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sldIdLst>
    <p:sldId id="256" r:id="rId2"/>
    <p:sldId id="267" r:id="rId3"/>
    <p:sldId id="268" r:id="rId4"/>
    <p:sldId id="269" r:id="rId5"/>
    <p:sldId id="270" r:id="rId6"/>
    <p:sldId id="257" r:id="rId7"/>
    <p:sldId id="273" r:id="rId8"/>
    <p:sldId id="275" r:id="rId9"/>
    <p:sldId id="274" r:id="rId10"/>
    <p:sldId id="258" r:id="rId11"/>
    <p:sldId id="272" r:id="rId12"/>
    <p:sldId id="271" r:id="rId13"/>
    <p:sldId id="261" r:id="rId14"/>
    <p:sldId id="276" r:id="rId15"/>
    <p:sldId id="280" r:id="rId16"/>
    <p:sldId id="263" r:id="rId17"/>
    <p:sldId id="277" r:id="rId18"/>
    <p:sldId id="278" r:id="rId19"/>
    <p:sldId id="279" r:id="rId20"/>
    <p:sldId id="264" r:id="rId21"/>
    <p:sldId id="265" r:id="rId22"/>
    <p:sldId id="266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102" y="-5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Ελεύθερη σχεδίαση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7 - Ελεύθερη σχεδίαση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- Τίτλος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7" name="16 - Υπότιτλος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30" name="29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19" name="18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2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Ελεύθερη σχεδίαση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- Ελεύθερη σχεδίαση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8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BCAD085-E8A6-8845-BD4E-CB4CCA059FC4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- Ελεύθερη σχεδίαση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- Ελεύθερη σχεδίαση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0" name="29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0" name="9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22" name="21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17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ai.gr/tags/lesvo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8.pn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9064" y="1327759"/>
            <a:ext cx="8105336" cy="1703540"/>
          </a:xfrm>
        </p:spPr>
        <p:txBody>
          <a:bodyPr>
            <a:normAutofit/>
          </a:bodyPr>
          <a:lstStyle/>
          <a:p>
            <a:pPr algn="ctr"/>
            <a:r>
              <a:rPr sz="3500" dirty="0" err="1">
                <a:solidFill>
                  <a:schemeClr val="accent2">
                    <a:lumMod val="50000"/>
                  </a:schemeClr>
                </a:solidFill>
              </a:rPr>
              <a:t>Τα</a:t>
            </a:r>
            <a:r>
              <a:rPr sz="35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sz="3500" dirty="0" err="1" smtClean="0">
                <a:solidFill>
                  <a:schemeClr val="accent2">
                    <a:lumMod val="50000"/>
                  </a:schemeClr>
                </a:solidFill>
              </a:rPr>
              <a:t>Απολιθ</a:t>
            </a:r>
            <a:r>
              <a:rPr lang="el-GR" sz="3500" dirty="0" smtClean="0">
                <a:solidFill>
                  <a:schemeClr val="accent2">
                    <a:lumMod val="50000"/>
                  </a:schemeClr>
                </a:solidFill>
              </a:rPr>
              <a:t>ω</a:t>
            </a:r>
            <a:r>
              <a:rPr sz="3500" dirty="0" err="1" smtClean="0">
                <a:solidFill>
                  <a:schemeClr val="accent2">
                    <a:lumMod val="50000"/>
                  </a:schemeClr>
                </a:solidFill>
              </a:rPr>
              <a:t>ματα</a:t>
            </a:r>
            <a:r>
              <a:rPr sz="3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sz="3500" dirty="0">
                <a:solidFill>
                  <a:schemeClr val="accent2">
                    <a:lumMod val="50000"/>
                  </a:schemeClr>
                </a:solidFill>
              </a:rPr>
              <a:t>– </a:t>
            </a:r>
            <a:r>
              <a:rPr sz="3500" dirty="0" err="1" smtClean="0">
                <a:solidFill>
                  <a:schemeClr val="accent2">
                    <a:lumMod val="50000"/>
                  </a:schemeClr>
                </a:solidFill>
              </a:rPr>
              <a:t>Μαρτυρ</a:t>
            </a:r>
            <a:r>
              <a:rPr lang="el-GR" sz="3500" dirty="0" smtClean="0">
                <a:solidFill>
                  <a:schemeClr val="accent2">
                    <a:lumMod val="50000"/>
                  </a:schemeClr>
                </a:solidFill>
              </a:rPr>
              <a:t>ι</a:t>
            </a:r>
            <a:r>
              <a:rPr sz="3500" dirty="0" smtClean="0">
                <a:solidFill>
                  <a:schemeClr val="accent2">
                    <a:lumMod val="50000"/>
                  </a:schemeClr>
                </a:solidFill>
              </a:rPr>
              <a:t>ε</a:t>
            </a:r>
            <a:r>
              <a:rPr lang="el-GR" sz="3500" dirty="0" smtClean="0">
                <a:solidFill>
                  <a:schemeClr val="accent2">
                    <a:lumMod val="50000"/>
                  </a:schemeClr>
                </a:solidFill>
              </a:rPr>
              <a:t>σ</a:t>
            </a:r>
            <a:r>
              <a:rPr sz="3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sz="3500" dirty="0" err="1" smtClean="0">
                <a:solidFill>
                  <a:schemeClr val="accent2">
                    <a:lumMod val="50000"/>
                  </a:schemeClr>
                </a:solidFill>
              </a:rPr>
              <a:t>απ</a:t>
            </a:r>
            <a:r>
              <a:rPr lang="el-GR" sz="3500" dirty="0" smtClean="0">
                <a:solidFill>
                  <a:schemeClr val="accent2">
                    <a:lumMod val="50000"/>
                  </a:schemeClr>
                </a:solidFill>
              </a:rPr>
              <a:t>ο</a:t>
            </a:r>
            <a:r>
              <a:rPr sz="35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sz="3500" dirty="0" err="1">
                <a:solidFill>
                  <a:schemeClr val="accent2">
                    <a:lumMod val="50000"/>
                  </a:schemeClr>
                </a:solidFill>
              </a:rPr>
              <a:t>το</a:t>
            </a:r>
            <a:r>
              <a:rPr sz="35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sz="3500" dirty="0" err="1" smtClean="0">
                <a:solidFill>
                  <a:schemeClr val="accent2">
                    <a:lumMod val="50000"/>
                  </a:schemeClr>
                </a:solidFill>
              </a:rPr>
              <a:t>παρελθ</a:t>
            </a:r>
            <a:r>
              <a:rPr lang="el-GR" sz="3500" dirty="0" smtClean="0">
                <a:solidFill>
                  <a:schemeClr val="accent2">
                    <a:lumMod val="50000"/>
                  </a:schemeClr>
                </a:solidFill>
              </a:rPr>
              <a:t>ο</a:t>
            </a:r>
            <a:r>
              <a:rPr sz="3500" dirty="0" smtClean="0">
                <a:solidFill>
                  <a:schemeClr val="accent2">
                    <a:lumMod val="50000"/>
                  </a:schemeClr>
                </a:solidFill>
              </a:rPr>
              <a:t>ν</a:t>
            </a:r>
            <a:endParaRPr sz="35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3050" y="0"/>
            <a:ext cx="5967750" cy="876822"/>
          </a:xfrm>
        </p:spPr>
        <p:txBody>
          <a:bodyPr/>
          <a:lstStyle/>
          <a:p>
            <a:r>
              <a:rPr dirty="0" err="1"/>
              <a:t>Γεωλογία</a:t>
            </a:r>
            <a:r>
              <a:rPr dirty="0"/>
              <a:t> – </a:t>
            </a:r>
            <a:r>
              <a:rPr dirty="0" err="1"/>
              <a:t>Γεωγραφία</a:t>
            </a:r>
            <a:r>
              <a:rPr dirty="0"/>
              <a:t> Β’ </a:t>
            </a:r>
            <a:r>
              <a:rPr dirty="0" err="1"/>
              <a:t>Γυμνασίου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323545" cy="939452"/>
          </a:xfrm>
        </p:spPr>
        <p:txBody>
          <a:bodyPr>
            <a:normAutofit fontScale="90000"/>
          </a:bodyPr>
          <a:lstStyle/>
          <a:p>
            <a:r>
              <a:rPr b="1" dirty="0" err="1">
                <a:solidFill>
                  <a:schemeClr val="accent2">
                    <a:lumMod val="75000"/>
                  </a:schemeClr>
                </a:solidFill>
              </a:rPr>
              <a:t>Πώς</a:t>
            </a:r>
            <a:r>
              <a:rPr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b="1" dirty="0" err="1">
                <a:solidFill>
                  <a:schemeClr val="accent2">
                    <a:lumMod val="75000"/>
                  </a:schemeClr>
                </a:solidFill>
              </a:rPr>
              <a:t>σχηματίζονται</a:t>
            </a:r>
            <a:r>
              <a:rPr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b="1" dirty="0" err="1">
                <a:solidFill>
                  <a:schemeClr val="accent2">
                    <a:lumMod val="75000"/>
                  </a:schemeClr>
                </a:solidFill>
              </a:rPr>
              <a:t>τα</a:t>
            </a:r>
            <a:r>
              <a:rPr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b="1" dirty="0" err="1">
                <a:solidFill>
                  <a:schemeClr val="accent2">
                    <a:lumMod val="75000"/>
                  </a:schemeClr>
                </a:solidFill>
              </a:rPr>
              <a:t>απολιθώματα</a:t>
            </a:r>
            <a:r>
              <a:rPr b="1" dirty="0">
                <a:solidFill>
                  <a:schemeClr val="accent2">
                    <a:lumMod val="75000"/>
                  </a:schemeClr>
                </a:solidFill>
              </a:rPr>
              <a:t>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890" y="939452"/>
            <a:ext cx="8592853" cy="4525963"/>
          </a:xfrm>
        </p:spPr>
        <p:txBody>
          <a:bodyPr>
            <a:normAutofit/>
          </a:bodyPr>
          <a:lstStyle/>
          <a:p>
            <a:r>
              <a:rPr lang="el-GR" sz="2200" dirty="0" smtClean="0">
                <a:solidFill>
                  <a:schemeClr val="bg2">
                    <a:lumMod val="75000"/>
                  </a:schemeClr>
                </a:solidFill>
              </a:rPr>
              <a:t>Για να </a:t>
            </a:r>
            <a:r>
              <a:rPr sz="2200" dirty="0" err="1" smtClean="0">
                <a:solidFill>
                  <a:schemeClr val="bg2">
                    <a:lumMod val="75000"/>
                  </a:schemeClr>
                </a:solidFill>
              </a:rPr>
              <a:t>σχηματ</a:t>
            </a:r>
            <a:r>
              <a:rPr lang="el-GR" sz="2200" dirty="0" err="1" smtClean="0">
                <a:solidFill>
                  <a:schemeClr val="bg2">
                    <a:lumMod val="75000"/>
                  </a:schemeClr>
                </a:solidFill>
              </a:rPr>
              <a:t>ισθούν</a:t>
            </a:r>
            <a:r>
              <a:rPr lang="el-GR" sz="2200" dirty="0" smtClean="0">
                <a:solidFill>
                  <a:schemeClr val="bg2">
                    <a:lumMod val="75000"/>
                  </a:schemeClr>
                </a:solidFill>
              </a:rPr>
              <a:t> τα απολιθώματα χρειάζεται να περάσουν </a:t>
            </a:r>
            <a:r>
              <a:rPr lang="el-GR" sz="2200" dirty="0" err="1" smtClean="0">
                <a:solidFill>
                  <a:schemeClr val="bg2">
                    <a:lumMod val="75000"/>
                  </a:schemeClr>
                </a:solidFill>
              </a:rPr>
              <a:t>εκατομμύ</a:t>
            </a:r>
            <a:r>
              <a:rPr sz="2200" dirty="0" smtClean="0">
                <a:solidFill>
                  <a:schemeClr val="bg2">
                    <a:lumMod val="75000"/>
                  </a:schemeClr>
                </a:solidFill>
              </a:rPr>
              <a:t>ρ</a:t>
            </a:r>
            <a:r>
              <a:rPr lang="el-GR" sz="2200" dirty="0" smtClean="0">
                <a:solidFill>
                  <a:schemeClr val="bg2">
                    <a:lumMod val="75000"/>
                  </a:schemeClr>
                </a:solidFill>
              </a:rPr>
              <a:t>ια</a:t>
            </a:r>
            <a:r>
              <a:rPr sz="22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l-GR" sz="2200" dirty="0" smtClean="0">
                <a:solidFill>
                  <a:schemeClr val="bg2">
                    <a:lumMod val="75000"/>
                  </a:schemeClr>
                </a:solidFill>
              </a:rPr>
              <a:t>χρόνια</a:t>
            </a:r>
            <a:endParaRPr sz="220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l-GR" sz="2200" dirty="0" smtClean="0">
                <a:solidFill>
                  <a:schemeClr val="bg2">
                    <a:lumMod val="75000"/>
                  </a:schemeClr>
                </a:solidFill>
              </a:rPr>
              <a:t>Οι ο</a:t>
            </a:r>
            <a:r>
              <a:rPr sz="2200" dirty="0" err="1" smtClean="0">
                <a:solidFill>
                  <a:schemeClr val="bg2">
                    <a:lumMod val="75000"/>
                  </a:schemeClr>
                </a:solidFill>
              </a:rPr>
              <a:t>ργανισμοί</a:t>
            </a:r>
            <a:r>
              <a:rPr sz="22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l-GR" sz="2200" dirty="0" smtClean="0">
                <a:solidFill>
                  <a:schemeClr val="bg2">
                    <a:lumMod val="75000"/>
                  </a:schemeClr>
                </a:solidFill>
              </a:rPr>
              <a:t>(φυτά ή ζώα) </a:t>
            </a:r>
            <a:r>
              <a:rPr sz="2200" dirty="0" err="1" smtClean="0">
                <a:solidFill>
                  <a:schemeClr val="bg2">
                    <a:lumMod val="75000"/>
                  </a:schemeClr>
                </a:solidFill>
              </a:rPr>
              <a:t>θάβονται</a:t>
            </a:r>
            <a:r>
              <a:rPr sz="22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sz="2200" dirty="0" err="1">
                <a:solidFill>
                  <a:schemeClr val="bg2">
                    <a:lumMod val="75000"/>
                  </a:schemeClr>
                </a:solidFill>
              </a:rPr>
              <a:t>κάτω</a:t>
            </a:r>
            <a:r>
              <a:rPr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sz="2200" dirty="0" err="1">
                <a:solidFill>
                  <a:schemeClr val="bg2">
                    <a:lumMod val="75000"/>
                  </a:schemeClr>
                </a:solidFill>
              </a:rPr>
              <a:t>από</a:t>
            </a:r>
            <a:r>
              <a:rPr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sz="2200" dirty="0" err="1">
                <a:solidFill>
                  <a:schemeClr val="bg2">
                    <a:lumMod val="75000"/>
                  </a:schemeClr>
                </a:solidFill>
              </a:rPr>
              <a:t>ιζήματα</a:t>
            </a:r>
            <a:r>
              <a:rPr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l-GR" sz="2200" dirty="0" smtClean="0">
                <a:solidFill>
                  <a:schemeClr val="bg2">
                    <a:lumMod val="75000"/>
                  </a:schemeClr>
                </a:solidFill>
              </a:rPr>
              <a:t>όπως </a:t>
            </a:r>
            <a:r>
              <a:rPr sz="2200" dirty="0" err="1" smtClean="0">
                <a:solidFill>
                  <a:schemeClr val="bg2">
                    <a:lumMod val="75000"/>
                  </a:schemeClr>
                </a:solidFill>
              </a:rPr>
              <a:t>λάσπη</a:t>
            </a:r>
            <a:r>
              <a:rPr sz="220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sz="2200" dirty="0" err="1">
                <a:solidFill>
                  <a:schemeClr val="bg2">
                    <a:lumMod val="75000"/>
                  </a:schemeClr>
                </a:solidFill>
              </a:rPr>
              <a:t>άμμος</a:t>
            </a:r>
            <a:r>
              <a:rPr sz="220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sz="2200" dirty="0" err="1">
                <a:solidFill>
                  <a:schemeClr val="bg2">
                    <a:lumMod val="75000"/>
                  </a:schemeClr>
                </a:solidFill>
              </a:rPr>
              <a:t>χώμα</a:t>
            </a:r>
            <a:r>
              <a:rPr sz="2200" dirty="0" smtClean="0">
                <a:solidFill>
                  <a:schemeClr val="bg2">
                    <a:lumMod val="75000"/>
                  </a:schemeClr>
                </a:solidFill>
              </a:rPr>
              <a:t>)</a:t>
            </a:r>
            <a:endParaRPr sz="2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242" name="Picture 2" descr="https://i0.wp.com/geologyscience.com/wp-content/uploads/2024/10/Fossilization-Processes.webp?resize=640%2C319&amp;ssl=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2528171"/>
            <a:ext cx="9144000" cy="43298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51438" y="0"/>
            <a:ext cx="8694358" cy="1143000"/>
          </a:xfrm>
        </p:spPr>
        <p:txBody>
          <a:bodyPr>
            <a:normAutofit fontScale="90000"/>
          </a:bodyPr>
          <a:lstStyle/>
          <a:p>
            <a:r>
              <a:rPr lang="el-GR" b="1" dirty="0" smtClean="0">
                <a:solidFill>
                  <a:schemeClr val="accent2">
                    <a:lumMod val="75000"/>
                  </a:schemeClr>
                </a:solidFill>
              </a:rPr>
              <a:t>Πώς σχηματίζονται τα απολιθώματα;</a:t>
            </a:r>
            <a:endParaRPr lang="el-GR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/>
          <a:srcRect l="3945" r="789"/>
          <a:stretch>
            <a:fillRect/>
          </a:stretch>
        </p:blipFill>
        <p:spPr bwMode="auto">
          <a:xfrm>
            <a:off x="151438" y="904071"/>
            <a:ext cx="8694358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- TextBox"/>
          <p:cNvSpPr txBox="1"/>
          <p:nvPr/>
        </p:nvSpPr>
        <p:spPr>
          <a:xfrm>
            <a:off x="151438" y="4133046"/>
            <a:ext cx="8637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2">
                    <a:lumMod val="75000"/>
                  </a:schemeClr>
                </a:solidFill>
              </a:rPr>
              <a:t>Μετά το θάνατο, με το θάψιμο του οργανισμού σε ένα υγρό ίζημα ή σε άλλη ουσία (</a:t>
            </a:r>
          </a:p>
          <a:p>
            <a:r>
              <a:rPr lang="el-GR" dirty="0" smtClean="0">
                <a:solidFill>
                  <a:schemeClr val="bg2">
                    <a:lumMod val="75000"/>
                  </a:schemeClr>
                </a:solidFill>
              </a:rPr>
              <a:t>πάγος, κεχριμπάρι) </a:t>
            </a:r>
            <a:endParaRPr lang="el-GR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151438" y="4779377"/>
            <a:ext cx="904760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accent2">
                    <a:lumMod val="50000"/>
                  </a:schemeClr>
                </a:solidFill>
              </a:rPr>
              <a:t>Από τους οργανισμούς διατηρούνται </a:t>
            </a:r>
            <a:r>
              <a:rPr lang="el-GR" dirty="0" smtClean="0">
                <a:solidFill>
                  <a:schemeClr val="bg2">
                    <a:lumMod val="75000"/>
                  </a:schemeClr>
                </a:solidFill>
              </a:rPr>
              <a:t>συνήθως τα σκληρά μέρη των οργανισμών:</a:t>
            </a:r>
          </a:p>
          <a:p>
            <a:r>
              <a:rPr lang="el-GR" dirty="0" smtClean="0">
                <a:solidFill>
                  <a:schemeClr val="bg2">
                    <a:lumMod val="75000"/>
                  </a:schemeClr>
                </a:solidFill>
              </a:rPr>
              <a:t>Τα σκληρά μέρη των οργανισμών</a:t>
            </a:r>
          </a:p>
          <a:p>
            <a:pPr marL="342900" indent="-342900">
              <a:buAutoNum type="arabicPeriod"/>
            </a:pPr>
            <a:r>
              <a:rPr lang="el-GR" dirty="0" smtClean="0">
                <a:solidFill>
                  <a:schemeClr val="bg2">
                    <a:lumMod val="75000"/>
                  </a:schemeClr>
                </a:solidFill>
              </a:rPr>
              <a:t>Σκελετός</a:t>
            </a:r>
          </a:p>
          <a:p>
            <a:pPr marL="342900" indent="-342900">
              <a:buAutoNum type="arabicPeriod"/>
            </a:pPr>
            <a:r>
              <a:rPr lang="el-GR" dirty="0" smtClean="0">
                <a:solidFill>
                  <a:schemeClr val="bg2">
                    <a:lumMod val="75000"/>
                  </a:schemeClr>
                </a:solidFill>
              </a:rPr>
              <a:t>Δόντια</a:t>
            </a:r>
          </a:p>
          <a:p>
            <a:pPr marL="342900" indent="-342900">
              <a:buAutoNum type="arabicPeriod"/>
            </a:pPr>
            <a:r>
              <a:rPr lang="el-GR" dirty="0" smtClean="0">
                <a:solidFill>
                  <a:schemeClr val="bg2">
                    <a:lumMod val="75000"/>
                  </a:schemeClr>
                </a:solidFill>
              </a:rPr>
              <a:t>Κέλυφος</a:t>
            </a:r>
          </a:p>
          <a:p>
            <a:pPr marL="342900" indent="-342900"/>
            <a:r>
              <a:rPr lang="el-GR" dirty="0" smtClean="0">
                <a:solidFill>
                  <a:schemeClr val="bg2">
                    <a:lumMod val="75000"/>
                  </a:schemeClr>
                </a:solidFill>
              </a:rPr>
              <a:t>Τα μαλακά μέρη των φυτών σε σπάνιες περιπτώσεις διατηρούνται (πάγος, κεχριμπάρι, </a:t>
            </a:r>
          </a:p>
          <a:p>
            <a:pPr marL="342900" indent="-342900"/>
            <a:r>
              <a:rPr lang="el-GR" dirty="0" smtClean="0">
                <a:solidFill>
                  <a:schemeClr val="bg2">
                    <a:lumMod val="75000"/>
                  </a:schemeClr>
                </a:solidFill>
              </a:rPr>
              <a:t>κ.α.)  </a:t>
            </a:r>
          </a:p>
          <a:p>
            <a:pPr>
              <a:buFont typeface="Arial" pitchFamily="34" charset="0"/>
              <a:buChar char="•"/>
            </a:pPr>
            <a:endParaRPr lang="el-GR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19456" y="914400"/>
            <a:ext cx="8449056" cy="5091317"/>
          </a:xfrm>
        </p:spPr>
        <p:txBody>
          <a:bodyPr>
            <a:normAutofit fontScale="77500" lnSpcReduction="20000"/>
          </a:bodyPr>
          <a:lstStyle/>
          <a:p>
            <a:r>
              <a:rPr lang="el-GR" dirty="0" smtClean="0">
                <a:solidFill>
                  <a:schemeClr val="bg2">
                    <a:lumMod val="75000"/>
                  </a:schemeClr>
                </a:solidFill>
              </a:rPr>
              <a:t>Με την πίεση και τον χρόνο, τα μαλακά μέρη αποσυντίθενται </a:t>
            </a:r>
            <a:r>
              <a:rPr lang="el-GR" b="1" dirty="0" smtClean="0">
                <a:solidFill>
                  <a:schemeClr val="bg2">
                    <a:lumMod val="75000"/>
                  </a:schemeClr>
                </a:solidFill>
              </a:rPr>
              <a:t>και τα σκληρά διατηρούνται ή αντικαθίστανται από ορυκτές ουσίες</a:t>
            </a:r>
          </a:p>
          <a:p>
            <a:endParaRPr lang="el-GR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l-GR" dirty="0" smtClean="0">
                <a:solidFill>
                  <a:schemeClr val="bg1"/>
                </a:solidFill>
              </a:rPr>
              <a:t>Έτσι, αργότερα, όταν το ίζημα βρεθεί στην επιφάνεια εμείς θα το βρούμε ως απολίθωμα</a:t>
            </a:r>
          </a:p>
          <a:p>
            <a:r>
              <a:rPr lang="el-GR" dirty="0" smtClean="0">
                <a:solidFill>
                  <a:schemeClr val="bg1"/>
                </a:solidFill>
              </a:rPr>
              <a:t>Σε γενικές γραμμές για να διατηρηθεί ένας οργανισμός πρέπει να ισχύουν δύο πράγματα:</a:t>
            </a:r>
          </a:p>
          <a:p>
            <a:r>
              <a:rPr lang="el-GR" dirty="0" smtClean="0">
                <a:solidFill>
                  <a:schemeClr val="bg1"/>
                </a:solidFill>
              </a:rPr>
              <a:t>α) </a:t>
            </a:r>
            <a:r>
              <a:rPr lang="el-GR" b="1" u="sng" dirty="0" smtClean="0">
                <a:solidFill>
                  <a:schemeClr val="bg1"/>
                </a:solidFill>
              </a:rPr>
              <a:t>γρήγορη ταφή </a:t>
            </a:r>
            <a:r>
              <a:rPr lang="el-GR" dirty="0" smtClean="0">
                <a:solidFill>
                  <a:schemeClr val="bg1"/>
                </a:solidFill>
              </a:rPr>
              <a:t>για να επιβραδυνθεί η αποσύνθεση από τα βακτηρίδια την διάβρωση ή την καταστροφή από άλλους οργανισμούς και</a:t>
            </a:r>
          </a:p>
          <a:p>
            <a:r>
              <a:rPr lang="el-GR" dirty="0" smtClean="0">
                <a:solidFill>
                  <a:schemeClr val="bg1"/>
                </a:solidFill>
              </a:rPr>
              <a:t>β) </a:t>
            </a:r>
            <a:r>
              <a:rPr lang="el-GR" b="1" u="sng" dirty="0" smtClean="0">
                <a:solidFill>
                  <a:schemeClr val="bg1"/>
                </a:solidFill>
              </a:rPr>
              <a:t>τμήματα σκληρών μερών </a:t>
            </a:r>
            <a:r>
              <a:rPr lang="el-GR" dirty="0" smtClean="0">
                <a:solidFill>
                  <a:schemeClr val="bg1"/>
                </a:solidFill>
              </a:rPr>
              <a:t>ικανά για να απολιθωθούν, όπως οστά, κελύφη, όστρακα</a:t>
            </a:r>
          </a:p>
          <a:p>
            <a:r>
              <a:rPr lang="el-GR" dirty="0" smtClean="0">
                <a:solidFill>
                  <a:schemeClr val="bg1"/>
                </a:solidFill>
              </a:rPr>
              <a:t>γ)</a:t>
            </a:r>
            <a:r>
              <a:rPr lang="el-GR" b="1" dirty="0" smtClean="0">
                <a:solidFill>
                  <a:schemeClr val="bg1"/>
                </a:solidFill>
              </a:rPr>
              <a:t> Λόγω της γρήγορης κάλυψης από το έδαφος </a:t>
            </a:r>
            <a:r>
              <a:rPr lang="el-GR" dirty="0" smtClean="0">
                <a:solidFill>
                  <a:schemeClr val="bg1"/>
                </a:solidFill>
              </a:rPr>
              <a:t>μπορούν να διατηρηθούν όπως </a:t>
            </a:r>
            <a:r>
              <a:rPr lang="el-GR" b="1" dirty="0" smtClean="0">
                <a:solidFill>
                  <a:schemeClr val="bg1"/>
                </a:solidFill>
              </a:rPr>
              <a:t>αυγά, ίχνη βάδισης, τροφής, ερπυσμού </a:t>
            </a:r>
            <a:r>
              <a:rPr lang="el-GR" dirty="0" smtClean="0">
                <a:solidFill>
                  <a:schemeClr val="bg1"/>
                </a:solidFill>
              </a:rPr>
              <a:t>κλπ.</a:t>
            </a:r>
          </a:p>
          <a:p>
            <a:endParaRPr lang="el-GR" dirty="0" smtClean="0">
              <a:solidFill>
                <a:schemeClr val="bg1"/>
              </a:solidFill>
            </a:endParaRPr>
          </a:p>
          <a:p>
            <a:endParaRPr lang="el-GR" dirty="0"/>
          </a:p>
        </p:txBody>
      </p:sp>
      <p:sp>
        <p:nvSpPr>
          <p:cNvPr id="4" name="3 - Ορθογώνιο"/>
          <p:cNvSpPr/>
          <p:nvPr/>
        </p:nvSpPr>
        <p:spPr>
          <a:xfrm>
            <a:off x="219456" y="256032"/>
            <a:ext cx="86828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 smtClean="0">
                <a:solidFill>
                  <a:schemeClr val="accent2">
                    <a:lumMod val="75000"/>
                  </a:schemeClr>
                </a:solidFill>
              </a:rPr>
              <a:t>Τι πρέπει να συμβεί για να διατηρηθούν τα απολιθώματα ;</a:t>
            </a:r>
            <a:endParaRPr lang="el-GR" sz="2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Πείραμα</a:t>
            </a:r>
            <a:r>
              <a:rPr dirty="0"/>
              <a:t> </a:t>
            </a:r>
            <a:r>
              <a:rPr dirty="0" err="1"/>
              <a:t>στην</a:t>
            </a:r>
            <a:r>
              <a:rPr dirty="0"/>
              <a:t> </a:t>
            </a:r>
            <a:r>
              <a:rPr dirty="0" err="1"/>
              <a:t>τάξη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750300" cy="4525963"/>
          </a:xfrm>
        </p:spPr>
        <p:txBody>
          <a:bodyPr>
            <a:normAutofit/>
          </a:bodyPr>
          <a:lstStyle/>
          <a:p>
            <a:r>
              <a:rPr lang="el-GR" dirty="0" smtClean="0"/>
              <a:t>προσομοιώνεται η δημιουργία απολιθωμάτων σε στρώματα άμμου  </a:t>
            </a:r>
          </a:p>
          <a:p>
            <a:r>
              <a:rPr lang="el-GR" dirty="0" smtClean="0"/>
              <a:t>βάλτε στρωματά άμμου και κοχύλια </a:t>
            </a:r>
            <a:endParaRPr dirty="0"/>
          </a:p>
          <a:p>
            <a:r>
              <a:rPr lang="el-GR" dirty="0" smtClean="0"/>
              <a:t> με τη συσκευή συμπιέστε τα στρώματα άμμου</a:t>
            </a:r>
          </a:p>
          <a:p>
            <a:r>
              <a:rPr lang="el-GR" dirty="0" smtClean="0"/>
              <a:t>τα κοχύλια μπορούν να φθάσουν στην κορυφή </a:t>
            </a:r>
          </a:p>
          <a:p>
            <a:r>
              <a:rPr lang="el-GR" dirty="0" smtClean="0"/>
              <a:t>ψεκάστε νερό για να αποκαλυφθούν τα απολιθώματα και να δράσουν όπως η εξωγενείς δυνάμεις   </a:t>
            </a:r>
          </a:p>
          <a:p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55575" y="160338"/>
            <a:ext cx="8742765" cy="940013"/>
          </a:xfrm>
        </p:spPr>
        <p:txBody>
          <a:bodyPr>
            <a:noAutofit/>
          </a:bodyPr>
          <a:lstStyle/>
          <a:p>
            <a:r>
              <a:rPr lang="el-GR" sz="3000" b="1" dirty="0" smtClean="0">
                <a:solidFill>
                  <a:schemeClr val="accent2">
                    <a:lumMod val="75000"/>
                  </a:schemeClr>
                </a:solidFill>
              </a:rPr>
              <a:t>Γιατί είναι σημαντικά τα απολιθώματα; Ποιες πληροφορίες μπορούμε να πάρουμε από τα απολιθώματα; </a:t>
            </a:r>
            <a:endParaRPr lang="el-GR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433014"/>
            <a:ext cx="6086901" cy="5424985"/>
          </a:xfrm>
        </p:spPr>
        <p:txBody>
          <a:bodyPr>
            <a:normAutofit fontScale="92500" lnSpcReduction="20000"/>
          </a:bodyPr>
          <a:lstStyle/>
          <a:p>
            <a:r>
              <a:rPr lang="el-GR" sz="2200" dirty="0" smtClean="0">
                <a:solidFill>
                  <a:schemeClr val="bg1"/>
                </a:solidFill>
              </a:rPr>
              <a:t>Ποτέ έζησαν οι οργανισμοί (ποιο γεωλογικό αιώνα) π.χ.  Δεινόσαυροι στο Μεσοζωικό </a:t>
            </a:r>
          </a:p>
          <a:p>
            <a:endParaRPr lang="el-GR" sz="22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l-GR" sz="2200" dirty="0" smtClean="0">
              <a:solidFill>
                <a:schemeClr val="bg1"/>
              </a:solidFill>
            </a:endParaRPr>
          </a:p>
          <a:p>
            <a:r>
              <a:rPr lang="el-GR" sz="2200" dirty="0" smtClean="0">
                <a:solidFill>
                  <a:schemeClr val="bg1"/>
                </a:solidFill>
              </a:rPr>
              <a:t>Σε τι περιβάλλον έζησαν (δάσος, έλος, λίμνη, θάλασσα)</a:t>
            </a:r>
          </a:p>
          <a:p>
            <a:pPr>
              <a:buNone/>
            </a:pPr>
            <a:endParaRPr lang="el-GR" sz="2200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l-GR" sz="2200" dirty="0" smtClean="0">
                <a:solidFill>
                  <a:schemeClr val="bg1"/>
                </a:solidFill>
              </a:rPr>
              <a:t>Ποιες κλιματικές συνθήκες υπήρχαν (τροπικό ή  πολικό κλίμα) π.χ. Μαμούθ έζησε στους παγετώνες ενώ οι  Ελέφαντες σε τροπικό </a:t>
            </a:r>
          </a:p>
          <a:p>
            <a:pPr>
              <a:lnSpc>
                <a:spcPct val="120000"/>
              </a:lnSpc>
              <a:buNone/>
            </a:pPr>
            <a:r>
              <a:rPr lang="el-GR" sz="2200" dirty="0" smtClean="0">
                <a:solidFill>
                  <a:schemeClr val="bg1"/>
                </a:solidFill>
              </a:rPr>
              <a:t>      κλίμα </a:t>
            </a:r>
          </a:p>
          <a:p>
            <a:endParaRPr lang="el-GR" sz="2200" dirty="0" smtClean="0">
              <a:solidFill>
                <a:schemeClr val="bg1"/>
              </a:solidFill>
            </a:endParaRPr>
          </a:p>
          <a:p>
            <a:endParaRPr lang="el-GR" sz="2200" dirty="0" smtClean="0">
              <a:solidFill>
                <a:schemeClr val="bg1"/>
              </a:solidFill>
            </a:endParaRPr>
          </a:p>
          <a:p>
            <a:r>
              <a:rPr lang="el-GR" sz="2200" dirty="0" smtClean="0">
                <a:solidFill>
                  <a:schemeClr val="bg1"/>
                </a:solidFill>
              </a:rPr>
              <a:t>Πως εξελίχτηκαν ένας είδος οργανισμού πχ. ο άνθρωπος. Όλα τα είδη που υπάρχουν σήμερα δεν υπήρχαν όταν σχηματίστηκε η Γη, εμφανίστηκαν στην συνέχεια </a:t>
            </a:r>
            <a:endParaRPr lang="el-GR" sz="2200" dirty="0">
              <a:solidFill>
                <a:schemeClr val="bg1"/>
              </a:solidFill>
            </a:endParaRPr>
          </a:p>
        </p:txBody>
      </p:sp>
      <p:pic>
        <p:nvPicPr>
          <p:cNvPr id="33794" name="Picture 2" descr="Η εξέλιξη του ανθρώπου δε σταματά - Newsbea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6460" y="5300890"/>
            <a:ext cx="2497540" cy="1557109"/>
          </a:xfrm>
          <a:prstGeom prst="rect">
            <a:avLst/>
          </a:prstGeom>
          <a:noFill/>
        </p:spPr>
      </p:pic>
      <p:pic>
        <p:nvPicPr>
          <p:cNvPr id="33796" name="Picture 4" descr="Μαμούθ - 47 χιλιάδες εικόνες, εικονογραφήσεις και φωτογραφίες στοκ χωρίς  δικαιώματα | Shutterstoc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61435" y="3829920"/>
            <a:ext cx="1970049" cy="1470970"/>
          </a:xfrm>
          <a:prstGeom prst="rect">
            <a:avLst/>
          </a:prstGeom>
          <a:noFill/>
        </p:spPr>
      </p:pic>
      <p:pic>
        <p:nvPicPr>
          <p:cNvPr id="33798" name="Picture 6" descr="Elephant Εικόνες, Φωτογραφίες και Ζωγραφιές με Elephan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24560" y="3829920"/>
            <a:ext cx="1996861" cy="1470970"/>
          </a:xfrm>
          <a:prstGeom prst="rect">
            <a:avLst/>
          </a:prstGeom>
          <a:noFill/>
        </p:spPr>
      </p:pic>
      <p:sp>
        <p:nvSpPr>
          <p:cNvPr id="33800" name="AutoShape 8" descr="Δεινόσαυρος Φωτογραφίες Αρχείου, Royalty Free Δεινόσαυρος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3802" name="AutoShape 10" descr="Δεινόσαυρος Φωτογραφίες Αρχείου, Royalty Free Δεινόσαυρος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3804" name="AutoShape 12" descr="Δεινόσαυρος Φωτογραφίες Αρχείου, Royalty Free Δεινόσαυρος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33806" name="Picture 14" descr="Ανακάλυψαν μία από τις μεγαλύτερες πατημασιές δεινοσαύρων (Εικόνες) -  KontraNew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86675" y="1100351"/>
            <a:ext cx="3057099" cy="18559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91500" cy="1143000"/>
          </a:xfrm>
        </p:spPr>
        <p:txBody>
          <a:bodyPr>
            <a:normAutofit/>
          </a:bodyPr>
          <a:lstStyle/>
          <a:p>
            <a:r>
              <a:rPr lang="el-GR" sz="3000" b="1" dirty="0" smtClean="0">
                <a:solidFill>
                  <a:schemeClr val="accent2">
                    <a:lumMod val="50000"/>
                  </a:schemeClr>
                </a:solidFill>
              </a:rPr>
              <a:t>Πως τα απολιθώματα αποδεικνύουν πως υπήρχε η </a:t>
            </a:r>
            <a:r>
              <a:rPr lang="el-GR" sz="3000" b="1" dirty="0" err="1" smtClean="0">
                <a:solidFill>
                  <a:schemeClr val="accent2">
                    <a:lumMod val="50000"/>
                  </a:schemeClr>
                </a:solidFill>
              </a:rPr>
              <a:t>Πανγαία</a:t>
            </a:r>
            <a:r>
              <a:rPr lang="el-GR" sz="3000" b="1" dirty="0" smtClean="0">
                <a:solidFill>
                  <a:schemeClr val="accent2">
                    <a:lumMod val="50000"/>
                  </a:schemeClr>
                </a:solidFill>
              </a:rPr>
              <a:t> ;</a:t>
            </a:r>
            <a:endParaRPr lang="el-GR" sz="3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41300" y="1417638"/>
            <a:ext cx="3721100" cy="4525963"/>
          </a:xfrm>
        </p:spPr>
        <p:txBody>
          <a:bodyPr>
            <a:normAutofit/>
          </a:bodyPr>
          <a:lstStyle/>
          <a:p>
            <a:r>
              <a:rPr lang="el-GR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Οι ομοιότητες των απολιθωμάτων στη δυτική </a:t>
            </a:r>
            <a:r>
              <a:rPr lang="el-GR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ακτή της Αφρικής και στην ανατολική ακτή της Νότιας Αμερικής </a:t>
            </a:r>
            <a:r>
              <a:rPr lang="el-GR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οδήγησαν στο συμπέρασμα πως</a:t>
            </a:r>
            <a:endParaRPr lang="el-GR" sz="20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26" name="Picture 2" descr="Εικόν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1047" y="938212"/>
            <a:ext cx="4504504" cy="3341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44478"/>
          </a:xfrm>
        </p:spPr>
        <p:txBody>
          <a:bodyPr>
            <a:normAutofit fontScale="90000"/>
          </a:bodyPr>
          <a:lstStyle/>
          <a:p>
            <a:r>
              <a:rPr b="1" dirty="0" err="1">
                <a:solidFill>
                  <a:schemeClr val="accent2">
                    <a:lumMod val="75000"/>
                  </a:schemeClr>
                </a:solidFill>
              </a:rPr>
              <a:t>Διάσημα</a:t>
            </a:r>
            <a:r>
              <a:rPr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b="1" dirty="0" err="1">
                <a:solidFill>
                  <a:schemeClr val="accent2">
                    <a:lumMod val="75000"/>
                  </a:schemeClr>
                </a:solidFill>
              </a:rPr>
              <a:t>απολιθώματα</a:t>
            </a:r>
            <a:r>
              <a:rPr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b="1" dirty="0" err="1">
                <a:solidFill>
                  <a:schemeClr val="accent2">
                    <a:lumMod val="75000"/>
                  </a:schemeClr>
                </a:solidFill>
              </a:rPr>
              <a:t>στον</a:t>
            </a:r>
            <a:r>
              <a:rPr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b="1" dirty="0" err="1">
                <a:solidFill>
                  <a:schemeClr val="accent2">
                    <a:lumMod val="75000"/>
                  </a:schemeClr>
                </a:solidFill>
              </a:rPr>
              <a:t>κόσμο</a:t>
            </a:r>
            <a:endParaRPr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9116"/>
            <a:ext cx="7467600" cy="4525963"/>
          </a:xfrm>
        </p:spPr>
        <p:txBody>
          <a:bodyPr/>
          <a:lstStyle/>
          <a:p>
            <a:r>
              <a:rPr lang="el-GR" sz="2500" b="1" dirty="0" err="1" smtClean="0">
                <a:solidFill>
                  <a:schemeClr val="bg1"/>
                </a:solidFill>
              </a:rPr>
              <a:t>Αρχαιοπτέρυγα</a:t>
            </a:r>
            <a:r>
              <a:rPr lang="el-GR" sz="2500" b="1" dirty="0" smtClean="0">
                <a:solidFill>
                  <a:schemeClr val="bg1"/>
                </a:solidFill>
              </a:rPr>
              <a:t> (ανήκει στους δεινοσαύρους) </a:t>
            </a:r>
            <a:endParaRPr lang="el-GR" dirty="0" smtClean="0"/>
          </a:p>
          <a:p>
            <a:pPr>
              <a:buNone/>
            </a:pPr>
            <a:endParaRPr/>
          </a:p>
        </p:txBody>
      </p:sp>
      <p:pic>
        <p:nvPicPr>
          <p:cNvPr id="5122" name="Picture 2" descr="Archaeopteryx fossil, Berlin specimen - Stock Image - C010/2628 - Science  Photo Libra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5188" y="1535065"/>
            <a:ext cx="4333164" cy="5228553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4926842" y="2661313"/>
            <a:ext cx="401244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200" u="sng" dirty="0" smtClean="0">
                <a:solidFill>
                  <a:schemeClr val="bg1"/>
                </a:solidFill>
              </a:rPr>
              <a:t>Βρέθηκε στη Γερμανία</a:t>
            </a:r>
          </a:p>
          <a:p>
            <a:r>
              <a:rPr lang="el-GR" sz="2200" dirty="0" smtClean="0">
                <a:solidFill>
                  <a:schemeClr val="bg1"/>
                </a:solidFill>
              </a:rPr>
              <a:t> είχε το  μέγεθος μια κότας </a:t>
            </a:r>
          </a:p>
          <a:p>
            <a:r>
              <a:rPr lang="el-GR" sz="2200" dirty="0" smtClean="0">
                <a:solidFill>
                  <a:schemeClr val="bg1"/>
                </a:solidFill>
              </a:rPr>
              <a:t> και  </a:t>
            </a:r>
          </a:p>
          <a:p>
            <a:r>
              <a:rPr lang="el-GR" sz="2200" dirty="0" smtClean="0">
                <a:solidFill>
                  <a:schemeClr val="bg1"/>
                </a:solidFill>
              </a:rPr>
              <a:t>Θεωρείτε ο πρόγονος των πτηνών</a:t>
            </a:r>
          </a:p>
          <a:p>
            <a:endParaRPr lang="el-GR" sz="2200" dirty="0" smtClean="0">
              <a:solidFill>
                <a:schemeClr val="bg1"/>
              </a:solidFill>
            </a:endParaRPr>
          </a:p>
          <a:p>
            <a:endParaRPr lang="el-GR" sz="2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72955" y="0"/>
            <a:ext cx="8543499" cy="928048"/>
          </a:xfrm>
        </p:spPr>
        <p:txBody>
          <a:bodyPr>
            <a:normAutofit/>
          </a:bodyPr>
          <a:lstStyle/>
          <a:p>
            <a:r>
              <a:rPr lang="el-GR" b="1" dirty="0" smtClean="0">
                <a:solidFill>
                  <a:schemeClr val="accent2">
                    <a:lumMod val="75000"/>
                  </a:schemeClr>
                </a:solidFill>
              </a:rPr>
              <a:t>Διάσημα απολιθώματα στον κόσμο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err="1" smtClean="0">
                <a:solidFill>
                  <a:schemeClr val="bg1"/>
                </a:solidFill>
              </a:rPr>
              <a:t>Λούσυ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 err="1" smtClean="0">
                <a:solidFill>
                  <a:schemeClr val="bg1"/>
                </a:solidFill>
              </a:rPr>
              <a:t>Lucy</a:t>
            </a:r>
            <a:r>
              <a:rPr lang="el-GR" dirty="0" smtClean="0">
                <a:solidFill>
                  <a:schemeClr val="bg1"/>
                </a:solidFill>
              </a:rPr>
              <a:t> (Αιθιοπία)</a:t>
            </a:r>
          </a:p>
          <a:p>
            <a:pPr>
              <a:buNone/>
            </a:pPr>
            <a:r>
              <a:rPr lang="el-GR" dirty="0" smtClean="0">
                <a:solidFill>
                  <a:schemeClr val="bg1"/>
                </a:solidFill>
              </a:rPr>
              <a:t>Βρέθηκε το 1974 στην Αιθιοπία</a:t>
            </a:r>
          </a:p>
          <a:p>
            <a:pPr>
              <a:buNone/>
            </a:pPr>
            <a:endParaRPr lang="el-GR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l-GR" dirty="0" smtClean="0">
                <a:solidFill>
                  <a:schemeClr val="bg1"/>
                </a:solidFill>
              </a:rPr>
              <a:t>Θεωρείται ο πρόγονος </a:t>
            </a:r>
          </a:p>
          <a:p>
            <a:pPr>
              <a:buNone/>
            </a:pPr>
            <a:r>
              <a:rPr lang="el-GR" dirty="0" smtClean="0">
                <a:solidFill>
                  <a:schemeClr val="bg1"/>
                </a:solidFill>
              </a:rPr>
              <a:t>του σύγχρονου ανθρώπου</a:t>
            </a:r>
          </a:p>
          <a:p>
            <a:pPr>
              <a:buNone/>
            </a:pPr>
            <a:endParaRPr lang="el-GR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l-GR" dirty="0" smtClean="0">
                <a:solidFill>
                  <a:schemeClr val="bg1"/>
                </a:solidFill>
              </a:rPr>
              <a:t>Ήταν ηλικίας περίπου </a:t>
            </a:r>
            <a:r>
              <a:rPr lang="en-US" dirty="0" smtClean="0">
                <a:solidFill>
                  <a:schemeClr val="bg1"/>
                </a:solidFill>
              </a:rPr>
              <a:t>3 </a:t>
            </a:r>
            <a:r>
              <a:rPr lang="el-GR" dirty="0" err="1" smtClean="0">
                <a:solidFill>
                  <a:schemeClr val="bg1"/>
                </a:solidFill>
              </a:rPr>
              <a:t>εκ.χρόνων</a:t>
            </a:r>
            <a:endParaRPr lang="el-GR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l-GR" dirty="0" smtClean="0">
                <a:solidFill>
                  <a:schemeClr val="bg1"/>
                </a:solidFill>
              </a:rPr>
              <a:t> </a:t>
            </a:r>
          </a:p>
          <a:p>
            <a:pPr>
              <a:buNone/>
            </a:pPr>
            <a:endParaRPr lang="el-GR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l-GR" dirty="0" smtClean="0">
              <a:solidFill>
                <a:schemeClr val="bg1"/>
              </a:solidFill>
            </a:endParaRPr>
          </a:p>
          <a:p>
            <a:endParaRPr lang="el-GR" dirty="0"/>
          </a:p>
        </p:txBody>
      </p:sp>
      <p:pic>
        <p:nvPicPr>
          <p:cNvPr id="34818" name="Picture 2" descr="A cast of the Lucy bone fragments in its reconstructed form, comprising several hundred piec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74863" y="901207"/>
            <a:ext cx="2469137" cy="59567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68224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b="1" dirty="0" smtClean="0">
                <a:solidFill>
                  <a:schemeClr val="accent2">
                    <a:lumMod val="75000"/>
                  </a:schemeClr>
                </a:solidFill>
              </a:rPr>
              <a:t>Διάσημα απολιθώματα στον κόσμο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Απολιθωμένο Δάσος της </a:t>
            </a:r>
            <a:r>
              <a:rPr lang="el-GR" dirty="0" smtClean="0">
                <a:hlinkClick r:id="rId3"/>
              </a:rPr>
              <a:t>Λέσβου</a:t>
            </a:r>
            <a:endParaRPr lang="el-GR" dirty="0"/>
          </a:p>
        </p:txBody>
      </p:sp>
      <p:pic>
        <p:nvPicPr>
          <p:cNvPr id="1030" name="Picture 6" descr="Απολιθωμένο δάσος Λέσβου: Ένα μοναδικό φυσικό μνημείο - ΔΙΑΚΟΠΕΣ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100707"/>
            <a:ext cx="5614924" cy="3434462"/>
          </a:xfrm>
          <a:prstGeom prst="rect">
            <a:avLst/>
          </a:prstGeom>
          <a:noFill/>
        </p:spPr>
      </p:pic>
      <p:pic>
        <p:nvPicPr>
          <p:cNvPr id="1026" name="Picture 2" descr="Ταξίδι στο δεύτερο μεγαλύτερο απολιθωμένο δάσος του κόσμου στη Λέσβο -  Newsbeas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43425" y="2908947"/>
            <a:ext cx="4600575" cy="39490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Το Γεώπαρκο της Λέσβου - Welcome To Lesvo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8725" y="0"/>
            <a:ext cx="6857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55182"/>
            <a:ext cx="7467600" cy="1143000"/>
          </a:xfrm>
        </p:spPr>
        <p:txBody>
          <a:bodyPr/>
          <a:lstStyle/>
          <a:p>
            <a:r>
              <a:rPr lang="el-GR" b="1" dirty="0" smtClean="0">
                <a:solidFill>
                  <a:schemeClr val="bg1"/>
                </a:solidFill>
              </a:rPr>
              <a:t>Η γη μας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3789776" y="1198182"/>
            <a:ext cx="4827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</a:rPr>
              <a:t>Ηλικία της γης 4,6 δισεκατομμύρια χρόνια </a:t>
            </a:r>
            <a:endParaRPr lang="el-GR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Πώς γεννήθηκε η Γη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67514"/>
            <a:ext cx="7620000" cy="4286250"/>
          </a:xfrm>
          <a:prstGeom prst="rect">
            <a:avLst/>
          </a:prstGeom>
          <a:noFill/>
        </p:spPr>
      </p:pic>
      <p:sp>
        <p:nvSpPr>
          <p:cNvPr id="7" name="6 - Ορθογώνιο"/>
          <p:cNvSpPr/>
          <p:nvPr/>
        </p:nvSpPr>
        <p:spPr>
          <a:xfrm>
            <a:off x="4572000" y="588850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Ο στερεός φλοιός σχηματίστηκε καθώς η Γη ψύχθηκε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t>Ανακεφαλαίωση – Τι μάθαμε σήμερα;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- Τι είναι απολίθωμα και πώς σχηματίζεται</a:t>
            </a:r>
          </a:p>
          <a:p>
            <a:r>
              <a:t>- Είδη απολιθωμάτων</a:t>
            </a:r>
          </a:p>
          <a:p>
            <a:r>
              <a:t>- Η σημασία τους στην κατανόηση του παρελθόντος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t>Αναστοχασμός – Συζήτηση στην τάξη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- Ποιο στάδιο σας εντυπωσίασε;</a:t>
            </a:r>
          </a:p>
          <a:p>
            <a:r>
              <a:t>- Ποια απολιθώματα γνωρίζετε ή θα θέλατε να δείτε;</a:t>
            </a:r>
          </a:p>
          <a:p>
            <a:r>
              <a:t>- Ποια είναι η χρησιμότητα τους για την επιστήμη;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Δραστηριότητα για το σπίτι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- Βρες ένα απολίθωμα που έχει ανακαλυφθεί στην Ελλάδα και γράψε 3 προτάσεις για αυτό</a:t>
            </a:r>
          </a:p>
          <a:p>
            <a:r>
              <a:t>- Σκέψου πώς μπορεί να σε βοηθήσει να καταλάβεις το παρελθόν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Η γη είχε στο παρελθόν τη μορφή που έχει σήμερα; 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4" name="3 - Εικόνα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995" y="1628800"/>
            <a:ext cx="4346531" cy="417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4385626" y="982468"/>
            <a:ext cx="3539174" cy="64633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Οι ήπειροι μετακινήθηκαν και </a:t>
            </a:r>
          </a:p>
          <a:p>
            <a:r>
              <a:rPr lang="el-GR" dirty="0" smtClean="0">
                <a:solidFill>
                  <a:schemeClr val="bg1"/>
                </a:solidFill>
              </a:rPr>
              <a:t>άλλαξε η επιφάνεια του πλανήτη 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1282890" y="5799552"/>
            <a:ext cx="786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i="1" dirty="0" smtClean="0">
                <a:solidFill>
                  <a:schemeClr val="bg1"/>
                </a:solidFill>
              </a:rPr>
              <a:t>4 </a:t>
            </a:r>
            <a:r>
              <a:rPr lang="en-US" sz="1600" b="1" i="1" dirty="0" smtClean="0">
                <a:solidFill>
                  <a:schemeClr val="bg1"/>
                </a:solidFill>
              </a:rPr>
              <a:t> </a:t>
            </a:r>
            <a:r>
              <a:rPr lang="el-GR" sz="1600" b="1" i="1" dirty="0" smtClean="0">
                <a:solidFill>
                  <a:schemeClr val="bg1"/>
                </a:solidFill>
              </a:rPr>
              <a:t>Γεωλογικοί Αιώνες που έχουν διάρκεια εκατομμύρια χρόνια διαφέρουν από τους ιστορικούς αφού διαρκούν 100 χρόνια     </a:t>
            </a:r>
            <a:endParaRPr lang="el-GR" sz="1600" b="1" i="1" dirty="0">
              <a:solidFill>
                <a:schemeClr val="bg1"/>
              </a:solidFill>
            </a:endParaRPr>
          </a:p>
        </p:txBody>
      </p:sp>
      <p:pic>
        <p:nvPicPr>
          <p:cNvPr id="26626" name="Picture 2" descr="img6.1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1975" y="1741902"/>
            <a:ext cx="2771775" cy="4057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19206" y="0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el-GR" b="1" dirty="0" smtClean="0">
                <a:solidFill>
                  <a:schemeClr val="accent2"/>
                </a:solidFill>
              </a:rPr>
              <a:t>Οι οργανισμοί που έζησαν πάνω στη γη στο παρελθόν</a:t>
            </a:r>
            <a:endParaRPr lang="el-GR" b="1" dirty="0">
              <a:solidFill>
                <a:schemeClr val="accent2"/>
              </a:solidFill>
            </a:endParaRPr>
          </a:p>
        </p:txBody>
      </p:sp>
      <p:pic>
        <p:nvPicPr>
          <p:cNvPr id="25602" name="Picture 2" descr="https://blogger.googleusercontent.com/img/b/R29vZ2xl/AVvXsEhzofVD7beNvGHiWBHAj_GXnGq-cJUUwlPcW6tYCAGXoE8-MgLVJM4O-uYlSRhm6sHOwqTgv_tu4SUooxubfnb87wVZ6uoVouSSFwqwpTgUTAu1gEwe0EShgbo2ANKY5NMpcfyc0bu5Eqhz/s1600/life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1231" y="1706563"/>
            <a:ext cx="5338081" cy="3717207"/>
          </a:xfrm>
          <a:prstGeom prst="rect">
            <a:avLst/>
          </a:prstGeom>
          <a:noFill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76850" y="752475"/>
            <a:ext cx="3867150" cy="610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25469" y="274638"/>
            <a:ext cx="8492646" cy="1143000"/>
          </a:xfrm>
        </p:spPr>
        <p:txBody>
          <a:bodyPr>
            <a:normAutofit fontScale="90000"/>
          </a:bodyPr>
          <a:lstStyle/>
          <a:p>
            <a:r>
              <a:rPr lang="el-GR" b="1" dirty="0" smtClean="0">
                <a:solidFill>
                  <a:schemeClr val="accent2">
                    <a:lumMod val="75000"/>
                  </a:schemeClr>
                </a:solidFill>
              </a:rPr>
              <a:t>Πως γνωρίζουμε ποιοι οργανισμοί έζησαν στο παρελθόν πάνω στη γη;</a:t>
            </a:r>
            <a:endParaRPr lang="el-G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421341" y="1640910"/>
            <a:ext cx="814646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200" b="1" dirty="0" smtClean="0">
                <a:solidFill>
                  <a:srgbClr val="FF0000"/>
                </a:solidFill>
              </a:rPr>
              <a:t>Από τα απολιθώματα </a:t>
            </a:r>
            <a:r>
              <a:rPr lang="el-GR" dirty="0" smtClean="0">
                <a:solidFill>
                  <a:schemeClr val="bg1"/>
                </a:solidFill>
              </a:rPr>
              <a:t>που βρίσουμε μέσα στα πετρώματα </a:t>
            </a:r>
          </a:p>
          <a:p>
            <a:endParaRPr lang="el-GR" dirty="0" smtClean="0">
              <a:solidFill>
                <a:schemeClr val="bg1"/>
              </a:solidFill>
            </a:endParaRPr>
          </a:p>
          <a:p>
            <a:r>
              <a:rPr lang="el-GR" b="1" u="sng" dirty="0" smtClean="0">
                <a:solidFill>
                  <a:schemeClr val="bg1"/>
                </a:solidFill>
              </a:rPr>
              <a:t>Παίρνουμε πληροφορίες </a:t>
            </a:r>
            <a:r>
              <a:rPr lang="el-GR" b="1" dirty="0" smtClean="0">
                <a:solidFill>
                  <a:schemeClr val="bg1"/>
                </a:solidFill>
              </a:rPr>
              <a:t>για τους οργανισμούς που έζησαν πάνω στη γη</a:t>
            </a:r>
          </a:p>
          <a:p>
            <a:endParaRPr lang="el-GR" b="1" dirty="0" smtClean="0">
              <a:solidFill>
                <a:schemeClr val="bg1"/>
              </a:solidFill>
            </a:endParaRPr>
          </a:p>
          <a:p>
            <a:r>
              <a:rPr lang="el-GR" b="1" dirty="0" smtClean="0">
                <a:solidFill>
                  <a:schemeClr val="bg1"/>
                </a:solidFill>
              </a:rPr>
              <a:t>Ζώα ή Φυτά  </a:t>
            </a:r>
          </a:p>
          <a:p>
            <a:endParaRPr lang="el-GR" dirty="0" smtClean="0">
              <a:solidFill>
                <a:schemeClr val="bg1"/>
              </a:solidFill>
            </a:endParaRPr>
          </a:p>
          <a:p>
            <a:endParaRPr lang="el-GR" dirty="0" smtClean="0">
              <a:solidFill>
                <a:schemeClr val="bg1"/>
              </a:solidFill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29300" y="2955840"/>
            <a:ext cx="3162300" cy="1972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89695" y="4928142"/>
            <a:ext cx="1801906" cy="1686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5469" y="3406588"/>
            <a:ext cx="2195305" cy="1990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10354" y="4935242"/>
            <a:ext cx="2779341" cy="161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56501" y="4801302"/>
            <a:ext cx="2053853" cy="1963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75862" y="3406588"/>
            <a:ext cx="3073828" cy="1394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143000"/>
          </a:xfrm>
        </p:spPr>
        <p:txBody>
          <a:bodyPr/>
          <a:lstStyle/>
          <a:p>
            <a:r>
              <a:rPr b="1" dirty="0" err="1">
                <a:solidFill>
                  <a:schemeClr val="accent2">
                    <a:lumMod val="75000"/>
                  </a:schemeClr>
                </a:solidFill>
              </a:rPr>
              <a:t>Τι</a:t>
            </a:r>
            <a:r>
              <a:rPr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b="1" dirty="0" err="1">
                <a:solidFill>
                  <a:schemeClr val="accent2">
                    <a:lumMod val="75000"/>
                  </a:schemeClr>
                </a:solidFill>
              </a:rPr>
              <a:t>είναι</a:t>
            </a:r>
            <a:r>
              <a:rPr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b="1" dirty="0" err="1">
                <a:solidFill>
                  <a:schemeClr val="accent2">
                    <a:lumMod val="75000"/>
                  </a:schemeClr>
                </a:solidFill>
              </a:rPr>
              <a:t>τα</a:t>
            </a:r>
            <a:r>
              <a:rPr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b="1" dirty="0" err="1">
                <a:solidFill>
                  <a:schemeClr val="accent2">
                    <a:lumMod val="75000"/>
                  </a:schemeClr>
                </a:solidFill>
              </a:rPr>
              <a:t>απολιθώματα</a:t>
            </a:r>
            <a:r>
              <a:rPr b="1" dirty="0">
                <a:solidFill>
                  <a:schemeClr val="accent2">
                    <a:lumMod val="75000"/>
                  </a:schemeClr>
                </a:solidFill>
              </a:rPr>
              <a:t>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314" y="1600200"/>
            <a:ext cx="5657568" cy="1351665"/>
          </a:xfrm>
        </p:spPr>
        <p:txBody>
          <a:bodyPr>
            <a:normAutofit/>
          </a:bodyPr>
          <a:lstStyle/>
          <a:p>
            <a:r>
              <a:rPr sz="2500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Cambria" pitchFamily="18" charset="0"/>
                <a:ea typeface="Cambria" pitchFamily="18" charset="0"/>
              </a:rPr>
              <a:t>Υπολείμματα</a:t>
            </a:r>
            <a:r>
              <a:rPr sz="25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sz="2500" dirty="0">
                <a:solidFill>
                  <a:schemeClr val="bg1">
                    <a:lumMod val="85000"/>
                    <a:lumOff val="15000"/>
                  </a:schemeClr>
                </a:solidFill>
                <a:latin typeface="Cambria" pitchFamily="18" charset="0"/>
                <a:ea typeface="Cambria" pitchFamily="18" charset="0"/>
              </a:rPr>
              <a:t>ή </a:t>
            </a:r>
            <a:r>
              <a:rPr sz="25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Cambria" pitchFamily="18" charset="0"/>
                <a:ea typeface="Cambria" pitchFamily="18" charset="0"/>
              </a:rPr>
              <a:t>ίχνη</a:t>
            </a:r>
            <a:r>
              <a:rPr sz="2500" dirty="0">
                <a:solidFill>
                  <a:schemeClr val="bg1">
                    <a:lumMod val="85000"/>
                    <a:lumOff val="15000"/>
                  </a:schemeClr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sz="25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Cambria" pitchFamily="18" charset="0"/>
                <a:ea typeface="Cambria" pitchFamily="18" charset="0"/>
              </a:rPr>
              <a:t>οργανισμών</a:t>
            </a:r>
            <a:r>
              <a:rPr sz="2500" dirty="0">
                <a:solidFill>
                  <a:schemeClr val="bg1">
                    <a:lumMod val="85000"/>
                    <a:lumOff val="15000"/>
                  </a:schemeClr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sz="25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Cambria" pitchFamily="18" charset="0"/>
                <a:ea typeface="Cambria" pitchFamily="18" charset="0"/>
              </a:rPr>
              <a:t>που</a:t>
            </a:r>
            <a:r>
              <a:rPr sz="2500" dirty="0">
                <a:solidFill>
                  <a:schemeClr val="bg1">
                    <a:lumMod val="85000"/>
                    <a:lumOff val="15000"/>
                  </a:schemeClr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sz="25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Cambria" pitchFamily="18" charset="0"/>
                <a:ea typeface="Cambria" pitchFamily="18" charset="0"/>
              </a:rPr>
              <a:t>έζησαν</a:t>
            </a:r>
            <a:r>
              <a:rPr sz="2500" dirty="0">
                <a:solidFill>
                  <a:schemeClr val="bg1">
                    <a:lumMod val="85000"/>
                    <a:lumOff val="15000"/>
                  </a:schemeClr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sz="25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Cambria" pitchFamily="18" charset="0"/>
                <a:ea typeface="Cambria" pitchFamily="18" charset="0"/>
              </a:rPr>
              <a:t>στο</a:t>
            </a:r>
            <a:r>
              <a:rPr sz="2500" dirty="0">
                <a:solidFill>
                  <a:schemeClr val="bg1">
                    <a:lumMod val="85000"/>
                    <a:lumOff val="15000"/>
                  </a:schemeClr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sz="2500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Cambria" pitchFamily="18" charset="0"/>
                <a:ea typeface="Cambria" pitchFamily="18" charset="0"/>
              </a:rPr>
              <a:t>παρελθόν</a:t>
            </a:r>
            <a:r>
              <a:rPr lang="en-US" sz="25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Cambria" pitchFamily="18" charset="0"/>
                <a:ea typeface="Cambria" pitchFamily="18" charset="0"/>
              </a:rPr>
              <a:t> (</a:t>
            </a:r>
            <a:r>
              <a:rPr lang="el-GR" sz="25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Cambria" pitchFamily="18" charset="0"/>
                <a:ea typeface="Cambria" pitchFamily="18" charset="0"/>
              </a:rPr>
              <a:t>δόντια, κρανία , σκελετοί και ίχνη βάδισης).</a:t>
            </a:r>
            <a:endParaRPr sz="2500" dirty="0">
              <a:solidFill>
                <a:schemeClr val="bg1">
                  <a:lumMod val="85000"/>
                  <a:lumOff val="15000"/>
                </a:schemeClr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1266" name="Picture 2" descr="φωτογραφίες απολιθώματα ψαριών χωρίς δικαιώματαd | Piqsel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9212" y="987991"/>
            <a:ext cx="3054915" cy="1963874"/>
          </a:xfrm>
          <a:prstGeom prst="rect">
            <a:avLst/>
          </a:prstGeom>
          <a:noFill/>
        </p:spPr>
      </p:pic>
      <p:pic>
        <p:nvPicPr>
          <p:cNvPr id="11268" name="Picture 4" descr="Απολιθώματα δεινοσαύρων – 117o ΝΗΠΙΑΓΩΓΕΙΟ ΑΘΗΝΩΝ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9211" y="2951865"/>
            <a:ext cx="3054915" cy="1906776"/>
          </a:xfrm>
          <a:prstGeom prst="rect">
            <a:avLst/>
          </a:prstGeom>
          <a:noFill/>
        </p:spPr>
      </p:pic>
      <p:pic>
        <p:nvPicPr>
          <p:cNvPr id="11270" name="Picture 6" descr="Ανακαλύφθηκαν απολιθώματα του «μεγαλύτερου δεινόσαυρου στον κόσμο» - ΤΟ ΒΗΜΑ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07882" y="4858641"/>
            <a:ext cx="3126244" cy="1779058"/>
          </a:xfrm>
          <a:prstGeom prst="rect">
            <a:avLst/>
          </a:prstGeom>
          <a:noFill/>
        </p:spPr>
      </p:pic>
      <p:pic>
        <p:nvPicPr>
          <p:cNvPr id="11272" name="Picture 8" descr="απολιθώματα - Newsbeas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0314" y="3151094"/>
            <a:ext cx="3879946" cy="2422987"/>
          </a:xfrm>
          <a:prstGeom prst="rect">
            <a:avLst/>
          </a:prstGeom>
          <a:noFill/>
        </p:spPr>
      </p:pic>
      <p:pic>
        <p:nvPicPr>
          <p:cNvPr id="8" name="Picture 6" descr="Βασικες εννοιες - Ταξίδι στο Γεωλογικό χρόνο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02981" y="3151095"/>
            <a:ext cx="2576230" cy="34349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77-zou-fossils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1466" y="1743689"/>
            <a:ext cx="4882534" cy="2746425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840178"/>
          </a:xfrm>
        </p:spPr>
        <p:txBody>
          <a:bodyPr/>
          <a:lstStyle/>
          <a:p>
            <a:r>
              <a:rPr lang="el-GR" b="1" dirty="0" smtClean="0">
                <a:solidFill>
                  <a:schemeClr val="accent2">
                    <a:lumMod val="75000"/>
                  </a:schemeClr>
                </a:solidFill>
              </a:rPr>
              <a:t>Τι είναι τα απολιθώματα;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-1" y="1202498"/>
            <a:ext cx="4258101" cy="2577931"/>
          </a:xfrm>
        </p:spPr>
        <p:txBody>
          <a:bodyPr>
            <a:normAutofit/>
          </a:bodyPr>
          <a:lstStyle/>
          <a:p>
            <a:r>
              <a:rPr lang="el-GR" sz="2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Συνήθως τα βρίσκουμε μέσα σε ιζηματογενή πετρώματα δηλαδή μέσα στα γεωλογικά στρώματα </a:t>
            </a:r>
          </a:p>
          <a:p>
            <a:r>
              <a:rPr lang="el-GR" sz="2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Δίνουν πληροφορίες για τη ζωή στη Γη πριν από εκατομμύρια χρόνια (κλίμα, βλάστηση, οργανισμούς).</a:t>
            </a:r>
            <a:endParaRPr lang="el-GR" sz="20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3012" name="Picture 4" descr="Πάρκο Απολιθωμένου Δάσους | Μουσείο Φυσικής Ιστορίας Απολιθωμένου Δάσους  Λέσβου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22695" y="4308887"/>
            <a:ext cx="2617940" cy="2517601"/>
          </a:xfrm>
          <a:prstGeom prst="rect">
            <a:avLst/>
          </a:prstGeom>
          <a:noFill/>
        </p:spPr>
      </p:pic>
      <p:pic>
        <p:nvPicPr>
          <p:cNvPr id="43014" name="Picture 6" descr="Handy Rock &amp; Fossil Facts | Santa Barbara Museum of Natural History"/>
          <p:cNvPicPr>
            <a:picLocks noChangeAspect="1" noChangeArrowheads="1"/>
          </p:cNvPicPr>
          <p:nvPr/>
        </p:nvPicPr>
        <p:blipFill>
          <a:blip r:embed="rId5"/>
          <a:srcRect l="9921" t="9927" r="15591" b="8509"/>
          <a:stretch>
            <a:fillRect/>
          </a:stretch>
        </p:blipFill>
        <p:spPr bwMode="auto">
          <a:xfrm>
            <a:off x="194154" y="4052795"/>
            <a:ext cx="3237051" cy="2361653"/>
          </a:xfrm>
          <a:prstGeom prst="rect">
            <a:avLst/>
          </a:prstGeom>
          <a:noFill/>
        </p:spPr>
      </p:pic>
      <p:pic>
        <p:nvPicPr>
          <p:cNvPr id="43016" name="Picture 8" descr="Fantastic fossils in Britain and where to find them | Natural History Museu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87400" y="4490114"/>
            <a:ext cx="3238869" cy="2150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495" y="58004"/>
            <a:ext cx="8985503" cy="8700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l-GR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Ποιοι είναι οι τ</a:t>
            </a:r>
            <a:r>
              <a:rPr b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ύποι</a:t>
            </a:r>
            <a:r>
              <a:rPr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b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Απολιθωμάτων</a:t>
            </a:r>
            <a:r>
              <a:rPr lang="el-GR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;</a:t>
            </a:r>
            <a:endParaRPr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1004"/>
            <a:ext cx="7467600" cy="56569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>
                <a:solidFill>
                  <a:schemeClr val="bg1"/>
                </a:solidFill>
              </a:rPr>
              <a:t>-</a:t>
            </a:r>
            <a:r>
              <a:t> </a:t>
            </a:r>
            <a:r>
              <a:rPr sz="2500">
                <a:solidFill>
                  <a:schemeClr val="bg1">
                    <a:lumMod val="65000"/>
                    <a:lumOff val="35000"/>
                  </a:schemeClr>
                </a:solidFill>
              </a:rPr>
              <a:t>Αποτυπώματα (ίχνη, φύλλα, κοχύλια</a:t>
            </a:r>
            <a:r>
              <a:rPr sz="250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)</a:t>
            </a:r>
            <a:endParaRPr lang="el-GR" sz="2500" dirty="0" smtClean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>
              <a:buNone/>
            </a:pPr>
            <a:endParaRPr sz="250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>
              <a:buNone/>
            </a:pPr>
            <a:endParaRPr lang="el-GR" sz="2500" dirty="0" smtClean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>
              <a:buNone/>
            </a:pPr>
            <a:endParaRPr lang="el-GR" sz="2500" dirty="0" smtClean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>
              <a:buNone/>
            </a:pPr>
            <a:r>
              <a:rPr sz="250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- </a:t>
            </a:r>
            <a:r>
              <a:rPr sz="2500">
                <a:solidFill>
                  <a:schemeClr val="bg1">
                    <a:lumMod val="65000"/>
                    <a:lumOff val="35000"/>
                  </a:schemeClr>
                </a:solidFill>
              </a:rPr>
              <a:t>Σώματα ή μέρη οργανισμών (κόκαλα, δόντια</a:t>
            </a:r>
            <a:r>
              <a:rPr sz="250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)</a:t>
            </a:r>
            <a:endParaRPr sz="250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>
              <a:buNone/>
            </a:pPr>
            <a:endParaRPr lang="el-GR" sz="2500" dirty="0" smtClean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>
              <a:buNone/>
            </a:pPr>
            <a:endParaRPr lang="el-GR" sz="2500" dirty="0" smtClean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>
              <a:buNone/>
            </a:pPr>
            <a:endParaRPr lang="el-GR" sz="2500" dirty="0" smtClean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>
              <a:buNone/>
            </a:pPr>
            <a:r>
              <a:rPr sz="250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- </a:t>
            </a:r>
            <a:r>
              <a:rPr sz="2500">
                <a:solidFill>
                  <a:schemeClr val="bg1">
                    <a:lumMod val="65000"/>
                    <a:lumOff val="35000"/>
                  </a:schemeClr>
                </a:solidFill>
              </a:rPr>
              <a:t>Αντικατάσταση </a:t>
            </a:r>
            <a:r>
              <a:rPr lang="el-GR" sz="25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του </a:t>
            </a:r>
            <a:r>
              <a:rPr sz="250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οργανι</a:t>
            </a:r>
            <a:r>
              <a:rPr lang="el-GR" sz="2500" dirty="0" err="1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σμού</a:t>
            </a:r>
            <a:endParaRPr lang="el-GR" sz="2500" dirty="0" smtClean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>
              <a:buNone/>
            </a:pPr>
            <a:r>
              <a:rPr lang="el-GR" sz="25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 με </a:t>
            </a:r>
            <a:r>
              <a:rPr sz="250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υλικού </a:t>
            </a:r>
            <a:r>
              <a:rPr lang="el-GR" sz="25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από τα πετρώματα (πυρίτιο)</a:t>
            </a:r>
          </a:p>
          <a:p>
            <a:pPr>
              <a:buNone/>
            </a:pPr>
            <a:r>
              <a:rPr lang="el-GR" sz="2500" b="1" dirty="0" smtClean="0">
                <a:solidFill>
                  <a:srgbClr val="FF0000"/>
                </a:solidFill>
              </a:rPr>
              <a:t>Μετατρέπεται σε πέτρωμα με τη μορφή του απολιθώματος – γι αυτό διατηρείτε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3345" y="1742220"/>
            <a:ext cx="1492356" cy="1397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Απολιθώματα δείχνουν συνύπαρξη πολλών ειδών ανθρώπου με διαφορετικό τρόπο  όρθιας βάδισης | ΠΟΙΚΙΛΗΣ ΥΛΗΣ - ΕΠΙΣΤΗΜΗ | ΡΙΖΟΣΠΑΣΤΗΣ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44824" y="1183626"/>
            <a:ext cx="1399175" cy="2023600"/>
          </a:xfrm>
          <a:prstGeom prst="rect">
            <a:avLst/>
          </a:prstGeom>
          <a:noFill/>
        </p:spPr>
      </p:pic>
      <p:pic>
        <p:nvPicPr>
          <p:cNvPr id="1028" name="Picture 4" descr="Νόστιμο Καστοριάς: Στο Μουσείο Παλαιοντολογίας απολιθώματα 20 εκατομμυρίων  ετών - ertnews.g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95701" y="1714926"/>
            <a:ext cx="2256262" cy="1465004"/>
          </a:xfrm>
          <a:prstGeom prst="rect">
            <a:avLst/>
          </a:prstGeom>
          <a:noFill/>
        </p:spPr>
      </p:pic>
      <p:pic>
        <p:nvPicPr>
          <p:cNvPr id="1030" name="Picture 6" descr="απομονωμένα απολίθωμα δόντια θηλαστικών σαγονιών Στοκ Εικόνες - εικόνα από  boniface: 2354731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65127" y="3505801"/>
            <a:ext cx="2188094" cy="1507050"/>
          </a:xfrm>
          <a:prstGeom prst="rect">
            <a:avLst/>
          </a:prstGeom>
          <a:noFill/>
        </p:spPr>
      </p:pic>
      <p:pic>
        <p:nvPicPr>
          <p:cNvPr id="1032" name="Picture 8" descr="Καμηλοπαρδάλεις, ρινόκεροι και ύαινες στην ανασκαφή του Πικερμίου [Εικόνες  &amp; Βίντεο] | in.g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79410" y="3505801"/>
            <a:ext cx="2262837" cy="1507050"/>
          </a:xfrm>
          <a:prstGeom prst="rect">
            <a:avLst/>
          </a:prstGeom>
          <a:noFill/>
        </p:spPr>
      </p:pic>
      <p:pic>
        <p:nvPicPr>
          <p:cNvPr id="1034" name="Picture 10" descr="Aquadeco Fossilized Wood, 0.8 - 1.2 Kg | Petzone Kuwait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75665" y="5089665"/>
            <a:ext cx="1768335" cy="1768335"/>
          </a:xfrm>
          <a:prstGeom prst="rect">
            <a:avLst/>
          </a:prstGeom>
          <a:noFill/>
        </p:spPr>
      </p:pic>
      <p:cxnSp>
        <p:nvCxnSpPr>
          <p:cNvPr id="11" name="10 - Ευθύγραμμο βέλος σύνδεσης"/>
          <p:cNvCxnSpPr/>
          <p:nvPr/>
        </p:nvCxnSpPr>
        <p:spPr>
          <a:xfrm flipV="1">
            <a:off x="6953221" y="6290776"/>
            <a:ext cx="791604" cy="395784"/>
          </a:xfrm>
          <a:prstGeom prst="straightConnector1">
            <a:avLst/>
          </a:prstGeom>
          <a:ln w="25400">
            <a:solidFill>
              <a:schemeClr val="bg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- TextBox"/>
          <p:cNvSpPr txBox="1"/>
          <p:nvPr/>
        </p:nvSpPr>
        <p:spPr>
          <a:xfrm>
            <a:off x="4853736" y="6501894"/>
            <a:ext cx="2225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FF0000"/>
                </a:solidFill>
              </a:rPr>
              <a:t>Απολίθωμα ξύλου </a:t>
            </a:r>
            <a:endParaRPr lang="el-G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61471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l-GR" sz="3400" b="1" dirty="0" smtClean="0">
                <a:solidFill>
                  <a:schemeClr val="accent2">
                    <a:lumMod val="75000"/>
                  </a:schemeClr>
                </a:solidFill>
              </a:rPr>
              <a:t>Που βρίσκονται τα απολιθώματα; </a:t>
            </a:r>
            <a:endParaRPr lang="el-GR" sz="3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0" y="889348"/>
            <a:ext cx="842375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u="sng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Τα απολιθώματα βρίσκονται κυρίως σε θέσεις:</a:t>
            </a:r>
          </a:p>
          <a:p>
            <a:pPr>
              <a:buFont typeface="Arial" pitchFamily="34" charset="0"/>
              <a:buChar char="•"/>
            </a:pP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Υπήρχε θάλασσα </a:t>
            </a:r>
          </a:p>
          <a:p>
            <a:pPr>
              <a:buFont typeface="Arial" pitchFamily="34" charset="0"/>
              <a:buChar char="•"/>
            </a:pPr>
            <a:r>
              <a:rPr lang="el-GR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Υπήρχε Λίμνη</a:t>
            </a:r>
          </a:p>
          <a:p>
            <a:pPr>
              <a:buFont typeface="Arial" pitchFamily="34" charset="0"/>
              <a:buChar char="•"/>
            </a:pPr>
            <a:r>
              <a:rPr lang="el-GR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μέσα σε Σπήλαια</a:t>
            </a:r>
          </a:p>
          <a:p>
            <a:pPr>
              <a:buFont typeface="Arial" pitchFamily="34" charset="0"/>
              <a:buChar char="•"/>
            </a:pPr>
            <a:r>
              <a:rPr lang="el-GR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πιο σπάνια μέσα σε πάγους</a:t>
            </a:r>
          </a:p>
          <a:p>
            <a:pPr>
              <a:buFont typeface="Arial" pitchFamily="34" charset="0"/>
              <a:buChar char="•"/>
            </a:pPr>
            <a:r>
              <a:rPr lang="el-GR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και μέσα σε κεχριμπάρι   </a:t>
            </a:r>
          </a:p>
          <a:p>
            <a:endParaRPr lang="el-GR" b="1" dirty="0" smtClean="0">
              <a:solidFill>
                <a:schemeClr val="bg1"/>
              </a:solidFill>
            </a:endParaRPr>
          </a:p>
          <a:p>
            <a:endParaRPr lang="el-GR" b="1" dirty="0" smtClean="0">
              <a:solidFill>
                <a:schemeClr val="bg1"/>
              </a:solidFill>
            </a:endParaRPr>
          </a:p>
          <a:p>
            <a:endParaRPr lang="el-GR" b="1" dirty="0" smtClean="0">
              <a:solidFill>
                <a:schemeClr val="bg1"/>
              </a:solidFill>
            </a:endParaRPr>
          </a:p>
          <a:p>
            <a:endParaRPr lang="el-GR" b="1" dirty="0" smtClean="0">
              <a:solidFill>
                <a:schemeClr val="bg1"/>
              </a:solidFill>
            </a:endParaRPr>
          </a:p>
          <a:p>
            <a:endParaRPr lang="el-GR" b="1" dirty="0" smtClean="0">
              <a:solidFill>
                <a:schemeClr val="bg1"/>
              </a:solidFill>
            </a:endParaRPr>
          </a:p>
          <a:p>
            <a:endParaRPr lang="el-GR" b="1" dirty="0" smtClean="0">
              <a:solidFill>
                <a:schemeClr val="bg1"/>
              </a:solidFill>
            </a:endParaRPr>
          </a:p>
          <a:p>
            <a:endParaRPr lang="el-GR" b="1" dirty="0" smtClean="0">
              <a:solidFill>
                <a:schemeClr val="bg1"/>
              </a:solidFill>
            </a:endParaRPr>
          </a:p>
          <a:p>
            <a:endParaRPr lang="el-GR" b="1" dirty="0" smtClean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el-GR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Λόγω της ορογένεσης </a:t>
            </a:r>
            <a:r>
              <a:rPr lang="el-GR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τα απολιθώματα π.χ. ψαριών είναι δυνατόν να βρεθούν στην κορυφή των βουνών </a:t>
            </a:r>
          </a:p>
          <a:p>
            <a:endParaRPr lang="el-GR" dirty="0" smtClean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el-GR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Τα απολιθώματα </a:t>
            </a:r>
            <a:r>
              <a:rPr lang="el-GR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μπορούν να έρθουν στην επιφάνεια μετά </a:t>
            </a:r>
            <a:r>
              <a:rPr lang="el-GR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από τη διάβρωση </a:t>
            </a:r>
            <a:r>
              <a:rPr lang="el-GR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του πετρώματος από το νερό (εξωγενής δυνάμεις).</a:t>
            </a:r>
            <a:endParaRPr lang="el-GR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4034" name="Picture 2" descr="20 Απολιθώματα ιδέες | απολιθώματα, πετρώματα και ορυκτά, κεχριμπάρ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0810" y="274638"/>
            <a:ext cx="2113190" cy="2820573"/>
          </a:xfrm>
          <a:prstGeom prst="rect">
            <a:avLst/>
          </a:prstGeom>
          <a:noFill/>
        </p:spPr>
      </p:pic>
      <p:pic>
        <p:nvPicPr>
          <p:cNvPr id="44036" name="Picture 4" descr="τροποι απολιθωσης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87635" y="1294986"/>
            <a:ext cx="2543175" cy="1800225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449" y="2577402"/>
            <a:ext cx="5090803" cy="2212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Τεχνικό">
  <a:themeElements>
    <a:clrScheme name="Τεχνικό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Τεχνικό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Τεχνικό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4601</TotalTime>
  <Words>823</Words>
  <Application>Microsoft Office PowerPoint</Application>
  <PresentationFormat>Προβολή στην οθόνη (4:3)</PresentationFormat>
  <Paragraphs>121</Paragraphs>
  <Slides>22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22</vt:i4>
      </vt:variant>
    </vt:vector>
  </HeadingPairs>
  <TitlesOfParts>
    <vt:vector size="23" baseType="lpstr">
      <vt:lpstr>Τεχνικό</vt:lpstr>
      <vt:lpstr>Τα Απολιθωματα – Μαρτυριεσ απο το παρελθον</vt:lpstr>
      <vt:lpstr>Η γη μας</vt:lpstr>
      <vt:lpstr>Η γη είχε στο παρελθόν τη μορφή που έχει σήμερα; </vt:lpstr>
      <vt:lpstr>Οι οργανισμοί που έζησαν πάνω στη γη στο παρελθόν</vt:lpstr>
      <vt:lpstr>Πως γνωρίζουμε ποιοι οργανισμοί έζησαν στο παρελθόν πάνω στη γη;</vt:lpstr>
      <vt:lpstr>Τι είναι τα απολιθώματα;</vt:lpstr>
      <vt:lpstr>Τι είναι τα απολιθώματα;</vt:lpstr>
      <vt:lpstr>Ποιοι είναι οι τύποι Απολιθωμάτων;</vt:lpstr>
      <vt:lpstr>Που βρίσκονται τα απολιθώματα; </vt:lpstr>
      <vt:lpstr>Πώς σχηματίζονται τα απολιθώματα;</vt:lpstr>
      <vt:lpstr>Πώς σχηματίζονται τα απολιθώματα;</vt:lpstr>
      <vt:lpstr>Διαφάνεια 12</vt:lpstr>
      <vt:lpstr>Πείραμα στην τάξη</vt:lpstr>
      <vt:lpstr>Γιατί είναι σημαντικά τα απολιθώματα; Ποιες πληροφορίες μπορούμε να πάρουμε από τα απολιθώματα; </vt:lpstr>
      <vt:lpstr>Πως τα απολιθώματα αποδεικνύουν πως υπήρχε η Πανγαία ;</vt:lpstr>
      <vt:lpstr>Διάσημα απολιθώματα στον κόσμο</vt:lpstr>
      <vt:lpstr>Διάσημα απολιθώματα στον κόσμο</vt:lpstr>
      <vt:lpstr>Διάσημα απολιθώματα στον κόσμο</vt:lpstr>
      <vt:lpstr>Διαφάνεια 19</vt:lpstr>
      <vt:lpstr>Ανακεφαλαίωση – Τι μάθαμε σήμερα;</vt:lpstr>
      <vt:lpstr>Αναστοχασμός – Συζήτηση στην τάξη</vt:lpstr>
      <vt:lpstr>Δραστηριότητα για το σπίτι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Τα Απολιθωματα – Μαρτυριεσ απο το παρελθον</dc:title>
  <dc:creator>Workstation-PC</dc:creator>
  <dc:description>generated using python-pptx</dc:description>
  <cp:lastModifiedBy>Workstation-PC</cp:lastModifiedBy>
  <cp:revision>37</cp:revision>
  <dcterms:created xsi:type="dcterms:W3CDTF">2013-01-27T09:14:16Z</dcterms:created>
  <dcterms:modified xsi:type="dcterms:W3CDTF">2025-05-18T14:06:48Z</dcterms:modified>
</cp:coreProperties>
</file>