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61" r:id="rId5"/>
    <p:sldId id="259" r:id="rId6"/>
    <p:sldId id="264" r:id="rId7"/>
    <p:sldId id="260" r:id="rId8"/>
    <p:sldId id="262" r:id="rId9"/>
    <p:sldId id="263" r:id="rId10"/>
    <p:sldId id="266" r:id="rId11"/>
    <p:sldId id="268" r:id="rId12"/>
    <p:sldId id="269" r:id="rId13"/>
    <p:sldId id="277" r:id="rId14"/>
    <p:sldId id="270" r:id="rId15"/>
    <p:sldId id="271" r:id="rId16"/>
    <p:sldId id="272" r:id="rId17"/>
    <p:sldId id="273" r:id="rId18"/>
    <p:sldId id="275" r:id="rId19"/>
    <p:sldId id="276" r:id="rId20"/>
    <p:sldId id="274"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44" autoAdjust="0"/>
    <p:restoredTop sz="94660"/>
  </p:normalViewPr>
  <p:slideViewPr>
    <p:cSldViewPr snapToGrid="0">
      <p:cViewPr varScale="1">
        <p:scale>
          <a:sx n="46" d="100"/>
          <a:sy n="46" d="100"/>
        </p:scale>
        <p:origin x="780"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l-GR" smtClean="0"/>
              <a:t>Στυλ κύριου τίτλου</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smtClean="0"/>
              <a:t>Στυλ κύριου υπότιτλου</a:t>
            </a:r>
            <a:endParaRPr lang="en-US" dirty="0"/>
          </a:p>
        </p:txBody>
      </p:sp>
      <p:sp>
        <p:nvSpPr>
          <p:cNvPr id="4" name="Date Placeholder 3"/>
          <p:cNvSpPr>
            <a:spLocks noGrp="1"/>
          </p:cNvSpPr>
          <p:nvPr>
            <p:ph type="dt" sz="half" idx="10"/>
          </p:nvPr>
        </p:nvSpPr>
        <p:spPr/>
        <p:txBody>
          <a:bodyPr/>
          <a:lstStyle/>
          <a:p>
            <a:fld id="{397E0307-B85C-446A-8EF0-0407D435D787}" type="datetimeFigureOut">
              <a:rPr lang="en-US" dirty="0"/>
              <a:t>11/24/2020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255346" y="2750337"/>
            <a:ext cx="1171888" cy="1356442"/>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Πανοραμική εικόνα με λεζάντα">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l-GR" smtClean="0"/>
              <a:t>Στυλ κύριου τίτλου</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fld id="{8BD862E7-95FA-4FC4-9EC5-DDBFA8DC7417}" type="datetimeFigureOut">
              <a:rPr lang="en-US" dirty="0"/>
              <a:t>11/24/2020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309"/>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Τίτλος και λεζάντα">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l-GR" smtClean="0"/>
              <a:t>Στυλ κύριου τίτλου</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fld id="{8DB987F2-A784-4F72-BB57-0E9EACDE722E}" type="datetimeFigureOut">
              <a:rPr lang="en-US" dirty="0"/>
              <a:t>11/24/2020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61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Εισαγωγικά με λεζάντα">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l-GR" smtClean="0"/>
              <a:t>Στυλ κύριου τίτλου</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Στυλ υποδείγματος κειμένου</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fld id="{40BBD51E-4B19-444E-85C0-DBD7EB6263F4}" type="datetimeFigureOut">
              <a:rPr lang="en-US" dirty="0"/>
              <a:t>11/24/2020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Κάρτα ονόματος">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l-GR" smtClean="0"/>
              <a:t>Στυλ κύριου τίτλου</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fld id="{F0D7255A-4AD5-4D3E-9A0A-689DA3BA976C}" type="datetimeFigureOut">
              <a:rPr lang="en-US" dirty="0"/>
              <a:t>11/24/2020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στήλες">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l-GR" smtClean="0"/>
              <a:t>Στυλ κύριου τίτλου</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3" name="Date Placeholder 2"/>
          <p:cNvSpPr>
            <a:spLocks noGrp="1"/>
          </p:cNvSpPr>
          <p:nvPr>
            <p:ph type="dt" sz="half" idx="10"/>
          </p:nvPr>
        </p:nvSpPr>
        <p:spPr/>
        <p:txBody>
          <a:bodyPr/>
          <a:lstStyle/>
          <a:p>
            <a:fld id="{3EE0AD15-87AC-45B2-9EE5-8D165AF83CD7}" type="datetimeFigureOut">
              <a:rPr lang="en-US" dirty="0"/>
              <a:t>11/24/2020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Στήλη 3 εικόνων">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l-GR" smtClean="0"/>
              <a:t>Στυλ κύριου τίτλου</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smtClean="0"/>
              <a:t>Κάντε κλικ στο εικονίδιο για να προσθέσετε εικόνα</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smtClean="0"/>
              <a:t>Κάντε κλικ στο εικονίδιο για να προσθέσετε εικόνα</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smtClean="0"/>
              <a:t>Κάντε κλικ στο εικονίδιο για να προσθέσετε εικόνα</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3" name="Date Placeholder 2"/>
          <p:cNvSpPr>
            <a:spLocks noGrp="1"/>
          </p:cNvSpPr>
          <p:nvPr>
            <p:ph type="dt" sz="half" idx="10"/>
          </p:nvPr>
        </p:nvSpPr>
        <p:spPr/>
        <p:txBody>
          <a:bodyPr/>
          <a:lstStyle/>
          <a:p>
            <a:fld id="{FCC40CCD-F0D6-4CC2-A4C8-2D7D0D875F02}" type="datetimeFigureOut">
              <a:rPr lang="en-US" dirty="0"/>
              <a:t>11/24/2020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l-GR" smtClean="0"/>
              <a:t>Στυλ κύριου τίτλου</a:t>
            </a:r>
            <a:endParaRPr lang="en-US" dirty="0"/>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B3CFE2CC-454D-4466-AC55-B86DA0A87BAE}" type="datetimeFigureOut">
              <a:rPr lang="en-US" dirty="0"/>
              <a:t>11/24/2020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7" name="Rectangle 6"/>
          <p:cNvSpPr/>
          <p:nvPr/>
        </p:nvSpPr>
        <p:spPr>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l-GR" smtClean="0"/>
              <a:t>Στυλ κύριου τίτλου</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B647B1BF-4039-460D-A637-65428CBD720E}" type="datetimeFigureOut">
              <a:rPr lang="en-US" dirty="0"/>
              <a:t>11/24/2020</a:t>
            </a:fld>
            <a:endParaRPr lang="en-US" dirty="0"/>
          </a:p>
        </p:txBody>
      </p:sp>
      <p:sp>
        <p:nvSpPr>
          <p:cNvPr id="5" name="Footer Placeholder 4"/>
          <p:cNvSpPr>
            <a:spLocks noGrp="1"/>
          </p:cNvSpPr>
          <p:nvPr>
            <p:ph type="ftr" sz="quarter" idx="11"/>
          </p:nvPr>
        </p:nvSpPr>
        <p:spPr>
          <a:xfrm>
            <a:off x="680321" y="5936188"/>
            <a:ext cx="6126805" cy="365125"/>
          </a:xfrm>
        </p:spPr>
        <p:txBody>
          <a:bodyPr/>
          <a:lstStyle/>
          <a:p>
            <a:endParaRPr lang="en-US" dirty="0"/>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6D22F896-40B5-4ADD-8801-0D06FADFA09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l-GR" smtClean="0"/>
              <a:t>Στυλ κύριου τίτλου</a:t>
            </a:r>
            <a:endParaRPr lang="en-US" dirty="0"/>
          </a:p>
        </p:txBody>
      </p:sp>
      <p:sp>
        <p:nvSpPr>
          <p:cNvPr id="3" name="Content Placeholder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AAA39ACE-9343-4EBE-B5CA-AEA240A1DC53}" type="datetimeFigureOut">
              <a:rPr lang="en-US" dirty="0"/>
              <a:t>11/24/2020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l-GR" smtClean="0"/>
              <a:t>Στυλ κύριου τίτλου</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fld id="{C9A00F7B-89C5-4DF7-A309-6263220147D4}" type="datetimeFigureOut">
              <a:rPr lang="en-US" dirty="0"/>
              <a:t>11/24/2020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729455" y="286989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l-GR" smtClean="0"/>
              <a:t>Στυλ κύριου τίτλου</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Date Placeholder 4"/>
          <p:cNvSpPr>
            <a:spLocks noGrp="1"/>
          </p:cNvSpPr>
          <p:nvPr>
            <p:ph type="dt" sz="half" idx="10"/>
          </p:nvPr>
        </p:nvSpPr>
        <p:spPr/>
        <p:txBody>
          <a:bodyPr/>
          <a:lstStyle/>
          <a:p>
            <a:fld id="{449C95DE-FD64-4606-AE61-EC1136867CC6}" type="datetimeFigureOut">
              <a:rPr lang="en-US" dirty="0"/>
              <a:t>11/24/2020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l-GR" smtClean="0"/>
              <a:t>Στυλ κύριου τίτλου</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680322" y="3030008"/>
            <a:ext cx="4698355" cy="2906179"/>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5594123" y="3030008"/>
            <a:ext cx="4700059" cy="2906179"/>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7" name="Date Placeholder 6"/>
          <p:cNvSpPr>
            <a:spLocks noGrp="1"/>
          </p:cNvSpPr>
          <p:nvPr>
            <p:ph type="dt" sz="half" idx="10"/>
          </p:nvPr>
        </p:nvSpPr>
        <p:spPr/>
        <p:txBody>
          <a:bodyPr/>
          <a:lstStyle/>
          <a:p>
            <a:fld id="{5DEB0BBD-30FE-4CF1-900A-0C45149F8AF8}" type="datetimeFigureOut">
              <a:rPr lang="en-US" dirty="0"/>
              <a:t>11/24/2020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l-GR" smtClean="0"/>
              <a:t>Στυλ κύριου τίτλου</a:t>
            </a:r>
            <a:endParaRPr lang="en-US" dirty="0"/>
          </a:p>
        </p:txBody>
      </p:sp>
      <p:sp>
        <p:nvSpPr>
          <p:cNvPr id="3" name="Date Placeholder 2"/>
          <p:cNvSpPr>
            <a:spLocks noGrp="1"/>
          </p:cNvSpPr>
          <p:nvPr>
            <p:ph type="dt" sz="half" idx="10"/>
          </p:nvPr>
        </p:nvSpPr>
        <p:spPr/>
        <p:txBody>
          <a:bodyPr/>
          <a:lstStyle/>
          <a:p>
            <a:fld id="{B91A5F7F-3E81-4C65-A4D1-CB62D5B9DB91}" type="datetimeFigureOut">
              <a:rPr lang="en-US" dirty="0"/>
              <a:t>11/24/2020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377ECC86-1672-4627-AEFE-EC5485C73905}" type="datetimeFigureOut">
              <a:rPr lang="en-US" dirty="0"/>
              <a:t>11/24/2020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l-GR" smtClean="0"/>
              <a:t>Στυλ κύριου τίτλου</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fld id="{3CDCB01F-D966-4C62-B900-0BE008A90C98}" type="datetimeFigureOut">
              <a:rPr lang="en-US" dirty="0"/>
              <a:t>11/24/2020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l-GR" smtClean="0"/>
              <a:t>Στυλ κύριου τίτλου</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fld id="{5E73A0EA-7DC7-4964-BB97-B173EF3B859A}" type="datetimeFigureOut">
              <a:rPr lang="en-US" dirty="0"/>
              <a:t>11/24/2020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l-GR" smtClean="0"/>
              <a:t>Στυλ κύριου τίτλου</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30EF52CC-F3D9-41D4-BCE4-C208E61A3F31}" type="datetimeFigureOut">
              <a:rPr lang="en-US" dirty="0"/>
              <a:t>11/24/2020</a:t>
            </a:fld>
            <a:endParaRPr lang="en-US"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18.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p:txBody>
          <a:bodyPr/>
          <a:lstStyle/>
          <a:p>
            <a:r>
              <a:rPr lang="el-GR" dirty="0" smtClean="0"/>
              <a:t>ΆΛΑΤΑ</a:t>
            </a:r>
            <a:endParaRPr lang="el-GR" dirty="0"/>
          </a:p>
        </p:txBody>
      </p:sp>
      <p:sp>
        <p:nvSpPr>
          <p:cNvPr id="3" name="Υπότιτλος 2"/>
          <p:cNvSpPr>
            <a:spLocks noGrp="1"/>
          </p:cNvSpPr>
          <p:nvPr>
            <p:ph type="subTitle" idx="1"/>
          </p:nvPr>
        </p:nvSpPr>
        <p:spPr/>
        <p:txBody>
          <a:bodyPr/>
          <a:lstStyle/>
          <a:p>
            <a:r>
              <a:rPr lang="el-GR" dirty="0" smtClean="0"/>
              <a:t>Χημεία </a:t>
            </a:r>
            <a:r>
              <a:rPr lang="el-GR" dirty="0" err="1" smtClean="0"/>
              <a:t>Γ΄γυμνασίου</a:t>
            </a:r>
            <a:endParaRPr lang="el-GR" dirty="0" smtClean="0"/>
          </a:p>
          <a:p>
            <a:r>
              <a:rPr lang="el-GR" dirty="0" err="1" smtClean="0"/>
              <a:t>Καντούρου</a:t>
            </a:r>
            <a:r>
              <a:rPr lang="el-GR" dirty="0" smtClean="0"/>
              <a:t> Παρασκευή</a:t>
            </a:r>
            <a:endParaRPr lang="el-GR" dirty="0"/>
          </a:p>
        </p:txBody>
      </p:sp>
      <p:pic>
        <p:nvPicPr>
          <p:cNvPr id="4" name="Εικόνα 3"/>
          <p:cNvPicPr>
            <a:picLocks noChangeAspect="1"/>
          </p:cNvPicPr>
          <p:nvPr/>
        </p:nvPicPr>
        <p:blipFill>
          <a:blip r:embed="rId2"/>
          <a:stretch>
            <a:fillRect/>
          </a:stretch>
        </p:blipFill>
        <p:spPr>
          <a:xfrm>
            <a:off x="1117456" y="446954"/>
            <a:ext cx="2143125" cy="2143125"/>
          </a:xfrm>
          <a:prstGeom prst="rect">
            <a:avLst/>
          </a:prstGeom>
        </p:spPr>
      </p:pic>
      <p:pic>
        <p:nvPicPr>
          <p:cNvPr id="5" name="Εικόνα 4"/>
          <p:cNvPicPr>
            <a:picLocks noChangeAspect="1"/>
          </p:cNvPicPr>
          <p:nvPr/>
        </p:nvPicPr>
        <p:blipFill>
          <a:blip r:embed="rId3"/>
          <a:stretch>
            <a:fillRect/>
          </a:stretch>
        </p:blipFill>
        <p:spPr>
          <a:xfrm>
            <a:off x="4308331" y="446954"/>
            <a:ext cx="2619375" cy="1943099"/>
          </a:xfrm>
          <a:prstGeom prst="rect">
            <a:avLst/>
          </a:prstGeom>
        </p:spPr>
      </p:pic>
      <p:pic>
        <p:nvPicPr>
          <p:cNvPr id="6" name="Εικόνα 5"/>
          <p:cNvPicPr>
            <a:picLocks noChangeAspect="1"/>
          </p:cNvPicPr>
          <p:nvPr/>
        </p:nvPicPr>
        <p:blipFill>
          <a:blip r:embed="rId4"/>
          <a:stretch>
            <a:fillRect/>
          </a:stretch>
        </p:blipFill>
        <p:spPr>
          <a:xfrm>
            <a:off x="7975456" y="207818"/>
            <a:ext cx="2768744" cy="2182235"/>
          </a:xfrm>
          <a:prstGeom prst="rect">
            <a:avLst/>
          </a:prstGeom>
        </p:spPr>
      </p:pic>
      <p:pic>
        <p:nvPicPr>
          <p:cNvPr id="7" name="Εικόνα 6"/>
          <p:cNvPicPr>
            <a:picLocks noChangeAspect="1"/>
          </p:cNvPicPr>
          <p:nvPr/>
        </p:nvPicPr>
        <p:blipFill>
          <a:blip r:embed="rId5"/>
          <a:stretch>
            <a:fillRect/>
          </a:stretch>
        </p:blipFill>
        <p:spPr>
          <a:xfrm>
            <a:off x="680322" y="4403807"/>
            <a:ext cx="3535075" cy="2215838"/>
          </a:xfrm>
          <a:prstGeom prst="rect">
            <a:avLst/>
          </a:prstGeom>
        </p:spPr>
      </p:pic>
      <p:pic>
        <p:nvPicPr>
          <p:cNvPr id="8" name="Εικόνα 7"/>
          <p:cNvPicPr>
            <a:picLocks noChangeAspect="1"/>
          </p:cNvPicPr>
          <p:nvPr/>
        </p:nvPicPr>
        <p:blipFill>
          <a:blip r:embed="rId6"/>
          <a:stretch>
            <a:fillRect/>
          </a:stretch>
        </p:blipFill>
        <p:spPr>
          <a:xfrm>
            <a:off x="9359828" y="4476520"/>
            <a:ext cx="2143125" cy="2143125"/>
          </a:xfrm>
          <a:prstGeom prst="rect">
            <a:avLst/>
          </a:prstGeom>
        </p:spPr>
      </p:pic>
    </p:spTree>
    <p:extLst>
      <p:ext uri="{BB962C8B-B14F-4D97-AF65-F5344CB8AC3E}">
        <p14:creationId xmlns:p14="http://schemas.microsoft.com/office/powerpoint/2010/main" val="19796434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ΑΛΑΤΑ (ΟΡΙΣΜΟΣ)</a:t>
            </a:r>
            <a:endParaRPr lang="el-GR" dirty="0"/>
          </a:p>
        </p:txBody>
      </p:sp>
      <p:sp>
        <p:nvSpPr>
          <p:cNvPr id="3" name="Θέση περιεχομένου 2"/>
          <p:cNvSpPr>
            <a:spLocks noGrp="1"/>
          </p:cNvSpPr>
          <p:nvPr>
            <p:ph idx="1"/>
          </p:nvPr>
        </p:nvSpPr>
        <p:spPr/>
        <p:txBody>
          <a:bodyPr/>
          <a:lstStyle/>
          <a:p>
            <a:r>
              <a:rPr lang="el-GR" dirty="0"/>
              <a:t>Όπως είδαμε, το μαγειρικό αλάτι μπορεί να παραχθεί από την αντίδραση ενός διαλύματος οξέος με ένα διάλυμα βάσης</a:t>
            </a:r>
            <a:r>
              <a:rPr lang="el-GR" dirty="0" smtClean="0"/>
              <a:t>.</a:t>
            </a:r>
          </a:p>
          <a:p>
            <a:r>
              <a:rPr lang="el-GR" dirty="0" smtClean="0"/>
              <a:t> </a:t>
            </a:r>
            <a:r>
              <a:rPr lang="el-GR" dirty="0"/>
              <a:t>Όλες οι ουσίες που μπορούν να παραχθούν από μια τέτοια αντίδραση και αποτελούνται από ιόντα ονομάζονται άλατα. </a:t>
            </a:r>
          </a:p>
          <a:p>
            <a:endParaRPr lang="el-GR" dirty="0"/>
          </a:p>
          <a:p>
            <a:r>
              <a:rPr lang="el-GR" b="1" dirty="0">
                <a:solidFill>
                  <a:srgbClr val="FF0000"/>
                </a:solidFill>
              </a:rPr>
              <a:t>Άλας ονομάζεται κάθε χημική ένωση η οποία αποτελείται από ιόντα και μπορεί να προκύψει από την αντίδραση ενός οξέος με μία βάση.</a:t>
            </a:r>
          </a:p>
          <a:p>
            <a:endParaRPr lang="el-GR" b="1" dirty="0">
              <a:solidFill>
                <a:srgbClr val="FF0000"/>
              </a:solidFill>
            </a:endParaRPr>
          </a:p>
        </p:txBody>
      </p:sp>
      <p:pic>
        <p:nvPicPr>
          <p:cNvPr id="4" name="Εικόνα 3"/>
          <p:cNvPicPr>
            <a:picLocks noChangeAspect="1"/>
          </p:cNvPicPr>
          <p:nvPr/>
        </p:nvPicPr>
        <p:blipFill>
          <a:blip r:embed="rId2"/>
          <a:stretch>
            <a:fillRect/>
          </a:stretch>
        </p:blipFill>
        <p:spPr>
          <a:xfrm>
            <a:off x="3470564" y="5444836"/>
            <a:ext cx="4322617" cy="1142999"/>
          </a:xfrm>
          <a:prstGeom prst="rect">
            <a:avLst/>
          </a:prstGeom>
        </p:spPr>
      </p:pic>
    </p:spTree>
    <p:extLst>
      <p:ext uri="{BB962C8B-B14F-4D97-AF65-F5344CB8AC3E}">
        <p14:creationId xmlns:p14="http://schemas.microsoft.com/office/powerpoint/2010/main" val="27389537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περιεχομένου 2"/>
          <p:cNvSpPr>
            <a:spLocks noGrp="1"/>
          </p:cNvSpPr>
          <p:nvPr>
            <p:ph idx="1"/>
          </p:nvPr>
        </p:nvSpPr>
        <p:spPr/>
        <p:txBody>
          <a:bodyPr/>
          <a:lstStyle/>
          <a:p>
            <a:r>
              <a:rPr lang="el-GR" dirty="0"/>
              <a:t>Τα άλατα που προκύπτουν από την αντίδραση του θειικού οξέος </a:t>
            </a:r>
            <a:r>
              <a:rPr lang="el-GR" dirty="0" smtClean="0"/>
              <a:t> (Η2</a:t>
            </a:r>
            <a:r>
              <a:rPr lang="en-GB" dirty="0" smtClean="0"/>
              <a:t>SO4) </a:t>
            </a:r>
            <a:r>
              <a:rPr lang="el-GR" dirty="0" smtClean="0"/>
              <a:t>με </a:t>
            </a:r>
            <a:r>
              <a:rPr lang="el-GR" dirty="0"/>
              <a:t>μια βάση ονομάζονται </a:t>
            </a:r>
            <a:r>
              <a:rPr lang="el-GR" dirty="0">
                <a:solidFill>
                  <a:srgbClr val="FF0000"/>
                </a:solidFill>
              </a:rPr>
              <a:t>θειικά </a:t>
            </a:r>
            <a:r>
              <a:rPr lang="el-GR" dirty="0" smtClean="0">
                <a:solidFill>
                  <a:srgbClr val="FF0000"/>
                </a:solidFill>
              </a:rPr>
              <a:t>άλατα</a:t>
            </a:r>
            <a:endParaRPr lang="el-GR" dirty="0">
              <a:solidFill>
                <a:srgbClr val="FF0000"/>
              </a:solidFill>
            </a:endParaRPr>
          </a:p>
          <a:p>
            <a:r>
              <a:rPr lang="el-GR" dirty="0" smtClean="0"/>
              <a:t>Τα άλατα</a:t>
            </a:r>
            <a:r>
              <a:rPr lang="el-GR" dirty="0"/>
              <a:t> </a:t>
            </a:r>
            <a:r>
              <a:rPr lang="el-GR" dirty="0" smtClean="0"/>
              <a:t>που </a:t>
            </a:r>
            <a:r>
              <a:rPr lang="el-GR" dirty="0"/>
              <a:t>προκύπτουν από την αντίδραση του </a:t>
            </a:r>
            <a:r>
              <a:rPr lang="el-GR" dirty="0" smtClean="0"/>
              <a:t>υδροχλωρίου</a:t>
            </a:r>
            <a:r>
              <a:rPr lang="en-GB" dirty="0" smtClean="0"/>
              <a:t> (</a:t>
            </a:r>
            <a:r>
              <a:rPr lang="en-GB" dirty="0" err="1" smtClean="0"/>
              <a:t>HCl</a:t>
            </a:r>
            <a:r>
              <a:rPr lang="en-GB" dirty="0" smtClean="0"/>
              <a:t>)</a:t>
            </a:r>
            <a:r>
              <a:rPr lang="el-GR" dirty="0" smtClean="0"/>
              <a:t> </a:t>
            </a:r>
            <a:r>
              <a:rPr lang="el-GR" dirty="0"/>
              <a:t>με μια βάση ονομάζονται </a:t>
            </a:r>
            <a:r>
              <a:rPr lang="el-GR" dirty="0">
                <a:solidFill>
                  <a:srgbClr val="FF0000"/>
                </a:solidFill>
              </a:rPr>
              <a:t>χλωριούχα άλατα </a:t>
            </a:r>
            <a:endParaRPr lang="el-GR" dirty="0" smtClean="0"/>
          </a:p>
          <a:p>
            <a:r>
              <a:rPr lang="el-GR" dirty="0" smtClean="0"/>
              <a:t>Τα άλατα που </a:t>
            </a:r>
            <a:r>
              <a:rPr lang="el-GR" dirty="0"/>
              <a:t>προκύπτουν από την αντίδραση του νιτρικού οξέος </a:t>
            </a:r>
            <a:r>
              <a:rPr lang="en-GB" dirty="0" smtClean="0"/>
              <a:t>(NH3) </a:t>
            </a:r>
            <a:r>
              <a:rPr lang="el-GR" dirty="0" smtClean="0"/>
              <a:t>με </a:t>
            </a:r>
            <a:r>
              <a:rPr lang="el-GR" dirty="0"/>
              <a:t>μια βάση ονομάζονται </a:t>
            </a:r>
            <a:r>
              <a:rPr lang="el-GR" dirty="0">
                <a:solidFill>
                  <a:srgbClr val="FF0000"/>
                </a:solidFill>
              </a:rPr>
              <a:t>νιτρικά άλατα.</a:t>
            </a:r>
          </a:p>
        </p:txBody>
      </p:sp>
      <p:pic>
        <p:nvPicPr>
          <p:cNvPr id="4" name="Εικόνα 3"/>
          <p:cNvPicPr>
            <a:picLocks noChangeAspect="1"/>
          </p:cNvPicPr>
          <p:nvPr/>
        </p:nvPicPr>
        <p:blipFill>
          <a:blip r:embed="rId2"/>
          <a:stretch>
            <a:fillRect/>
          </a:stretch>
        </p:blipFill>
        <p:spPr>
          <a:xfrm>
            <a:off x="3142384" y="4738255"/>
            <a:ext cx="4609234" cy="1731334"/>
          </a:xfrm>
          <a:prstGeom prst="rect">
            <a:avLst/>
          </a:prstGeom>
        </p:spPr>
      </p:pic>
    </p:spTree>
    <p:extLst>
      <p:ext uri="{BB962C8B-B14F-4D97-AF65-F5344CB8AC3E}">
        <p14:creationId xmlns:p14="http://schemas.microsoft.com/office/powerpoint/2010/main" val="14349466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Τα άλατα είναι χημικές ουσίες ιδιαίτερα διαδεδομένες στη φύση</a:t>
            </a:r>
          </a:p>
        </p:txBody>
      </p:sp>
      <p:sp>
        <p:nvSpPr>
          <p:cNvPr id="3" name="Θέση περιεχομένου 2"/>
          <p:cNvSpPr>
            <a:spLocks noGrp="1"/>
          </p:cNvSpPr>
          <p:nvPr>
            <p:ph idx="1"/>
          </p:nvPr>
        </p:nvSpPr>
        <p:spPr>
          <a:xfrm>
            <a:off x="514066" y="1834166"/>
            <a:ext cx="9613861" cy="3463153"/>
          </a:xfrm>
        </p:spPr>
        <p:txBody>
          <a:bodyPr/>
          <a:lstStyle/>
          <a:p>
            <a:pPr marL="0" indent="0">
              <a:buNone/>
            </a:pPr>
            <a:endParaRPr lang="en-GB" dirty="0" smtClean="0"/>
          </a:p>
          <a:p>
            <a:r>
              <a:rPr lang="el-GR" dirty="0" smtClean="0"/>
              <a:t> </a:t>
            </a:r>
            <a:r>
              <a:rPr lang="el-GR" dirty="0"/>
              <a:t>Τα περισσότερα συστατικά του στερεού φλοιού της Γης είναι άλατα. </a:t>
            </a:r>
            <a:endParaRPr lang="en-GB" dirty="0" smtClean="0"/>
          </a:p>
          <a:p>
            <a:r>
              <a:rPr lang="el-GR" dirty="0" smtClean="0"/>
              <a:t>Από </a:t>
            </a:r>
            <a:r>
              <a:rPr lang="el-GR" dirty="0"/>
              <a:t>άλατα είναι φτιαγμένα τα κελύφη των αυγών και των σαλιγκαριών, τα κοράλλια, οι σταλακτίτες και οι σταλαγμίτες.</a:t>
            </a:r>
          </a:p>
        </p:txBody>
      </p:sp>
      <p:pic>
        <p:nvPicPr>
          <p:cNvPr id="4" name="Εικόνα 3"/>
          <p:cNvPicPr>
            <a:picLocks noChangeAspect="1"/>
          </p:cNvPicPr>
          <p:nvPr/>
        </p:nvPicPr>
        <p:blipFill>
          <a:blip r:embed="rId2"/>
          <a:stretch>
            <a:fillRect/>
          </a:stretch>
        </p:blipFill>
        <p:spPr>
          <a:xfrm>
            <a:off x="680321" y="4010891"/>
            <a:ext cx="2852588" cy="2428005"/>
          </a:xfrm>
          <a:prstGeom prst="rect">
            <a:avLst/>
          </a:prstGeom>
        </p:spPr>
      </p:pic>
      <p:pic>
        <p:nvPicPr>
          <p:cNvPr id="5" name="Εικόνα 4"/>
          <p:cNvPicPr>
            <a:picLocks noChangeAspect="1"/>
          </p:cNvPicPr>
          <p:nvPr/>
        </p:nvPicPr>
        <p:blipFill>
          <a:blip r:embed="rId3"/>
          <a:stretch>
            <a:fillRect/>
          </a:stretch>
        </p:blipFill>
        <p:spPr>
          <a:xfrm>
            <a:off x="3699164" y="4010892"/>
            <a:ext cx="2597727" cy="2367366"/>
          </a:xfrm>
          <a:prstGeom prst="rect">
            <a:avLst/>
          </a:prstGeom>
        </p:spPr>
      </p:pic>
      <p:pic>
        <p:nvPicPr>
          <p:cNvPr id="6" name="Εικόνα 5"/>
          <p:cNvPicPr>
            <a:picLocks noChangeAspect="1"/>
          </p:cNvPicPr>
          <p:nvPr/>
        </p:nvPicPr>
        <p:blipFill>
          <a:blip r:embed="rId4"/>
          <a:stretch>
            <a:fillRect/>
          </a:stretch>
        </p:blipFill>
        <p:spPr>
          <a:xfrm>
            <a:off x="6463146" y="4301836"/>
            <a:ext cx="3076575" cy="2076421"/>
          </a:xfrm>
          <a:prstGeom prst="rect">
            <a:avLst/>
          </a:prstGeom>
        </p:spPr>
      </p:pic>
      <p:pic>
        <p:nvPicPr>
          <p:cNvPr id="7" name="Εικόνα 6"/>
          <p:cNvPicPr>
            <a:picLocks noChangeAspect="1"/>
          </p:cNvPicPr>
          <p:nvPr/>
        </p:nvPicPr>
        <p:blipFill>
          <a:blip r:embed="rId5"/>
          <a:stretch>
            <a:fillRect/>
          </a:stretch>
        </p:blipFill>
        <p:spPr>
          <a:xfrm>
            <a:off x="9036449" y="369306"/>
            <a:ext cx="2847975" cy="1934754"/>
          </a:xfrm>
          <a:prstGeom prst="rect">
            <a:avLst/>
          </a:prstGeom>
        </p:spPr>
      </p:pic>
      <p:pic>
        <p:nvPicPr>
          <p:cNvPr id="8" name="Εικόνα 7"/>
          <p:cNvPicPr>
            <a:picLocks noChangeAspect="1"/>
          </p:cNvPicPr>
          <p:nvPr/>
        </p:nvPicPr>
        <p:blipFill>
          <a:blip r:embed="rId6"/>
          <a:stretch>
            <a:fillRect/>
          </a:stretch>
        </p:blipFill>
        <p:spPr>
          <a:xfrm>
            <a:off x="9539721" y="2594423"/>
            <a:ext cx="2503724" cy="1581150"/>
          </a:xfrm>
          <a:prstGeom prst="rect">
            <a:avLst/>
          </a:prstGeom>
        </p:spPr>
      </p:pic>
      <p:pic>
        <p:nvPicPr>
          <p:cNvPr id="9" name="Εικόνα 8"/>
          <p:cNvPicPr>
            <a:picLocks noChangeAspect="1"/>
          </p:cNvPicPr>
          <p:nvPr/>
        </p:nvPicPr>
        <p:blipFill>
          <a:blip r:embed="rId7"/>
          <a:stretch>
            <a:fillRect/>
          </a:stretch>
        </p:blipFill>
        <p:spPr>
          <a:xfrm>
            <a:off x="9539721" y="4658874"/>
            <a:ext cx="2570018" cy="1514475"/>
          </a:xfrm>
          <a:prstGeom prst="rect">
            <a:avLst/>
          </a:prstGeom>
        </p:spPr>
      </p:pic>
    </p:spTree>
    <p:extLst>
      <p:ext uri="{BB962C8B-B14F-4D97-AF65-F5344CB8AC3E}">
        <p14:creationId xmlns:p14="http://schemas.microsoft.com/office/powerpoint/2010/main" val="39721380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ΟΡΥΚΤΑ</a:t>
            </a:r>
            <a:endParaRPr lang="el-GR"/>
          </a:p>
        </p:txBody>
      </p:sp>
      <p:pic>
        <p:nvPicPr>
          <p:cNvPr id="4" name="Θέση περιεχομένου 3"/>
          <p:cNvPicPr>
            <a:picLocks noGrp="1" noChangeAspect="1"/>
          </p:cNvPicPr>
          <p:nvPr>
            <p:ph idx="1"/>
          </p:nvPr>
        </p:nvPicPr>
        <p:blipFill>
          <a:blip r:embed="rId2"/>
          <a:stretch>
            <a:fillRect/>
          </a:stretch>
        </p:blipFill>
        <p:spPr>
          <a:xfrm>
            <a:off x="266555" y="1966565"/>
            <a:ext cx="3765116" cy="2763333"/>
          </a:xfrm>
          <a:prstGeom prst="rect">
            <a:avLst/>
          </a:prstGeom>
        </p:spPr>
      </p:pic>
      <p:sp>
        <p:nvSpPr>
          <p:cNvPr id="5" name="TextBox 4"/>
          <p:cNvSpPr txBox="1"/>
          <p:nvPr/>
        </p:nvSpPr>
        <p:spPr>
          <a:xfrm>
            <a:off x="1475509" y="5049982"/>
            <a:ext cx="1828800" cy="369332"/>
          </a:xfrm>
          <a:prstGeom prst="rect">
            <a:avLst/>
          </a:prstGeom>
          <a:noFill/>
        </p:spPr>
        <p:txBody>
          <a:bodyPr wrap="square" rtlCol="0">
            <a:spAutoFit/>
          </a:bodyPr>
          <a:lstStyle/>
          <a:p>
            <a:r>
              <a:rPr lang="el-GR" dirty="0" smtClean="0"/>
              <a:t>ΧΑΛΚΑΝΘΙΤΗΣ</a:t>
            </a:r>
            <a:endParaRPr lang="el-GR" dirty="0"/>
          </a:p>
        </p:txBody>
      </p:sp>
      <p:pic>
        <p:nvPicPr>
          <p:cNvPr id="6" name="Εικόνα 5"/>
          <p:cNvPicPr>
            <a:picLocks noChangeAspect="1"/>
          </p:cNvPicPr>
          <p:nvPr/>
        </p:nvPicPr>
        <p:blipFill>
          <a:blip r:embed="rId3"/>
          <a:stretch>
            <a:fillRect/>
          </a:stretch>
        </p:blipFill>
        <p:spPr>
          <a:xfrm>
            <a:off x="4203122" y="1755630"/>
            <a:ext cx="3813464" cy="3294352"/>
          </a:xfrm>
          <a:prstGeom prst="rect">
            <a:avLst/>
          </a:prstGeom>
        </p:spPr>
      </p:pic>
      <p:pic>
        <p:nvPicPr>
          <p:cNvPr id="7" name="Εικόνα 6"/>
          <p:cNvPicPr>
            <a:picLocks noChangeAspect="1"/>
          </p:cNvPicPr>
          <p:nvPr/>
        </p:nvPicPr>
        <p:blipFill>
          <a:blip r:embed="rId4"/>
          <a:stretch>
            <a:fillRect/>
          </a:stretch>
        </p:blipFill>
        <p:spPr>
          <a:xfrm>
            <a:off x="8416637" y="1042055"/>
            <a:ext cx="3387436" cy="1849020"/>
          </a:xfrm>
          <a:prstGeom prst="rect">
            <a:avLst/>
          </a:prstGeom>
        </p:spPr>
      </p:pic>
      <p:pic>
        <p:nvPicPr>
          <p:cNvPr id="8" name="Εικόνα 7"/>
          <p:cNvPicPr>
            <a:picLocks noChangeAspect="1"/>
          </p:cNvPicPr>
          <p:nvPr/>
        </p:nvPicPr>
        <p:blipFill>
          <a:blip r:embed="rId5"/>
          <a:stretch>
            <a:fillRect/>
          </a:stretch>
        </p:blipFill>
        <p:spPr>
          <a:xfrm>
            <a:off x="8513135" y="3319093"/>
            <a:ext cx="3418608" cy="3294352"/>
          </a:xfrm>
          <a:prstGeom prst="rect">
            <a:avLst/>
          </a:prstGeom>
        </p:spPr>
      </p:pic>
      <p:pic>
        <p:nvPicPr>
          <p:cNvPr id="9" name="Εικόνα 8"/>
          <p:cNvPicPr>
            <a:picLocks noChangeAspect="1"/>
          </p:cNvPicPr>
          <p:nvPr/>
        </p:nvPicPr>
        <p:blipFill>
          <a:blip r:embed="rId6"/>
          <a:stretch>
            <a:fillRect/>
          </a:stretch>
        </p:blipFill>
        <p:spPr>
          <a:xfrm>
            <a:off x="529070" y="4862297"/>
            <a:ext cx="3564947" cy="1779273"/>
          </a:xfrm>
          <a:prstGeom prst="rect">
            <a:avLst/>
          </a:prstGeom>
        </p:spPr>
      </p:pic>
      <p:pic>
        <p:nvPicPr>
          <p:cNvPr id="10" name="Εικόνα 9"/>
          <p:cNvPicPr>
            <a:picLocks noChangeAspect="1"/>
          </p:cNvPicPr>
          <p:nvPr/>
        </p:nvPicPr>
        <p:blipFill>
          <a:blip r:embed="rId7"/>
          <a:stretch>
            <a:fillRect/>
          </a:stretch>
        </p:blipFill>
        <p:spPr>
          <a:xfrm>
            <a:off x="5038291" y="4998286"/>
            <a:ext cx="2143125" cy="1859714"/>
          </a:xfrm>
          <a:prstGeom prst="rect">
            <a:avLst/>
          </a:prstGeom>
        </p:spPr>
      </p:pic>
    </p:spTree>
    <p:extLst>
      <p:ext uri="{BB962C8B-B14F-4D97-AF65-F5344CB8AC3E}">
        <p14:creationId xmlns:p14="http://schemas.microsoft.com/office/powerpoint/2010/main" val="29128772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Μερικά γνωστά άλατα</a:t>
            </a:r>
            <a:endParaRPr lang="el-GR" dirty="0"/>
          </a:p>
        </p:txBody>
      </p:sp>
      <p:sp>
        <p:nvSpPr>
          <p:cNvPr id="3" name="Θέση περιεχομένου 2"/>
          <p:cNvSpPr>
            <a:spLocks noGrp="1"/>
          </p:cNvSpPr>
          <p:nvPr>
            <p:ph idx="1"/>
          </p:nvPr>
        </p:nvSpPr>
        <p:spPr>
          <a:xfrm>
            <a:off x="680321" y="2336873"/>
            <a:ext cx="9613861" cy="3960018"/>
          </a:xfrm>
        </p:spPr>
        <p:txBody>
          <a:bodyPr/>
          <a:lstStyle/>
          <a:p>
            <a:pPr marL="0" indent="0">
              <a:buNone/>
            </a:pPr>
            <a:r>
              <a:rPr lang="el-GR" dirty="0" smtClean="0">
                <a:solidFill>
                  <a:srgbClr val="FF0000"/>
                </a:solidFill>
              </a:rPr>
              <a:t>   όνομα άλατος                                  χημικός τύπος</a:t>
            </a:r>
          </a:p>
          <a:p>
            <a:pPr marL="0" indent="0">
              <a:buNone/>
            </a:pPr>
            <a:r>
              <a:rPr lang="el-GR" dirty="0" smtClean="0"/>
              <a:t>νιτρικό ασβέστιο                                   </a:t>
            </a:r>
            <a:r>
              <a:rPr lang="en-US" dirty="0" smtClean="0"/>
              <a:t>Ca(NO3)2 </a:t>
            </a:r>
            <a:endParaRPr lang="el-GR" dirty="0" smtClean="0"/>
          </a:p>
          <a:p>
            <a:pPr marL="0" indent="0">
              <a:buNone/>
            </a:pPr>
            <a:r>
              <a:rPr lang="el-GR" dirty="0" smtClean="0"/>
              <a:t>θειικό ασβέστιο                                     </a:t>
            </a:r>
            <a:r>
              <a:rPr lang="en-US" dirty="0" smtClean="0"/>
              <a:t>CaSO4 </a:t>
            </a:r>
            <a:endParaRPr lang="el-GR" dirty="0" smtClean="0"/>
          </a:p>
          <a:p>
            <a:pPr marL="0" indent="0">
              <a:buNone/>
            </a:pPr>
            <a:r>
              <a:rPr lang="el-GR" dirty="0" smtClean="0"/>
              <a:t>χλωριούχο κάλιο                                     </a:t>
            </a:r>
            <a:r>
              <a:rPr lang="en-US" dirty="0" err="1" smtClean="0"/>
              <a:t>KCl</a:t>
            </a:r>
            <a:r>
              <a:rPr lang="en-US" dirty="0" smtClean="0"/>
              <a:t> </a:t>
            </a:r>
            <a:endParaRPr lang="el-GR" dirty="0" smtClean="0"/>
          </a:p>
          <a:p>
            <a:pPr marL="0" indent="0">
              <a:buNone/>
            </a:pPr>
            <a:r>
              <a:rPr lang="el-GR" dirty="0" smtClean="0"/>
              <a:t>θειικό κάλιο                                          </a:t>
            </a:r>
            <a:r>
              <a:rPr lang="en-US" dirty="0" smtClean="0"/>
              <a:t>K2SO4 </a:t>
            </a:r>
            <a:endParaRPr lang="el-GR" dirty="0" smtClean="0"/>
          </a:p>
          <a:p>
            <a:pPr marL="0" indent="0">
              <a:buNone/>
            </a:pPr>
            <a:r>
              <a:rPr lang="el-GR" dirty="0" smtClean="0"/>
              <a:t>χλωριούχο βάριο                                   </a:t>
            </a:r>
            <a:r>
              <a:rPr lang="en-US" dirty="0" smtClean="0"/>
              <a:t>BaCl2 </a:t>
            </a:r>
            <a:endParaRPr lang="el-GR" dirty="0" smtClean="0"/>
          </a:p>
          <a:p>
            <a:pPr marL="0" indent="0">
              <a:buNone/>
            </a:pPr>
            <a:r>
              <a:rPr lang="el-GR" dirty="0" smtClean="0"/>
              <a:t>χλωριούχος άργυρος                             </a:t>
            </a:r>
            <a:r>
              <a:rPr lang="en-US" dirty="0" err="1" smtClean="0"/>
              <a:t>AgCl</a:t>
            </a:r>
            <a:r>
              <a:rPr lang="en-US" dirty="0" smtClean="0"/>
              <a:t> </a:t>
            </a:r>
            <a:endParaRPr lang="el-GR" dirty="0" smtClean="0"/>
          </a:p>
          <a:p>
            <a:pPr marL="0" indent="0">
              <a:buNone/>
            </a:pPr>
            <a:r>
              <a:rPr lang="el-GR" dirty="0"/>
              <a:t>νιτρικό </a:t>
            </a:r>
            <a:r>
              <a:rPr lang="el-GR" dirty="0" smtClean="0"/>
              <a:t>νάτριο                                      </a:t>
            </a:r>
            <a:r>
              <a:rPr lang="en-US" dirty="0"/>
              <a:t>NaNO3 </a:t>
            </a:r>
            <a:endParaRPr lang="el-GR" dirty="0" smtClean="0"/>
          </a:p>
          <a:p>
            <a:endParaRPr lang="el-GR" dirty="0"/>
          </a:p>
        </p:txBody>
      </p:sp>
    </p:spTree>
    <p:extLst>
      <p:ext uri="{BB962C8B-B14F-4D97-AF65-F5344CB8AC3E}">
        <p14:creationId xmlns:p14="http://schemas.microsoft.com/office/powerpoint/2010/main" val="36686970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ΕΥΔΙΑΛΥΤΑ ΚΑΙ ΑΔΙΑΛΥΤΑ ΑΛΑΤΑ</a:t>
            </a:r>
            <a:endParaRPr lang="el-GR" dirty="0"/>
          </a:p>
        </p:txBody>
      </p:sp>
      <p:sp>
        <p:nvSpPr>
          <p:cNvPr id="3" name="Θέση περιεχομένου 2"/>
          <p:cNvSpPr>
            <a:spLocks noGrp="1"/>
          </p:cNvSpPr>
          <p:nvPr>
            <p:ph idx="1"/>
          </p:nvPr>
        </p:nvSpPr>
        <p:spPr>
          <a:xfrm>
            <a:off x="680322" y="2015836"/>
            <a:ext cx="8553554" cy="3920353"/>
          </a:xfrm>
        </p:spPr>
        <p:txBody>
          <a:bodyPr>
            <a:normAutofit fontScale="92500" lnSpcReduction="10000"/>
          </a:bodyPr>
          <a:lstStyle/>
          <a:p>
            <a:pPr marL="0" indent="0">
              <a:buNone/>
            </a:pPr>
            <a:r>
              <a:rPr lang="el-GR" b="1" dirty="0" smtClean="0">
                <a:solidFill>
                  <a:srgbClr val="FF0000"/>
                </a:solidFill>
              </a:rPr>
              <a:t>1.Ευδιάλυτα άλατα: </a:t>
            </a:r>
            <a:r>
              <a:rPr lang="el-GR" dirty="0"/>
              <a:t>Ά</a:t>
            </a:r>
            <a:r>
              <a:rPr lang="el-GR" dirty="0" smtClean="0"/>
              <a:t>λατα </a:t>
            </a:r>
            <a:r>
              <a:rPr lang="el-GR" dirty="0"/>
              <a:t>τα οποία διαλύονται πολύ στο </a:t>
            </a:r>
            <a:r>
              <a:rPr lang="el-GR" dirty="0" smtClean="0"/>
              <a:t>νερό.</a:t>
            </a:r>
          </a:p>
          <a:p>
            <a:pPr marL="0" indent="0">
              <a:buNone/>
            </a:pPr>
            <a:r>
              <a:rPr lang="el-GR" dirty="0" smtClean="0"/>
              <a:t> </a:t>
            </a:r>
            <a:r>
              <a:rPr lang="el-GR" dirty="0"/>
              <a:t>Για παράδειγμα, το αλάτι (</a:t>
            </a:r>
            <a:r>
              <a:rPr lang="el-GR" dirty="0" err="1"/>
              <a:t>NaCl</a:t>
            </a:r>
            <a:r>
              <a:rPr lang="el-GR" dirty="0"/>
              <a:t>) είναι ευδιάλυτο, γιατί σε 100 g νερού θερμοκρασίας 25o C μπορούν να διαλυθούν έως 36 g αλατιού</a:t>
            </a:r>
            <a:r>
              <a:rPr lang="el-GR" dirty="0" smtClean="0"/>
              <a:t>.</a:t>
            </a:r>
            <a:endParaRPr lang="el-GR" dirty="0"/>
          </a:p>
          <a:p>
            <a:pPr marL="0" indent="0">
              <a:buNone/>
            </a:pPr>
            <a:r>
              <a:rPr lang="el-GR" b="1" dirty="0" smtClean="0">
                <a:solidFill>
                  <a:srgbClr val="FF0000"/>
                </a:solidFill>
              </a:rPr>
              <a:t>2.Δυσδιάλυτα άλατα: </a:t>
            </a:r>
            <a:r>
              <a:rPr lang="el-GR" dirty="0"/>
              <a:t>Ά</a:t>
            </a:r>
            <a:r>
              <a:rPr lang="el-GR" dirty="0" smtClean="0"/>
              <a:t>λατα </a:t>
            </a:r>
            <a:r>
              <a:rPr lang="el-GR" dirty="0"/>
              <a:t>τα οποία διαλύονται ελάχιστα στο </a:t>
            </a:r>
            <a:r>
              <a:rPr lang="el-GR" dirty="0" smtClean="0"/>
              <a:t>νερό.</a:t>
            </a:r>
            <a:endParaRPr lang="el-GR" dirty="0"/>
          </a:p>
          <a:p>
            <a:pPr marL="0" indent="0">
              <a:buNone/>
            </a:pPr>
            <a:r>
              <a:rPr lang="el-GR" dirty="0" smtClean="0"/>
              <a:t>Για </a:t>
            </a:r>
            <a:r>
              <a:rPr lang="el-GR" dirty="0"/>
              <a:t>παράδειγμα, το θειικό ασβέστιο (CaSO4) είναι δυσδιάλυτο, γιατί σε 100 g νερού θερμοκρασίας 25o C μπορούν να διαλυθούν το πολύ 0,21 g θειικού ασβεστίου. </a:t>
            </a:r>
          </a:p>
          <a:p>
            <a:endParaRPr lang="el-GR" dirty="0"/>
          </a:p>
          <a:p>
            <a:r>
              <a:rPr lang="el-GR" dirty="0"/>
              <a:t> </a:t>
            </a:r>
          </a:p>
          <a:p>
            <a:endParaRPr lang="el-GR" dirty="0"/>
          </a:p>
        </p:txBody>
      </p:sp>
      <p:pic>
        <p:nvPicPr>
          <p:cNvPr id="4" name="Εικόνα 3"/>
          <p:cNvPicPr>
            <a:picLocks noChangeAspect="1"/>
          </p:cNvPicPr>
          <p:nvPr/>
        </p:nvPicPr>
        <p:blipFill>
          <a:blip r:embed="rId2"/>
          <a:stretch>
            <a:fillRect/>
          </a:stretch>
        </p:blipFill>
        <p:spPr>
          <a:xfrm>
            <a:off x="9424376" y="814991"/>
            <a:ext cx="2238375" cy="2038350"/>
          </a:xfrm>
          <a:prstGeom prst="rect">
            <a:avLst/>
          </a:prstGeom>
        </p:spPr>
      </p:pic>
      <p:pic>
        <p:nvPicPr>
          <p:cNvPr id="5" name="Εικόνα 4"/>
          <p:cNvPicPr>
            <a:picLocks noChangeAspect="1"/>
          </p:cNvPicPr>
          <p:nvPr/>
        </p:nvPicPr>
        <p:blipFill>
          <a:blip r:embed="rId3"/>
          <a:stretch>
            <a:fillRect/>
          </a:stretch>
        </p:blipFill>
        <p:spPr>
          <a:xfrm>
            <a:off x="9166590" y="2982750"/>
            <a:ext cx="2619375" cy="1743075"/>
          </a:xfrm>
          <a:prstGeom prst="rect">
            <a:avLst/>
          </a:prstGeom>
        </p:spPr>
      </p:pic>
      <p:pic>
        <p:nvPicPr>
          <p:cNvPr id="6" name="Εικόνα 5"/>
          <p:cNvPicPr>
            <a:picLocks noChangeAspect="1"/>
          </p:cNvPicPr>
          <p:nvPr/>
        </p:nvPicPr>
        <p:blipFill>
          <a:blip r:embed="rId4"/>
          <a:stretch>
            <a:fillRect/>
          </a:stretch>
        </p:blipFill>
        <p:spPr>
          <a:xfrm>
            <a:off x="5326029" y="5008068"/>
            <a:ext cx="1841534" cy="1695016"/>
          </a:xfrm>
          <a:prstGeom prst="rect">
            <a:avLst/>
          </a:prstGeom>
        </p:spPr>
      </p:pic>
      <p:pic>
        <p:nvPicPr>
          <p:cNvPr id="7" name="Εικόνα 6"/>
          <p:cNvPicPr>
            <a:picLocks noChangeAspect="1"/>
          </p:cNvPicPr>
          <p:nvPr/>
        </p:nvPicPr>
        <p:blipFill>
          <a:blip r:embed="rId5"/>
          <a:stretch>
            <a:fillRect/>
          </a:stretch>
        </p:blipFill>
        <p:spPr>
          <a:xfrm>
            <a:off x="9195776" y="4855234"/>
            <a:ext cx="2466975" cy="1847850"/>
          </a:xfrm>
          <a:prstGeom prst="rect">
            <a:avLst/>
          </a:prstGeom>
        </p:spPr>
      </p:pic>
      <p:pic>
        <p:nvPicPr>
          <p:cNvPr id="8" name="Εικόνα 7"/>
          <p:cNvPicPr>
            <a:picLocks noChangeAspect="1"/>
          </p:cNvPicPr>
          <p:nvPr/>
        </p:nvPicPr>
        <p:blipFill>
          <a:blip r:embed="rId6"/>
          <a:stretch>
            <a:fillRect/>
          </a:stretch>
        </p:blipFill>
        <p:spPr>
          <a:xfrm>
            <a:off x="1874898" y="5008068"/>
            <a:ext cx="2326698" cy="1749950"/>
          </a:xfrm>
          <a:prstGeom prst="rect">
            <a:avLst/>
          </a:prstGeom>
        </p:spPr>
      </p:pic>
    </p:spTree>
    <p:extLst>
      <p:ext uri="{BB962C8B-B14F-4D97-AF65-F5344CB8AC3E}">
        <p14:creationId xmlns:p14="http://schemas.microsoft.com/office/powerpoint/2010/main" val="8169797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15636" y="753228"/>
            <a:ext cx="11139055" cy="1080938"/>
          </a:xfrm>
        </p:spPr>
        <p:txBody>
          <a:bodyPr>
            <a:normAutofit/>
          </a:bodyPr>
          <a:lstStyle/>
          <a:p>
            <a:r>
              <a:rPr lang="el-GR" sz="2000" dirty="0" smtClean="0"/>
              <a:t>όνομα άλατος      χημικός τύπος     </a:t>
            </a:r>
            <a:r>
              <a:rPr lang="el-GR" sz="1600" dirty="0" smtClean="0"/>
              <a:t> </a:t>
            </a:r>
            <a:r>
              <a:rPr lang="el-GR" sz="1600" dirty="0"/>
              <a:t>g άλατος που μπορούν να διαλυθούν σε</a:t>
            </a:r>
            <a:r>
              <a:rPr lang="el-GR" sz="2000" dirty="0"/>
              <a:t> </a:t>
            </a:r>
            <a:r>
              <a:rPr lang="el-GR" sz="1600" dirty="0"/>
              <a:t>100 g νερού στους 25o C </a:t>
            </a:r>
          </a:p>
        </p:txBody>
      </p:sp>
      <p:sp>
        <p:nvSpPr>
          <p:cNvPr id="3" name="Θέση περιεχομένου 2"/>
          <p:cNvSpPr>
            <a:spLocks noGrp="1"/>
          </p:cNvSpPr>
          <p:nvPr>
            <p:ph idx="1"/>
          </p:nvPr>
        </p:nvSpPr>
        <p:spPr>
          <a:xfrm>
            <a:off x="415637" y="2336873"/>
            <a:ext cx="9878546" cy="3599316"/>
          </a:xfrm>
        </p:spPr>
        <p:txBody>
          <a:bodyPr>
            <a:normAutofit lnSpcReduction="10000"/>
          </a:bodyPr>
          <a:lstStyle/>
          <a:p>
            <a:pPr marL="0" indent="0">
              <a:buNone/>
            </a:pPr>
            <a:r>
              <a:rPr lang="el-GR" dirty="0" smtClean="0"/>
              <a:t>νιτρικός άργυρος        </a:t>
            </a:r>
            <a:r>
              <a:rPr lang="en-US" dirty="0" smtClean="0"/>
              <a:t>AgNO3 </a:t>
            </a:r>
            <a:r>
              <a:rPr lang="el-GR" dirty="0" smtClean="0"/>
              <a:t>                              </a:t>
            </a:r>
            <a:r>
              <a:rPr lang="en-US" dirty="0" smtClean="0"/>
              <a:t>217 </a:t>
            </a:r>
            <a:endParaRPr lang="el-GR" dirty="0" smtClean="0"/>
          </a:p>
          <a:p>
            <a:pPr marL="0" indent="0">
              <a:buNone/>
            </a:pPr>
            <a:r>
              <a:rPr lang="el-GR" dirty="0" smtClean="0"/>
              <a:t>νιτρικό </a:t>
            </a:r>
            <a:r>
              <a:rPr lang="el-GR" dirty="0"/>
              <a:t>νάτριο </a:t>
            </a:r>
            <a:r>
              <a:rPr lang="el-GR" dirty="0" smtClean="0"/>
              <a:t>           </a:t>
            </a:r>
            <a:r>
              <a:rPr lang="en-US" dirty="0" smtClean="0"/>
              <a:t>NaNO3 </a:t>
            </a:r>
            <a:r>
              <a:rPr lang="el-GR" dirty="0" smtClean="0"/>
              <a:t>                               </a:t>
            </a:r>
            <a:r>
              <a:rPr lang="en-US" dirty="0" smtClean="0"/>
              <a:t>87 </a:t>
            </a:r>
            <a:endParaRPr lang="en-US" dirty="0"/>
          </a:p>
          <a:p>
            <a:pPr marL="0" indent="0">
              <a:buNone/>
            </a:pPr>
            <a:r>
              <a:rPr lang="el-GR" dirty="0"/>
              <a:t>χλωριούχο ασβέστιο </a:t>
            </a:r>
            <a:r>
              <a:rPr lang="el-GR" dirty="0" smtClean="0"/>
              <a:t>  </a:t>
            </a:r>
            <a:r>
              <a:rPr lang="en-US" dirty="0" smtClean="0"/>
              <a:t>CaCl2</a:t>
            </a:r>
            <a:r>
              <a:rPr lang="el-GR" dirty="0" smtClean="0"/>
              <a:t>                                </a:t>
            </a:r>
            <a:r>
              <a:rPr lang="en-US" dirty="0" smtClean="0"/>
              <a:t> </a:t>
            </a:r>
            <a:r>
              <a:rPr lang="en-US" dirty="0"/>
              <a:t>74 </a:t>
            </a:r>
          </a:p>
          <a:p>
            <a:pPr marL="0" indent="0">
              <a:buNone/>
            </a:pPr>
            <a:r>
              <a:rPr lang="el-GR" dirty="0"/>
              <a:t>χλωριούχο νάτριο </a:t>
            </a:r>
            <a:r>
              <a:rPr lang="el-GR" dirty="0" smtClean="0"/>
              <a:t>      </a:t>
            </a:r>
            <a:r>
              <a:rPr lang="en-US" dirty="0" err="1" smtClean="0"/>
              <a:t>NaCl</a:t>
            </a:r>
            <a:r>
              <a:rPr lang="el-GR" dirty="0" smtClean="0"/>
              <a:t>                                 </a:t>
            </a:r>
            <a:r>
              <a:rPr lang="en-US" dirty="0" smtClean="0"/>
              <a:t> </a:t>
            </a:r>
            <a:r>
              <a:rPr lang="en-US" dirty="0"/>
              <a:t>36 </a:t>
            </a:r>
          </a:p>
          <a:p>
            <a:pPr marL="0" indent="0">
              <a:buNone/>
            </a:pPr>
            <a:r>
              <a:rPr lang="el-GR" dirty="0"/>
              <a:t>θειικός </a:t>
            </a:r>
            <a:r>
              <a:rPr lang="el-GR" dirty="0" smtClean="0"/>
              <a:t>χαλκός           </a:t>
            </a:r>
            <a:r>
              <a:rPr lang="en-US" dirty="0" smtClean="0"/>
              <a:t>CuSO4 </a:t>
            </a:r>
            <a:r>
              <a:rPr lang="el-GR" dirty="0" smtClean="0"/>
              <a:t>                               </a:t>
            </a:r>
            <a:r>
              <a:rPr lang="en-US" dirty="0" smtClean="0"/>
              <a:t>20,5 </a:t>
            </a:r>
            <a:endParaRPr lang="en-US" dirty="0"/>
          </a:p>
          <a:p>
            <a:pPr marL="0" indent="0">
              <a:buNone/>
            </a:pPr>
            <a:r>
              <a:rPr lang="el-GR" dirty="0"/>
              <a:t>θειικό ασβέστιο </a:t>
            </a:r>
            <a:r>
              <a:rPr lang="el-GR" dirty="0" smtClean="0"/>
              <a:t>         </a:t>
            </a:r>
            <a:r>
              <a:rPr lang="en-US" dirty="0" smtClean="0"/>
              <a:t>CaSO4 </a:t>
            </a:r>
            <a:r>
              <a:rPr lang="el-GR" dirty="0" smtClean="0"/>
              <a:t>                               </a:t>
            </a:r>
            <a:r>
              <a:rPr lang="en-US" dirty="0" smtClean="0"/>
              <a:t>0,21 </a:t>
            </a:r>
            <a:endParaRPr lang="en-US" dirty="0"/>
          </a:p>
          <a:p>
            <a:pPr marL="0" indent="0">
              <a:buNone/>
            </a:pPr>
            <a:r>
              <a:rPr lang="el-GR" dirty="0"/>
              <a:t>ανθρακικό ασβέστιο </a:t>
            </a:r>
            <a:r>
              <a:rPr lang="el-GR" dirty="0" smtClean="0"/>
              <a:t>  </a:t>
            </a:r>
            <a:r>
              <a:rPr lang="en-US" dirty="0" smtClean="0"/>
              <a:t>CaCO3 </a:t>
            </a:r>
            <a:r>
              <a:rPr lang="el-GR" dirty="0" smtClean="0"/>
              <a:t>                             </a:t>
            </a:r>
            <a:r>
              <a:rPr lang="en-US" dirty="0" smtClean="0"/>
              <a:t>0,0013 </a:t>
            </a:r>
            <a:endParaRPr lang="en-US" dirty="0"/>
          </a:p>
          <a:p>
            <a:pPr marL="0" indent="0">
              <a:buNone/>
            </a:pPr>
            <a:r>
              <a:rPr lang="el-GR" dirty="0"/>
              <a:t>χλωριούχος άργυρος </a:t>
            </a:r>
            <a:r>
              <a:rPr lang="el-GR" dirty="0" smtClean="0"/>
              <a:t>  </a:t>
            </a:r>
            <a:r>
              <a:rPr lang="en-US" dirty="0" err="1" smtClean="0"/>
              <a:t>AgCl</a:t>
            </a:r>
            <a:r>
              <a:rPr lang="el-GR" dirty="0" smtClean="0"/>
              <a:t>                               </a:t>
            </a:r>
            <a:r>
              <a:rPr lang="en-US" dirty="0" smtClean="0"/>
              <a:t> </a:t>
            </a:r>
            <a:r>
              <a:rPr lang="en-US" dirty="0"/>
              <a:t>0,0002 </a:t>
            </a:r>
          </a:p>
          <a:p>
            <a:endParaRPr lang="el-GR" dirty="0"/>
          </a:p>
        </p:txBody>
      </p:sp>
    </p:spTree>
    <p:extLst>
      <p:ext uri="{BB962C8B-B14F-4D97-AF65-F5344CB8AC3E}">
        <p14:creationId xmlns:p14="http://schemas.microsoft.com/office/powerpoint/2010/main" val="2562646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Ένυδρα άλατα</a:t>
            </a:r>
            <a:br>
              <a:rPr lang="el-GR" dirty="0"/>
            </a:br>
            <a:endParaRPr lang="el-GR" dirty="0"/>
          </a:p>
        </p:txBody>
      </p:sp>
      <p:sp>
        <p:nvSpPr>
          <p:cNvPr id="3" name="Θέση περιεχομένου 2"/>
          <p:cNvSpPr>
            <a:spLocks noGrp="1"/>
          </p:cNvSpPr>
          <p:nvPr>
            <p:ph idx="1"/>
          </p:nvPr>
        </p:nvSpPr>
        <p:spPr>
          <a:xfrm>
            <a:off x="680322" y="1433945"/>
            <a:ext cx="8994736" cy="4966855"/>
          </a:xfrm>
        </p:spPr>
        <p:txBody>
          <a:bodyPr>
            <a:normAutofit fontScale="77500" lnSpcReduction="20000"/>
          </a:bodyPr>
          <a:lstStyle/>
          <a:p>
            <a:endParaRPr lang="el-GR" dirty="0"/>
          </a:p>
          <a:p>
            <a:endParaRPr lang="el-GR" dirty="0"/>
          </a:p>
          <a:p>
            <a:r>
              <a:rPr lang="el-GR" dirty="0"/>
              <a:t>Συνήθως τα άλατα τα παραλαμβάνουμε από τα υδατικά τους διαλύματα</a:t>
            </a:r>
            <a:r>
              <a:rPr lang="el-GR" dirty="0" smtClean="0"/>
              <a:t>.</a:t>
            </a:r>
          </a:p>
          <a:p>
            <a:r>
              <a:rPr lang="el-GR" dirty="0" smtClean="0"/>
              <a:t> </a:t>
            </a:r>
            <a:r>
              <a:rPr lang="el-GR" dirty="0"/>
              <a:t>Αυτό συχνά έχει ως αποτέλεσμα να «εγκλωβίζονται» στους κρυστάλλους τους μόρια νερού σε ορισμένη αναλογία. Στις περιπτώσεις αυτές τα άλατα ονομάζονται ένυδρα και το νερό που περιέχεται στους κρυστάλλους τους ονομάζεται κρυσταλλικό νερό</a:t>
            </a:r>
            <a:r>
              <a:rPr lang="el-GR" dirty="0" smtClean="0"/>
              <a:t>.</a:t>
            </a:r>
            <a:endParaRPr lang="el-GR" dirty="0"/>
          </a:p>
          <a:p>
            <a:r>
              <a:rPr lang="el-GR" dirty="0"/>
              <a:t>Χαρακτηριστικά παραδείγματα ένυδρων αλάτων </a:t>
            </a:r>
            <a:r>
              <a:rPr lang="el-GR" dirty="0" smtClean="0"/>
              <a:t>αποτελούν:</a:t>
            </a:r>
          </a:p>
          <a:p>
            <a:pPr marL="0" indent="0">
              <a:buNone/>
            </a:pPr>
            <a:r>
              <a:rPr lang="el-GR" dirty="0"/>
              <a:t>-</a:t>
            </a:r>
            <a:r>
              <a:rPr lang="el-GR" dirty="0" smtClean="0"/>
              <a:t>η </a:t>
            </a:r>
            <a:r>
              <a:rPr lang="el-GR" dirty="0"/>
              <a:t>γαλαζόπετρα, CuSO4·5H2O (ένυδρος θειικός χαλκός),</a:t>
            </a:r>
          </a:p>
          <a:p>
            <a:pPr marL="0" indent="0">
              <a:buNone/>
            </a:pPr>
            <a:r>
              <a:rPr lang="el-GR" dirty="0"/>
              <a:t>-</a:t>
            </a:r>
            <a:r>
              <a:rPr lang="el-GR" dirty="0" smtClean="0"/>
              <a:t>η </a:t>
            </a:r>
            <a:r>
              <a:rPr lang="el-GR" dirty="0"/>
              <a:t>γύψος, CaSO4·2H2O (ένυδρο θειικό ασβέστιο) και</a:t>
            </a:r>
          </a:p>
          <a:p>
            <a:pPr marL="0" indent="0">
              <a:buNone/>
            </a:pPr>
            <a:r>
              <a:rPr lang="el-GR" dirty="0"/>
              <a:t>-</a:t>
            </a:r>
            <a:r>
              <a:rPr lang="el-GR" dirty="0" smtClean="0"/>
              <a:t>η </a:t>
            </a:r>
            <a:r>
              <a:rPr lang="el-GR" dirty="0"/>
              <a:t>σόδα, Na2CO3·10H2O (ένυδρο ανθρακικό νάτριο)</a:t>
            </a:r>
          </a:p>
          <a:p>
            <a:endParaRPr lang="el-GR" dirty="0"/>
          </a:p>
          <a:p>
            <a:r>
              <a:rPr lang="el-GR" dirty="0"/>
              <a:t>O συμβολισμός Na2CO3·10H2O, για παράδειγμα, δηλώνει ότι στους κρυστάλλους της σόδας σε κάθε 2 </a:t>
            </a:r>
            <a:r>
              <a:rPr lang="el-GR" dirty="0" err="1"/>
              <a:t>κατιόντα</a:t>
            </a:r>
            <a:r>
              <a:rPr lang="el-GR" dirty="0"/>
              <a:t> νατρίου αναλογούν 1 ανθρακικό ανιόν και 10 μόρια νερού.</a:t>
            </a:r>
          </a:p>
          <a:p>
            <a:endParaRPr lang="el-GR" dirty="0"/>
          </a:p>
          <a:p>
            <a:r>
              <a:rPr lang="el-GR" dirty="0"/>
              <a:t> </a:t>
            </a:r>
          </a:p>
          <a:p>
            <a:endParaRPr lang="el-GR" dirty="0"/>
          </a:p>
        </p:txBody>
      </p:sp>
      <p:pic>
        <p:nvPicPr>
          <p:cNvPr id="4" name="Εικόνα 3"/>
          <p:cNvPicPr>
            <a:picLocks noChangeAspect="1"/>
          </p:cNvPicPr>
          <p:nvPr/>
        </p:nvPicPr>
        <p:blipFill>
          <a:blip r:embed="rId2"/>
          <a:stretch>
            <a:fillRect/>
          </a:stretch>
        </p:blipFill>
        <p:spPr>
          <a:xfrm>
            <a:off x="4231267" y="253913"/>
            <a:ext cx="2914650" cy="1647130"/>
          </a:xfrm>
          <a:prstGeom prst="rect">
            <a:avLst/>
          </a:prstGeom>
        </p:spPr>
      </p:pic>
      <p:pic>
        <p:nvPicPr>
          <p:cNvPr id="5" name="Εικόνα 4"/>
          <p:cNvPicPr>
            <a:picLocks noChangeAspect="1"/>
          </p:cNvPicPr>
          <p:nvPr/>
        </p:nvPicPr>
        <p:blipFill>
          <a:blip r:embed="rId3"/>
          <a:stretch>
            <a:fillRect/>
          </a:stretch>
        </p:blipFill>
        <p:spPr>
          <a:xfrm>
            <a:off x="9936994" y="2531918"/>
            <a:ext cx="1428750" cy="1428750"/>
          </a:xfrm>
          <a:prstGeom prst="rect">
            <a:avLst/>
          </a:prstGeom>
        </p:spPr>
      </p:pic>
      <p:pic>
        <p:nvPicPr>
          <p:cNvPr id="6" name="Εικόνα 5"/>
          <p:cNvPicPr>
            <a:picLocks noChangeAspect="1"/>
          </p:cNvPicPr>
          <p:nvPr/>
        </p:nvPicPr>
        <p:blipFill>
          <a:blip r:embed="rId4"/>
          <a:stretch>
            <a:fillRect/>
          </a:stretch>
        </p:blipFill>
        <p:spPr>
          <a:xfrm>
            <a:off x="9579807" y="187036"/>
            <a:ext cx="2143125" cy="2143125"/>
          </a:xfrm>
          <a:prstGeom prst="rect">
            <a:avLst/>
          </a:prstGeom>
        </p:spPr>
      </p:pic>
      <p:pic>
        <p:nvPicPr>
          <p:cNvPr id="7" name="Εικόνα 6"/>
          <p:cNvPicPr>
            <a:picLocks noChangeAspect="1"/>
          </p:cNvPicPr>
          <p:nvPr/>
        </p:nvPicPr>
        <p:blipFill>
          <a:blip r:embed="rId5"/>
          <a:stretch>
            <a:fillRect/>
          </a:stretch>
        </p:blipFill>
        <p:spPr>
          <a:xfrm>
            <a:off x="9675057" y="4162425"/>
            <a:ext cx="2047875" cy="2238375"/>
          </a:xfrm>
          <a:prstGeom prst="rect">
            <a:avLst/>
          </a:prstGeom>
        </p:spPr>
      </p:pic>
      <p:pic>
        <p:nvPicPr>
          <p:cNvPr id="8" name="Εικόνα 7"/>
          <p:cNvPicPr>
            <a:picLocks noChangeAspect="1"/>
          </p:cNvPicPr>
          <p:nvPr/>
        </p:nvPicPr>
        <p:blipFill>
          <a:blip r:embed="rId6"/>
          <a:stretch>
            <a:fillRect/>
          </a:stretch>
        </p:blipFill>
        <p:spPr>
          <a:xfrm>
            <a:off x="7407853" y="63037"/>
            <a:ext cx="2143125" cy="1895127"/>
          </a:xfrm>
          <a:prstGeom prst="rect">
            <a:avLst/>
          </a:prstGeom>
        </p:spPr>
      </p:pic>
    </p:spTree>
    <p:extLst>
      <p:ext uri="{BB962C8B-B14F-4D97-AF65-F5344CB8AC3E}">
        <p14:creationId xmlns:p14="http://schemas.microsoft.com/office/powerpoint/2010/main" val="21113025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pic>
        <p:nvPicPr>
          <p:cNvPr id="4" name="Θέση περιεχομένου 3"/>
          <p:cNvPicPr>
            <a:picLocks noGrp="1" noChangeAspect="1"/>
          </p:cNvPicPr>
          <p:nvPr>
            <p:ph idx="1"/>
          </p:nvPr>
        </p:nvPicPr>
        <p:blipFill>
          <a:blip r:embed="rId2"/>
          <a:stretch>
            <a:fillRect/>
          </a:stretch>
        </p:blipFill>
        <p:spPr>
          <a:xfrm>
            <a:off x="680321" y="540327"/>
            <a:ext cx="10375606" cy="5860473"/>
          </a:xfrm>
          <a:prstGeom prst="rect">
            <a:avLst/>
          </a:prstGeom>
        </p:spPr>
      </p:pic>
    </p:spTree>
    <p:extLst>
      <p:ext uri="{BB962C8B-B14F-4D97-AF65-F5344CB8AC3E}">
        <p14:creationId xmlns:p14="http://schemas.microsoft.com/office/powerpoint/2010/main" val="3370452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περιεχομένου 2"/>
          <p:cNvSpPr>
            <a:spLocks noGrp="1"/>
          </p:cNvSpPr>
          <p:nvPr>
            <p:ph idx="1"/>
          </p:nvPr>
        </p:nvSpPr>
        <p:spPr/>
        <p:txBody>
          <a:bodyPr/>
          <a:lstStyle/>
          <a:p>
            <a:endParaRPr lang="el-GR"/>
          </a:p>
        </p:txBody>
      </p:sp>
      <p:pic>
        <p:nvPicPr>
          <p:cNvPr id="4" name="Εικόνα 3"/>
          <p:cNvPicPr>
            <a:picLocks noChangeAspect="1"/>
          </p:cNvPicPr>
          <p:nvPr/>
        </p:nvPicPr>
        <p:blipFill>
          <a:blip r:embed="rId2"/>
          <a:stretch>
            <a:fillRect/>
          </a:stretch>
        </p:blipFill>
        <p:spPr>
          <a:xfrm>
            <a:off x="1745673" y="753228"/>
            <a:ext cx="7302413" cy="5543661"/>
          </a:xfrm>
          <a:prstGeom prst="rect">
            <a:avLst/>
          </a:prstGeom>
        </p:spPr>
      </p:pic>
    </p:spTree>
    <p:extLst>
      <p:ext uri="{BB962C8B-B14F-4D97-AF65-F5344CB8AC3E}">
        <p14:creationId xmlns:p14="http://schemas.microsoft.com/office/powerpoint/2010/main" val="8923959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Μαγειρικό αλάτι (Να</a:t>
            </a:r>
            <a:r>
              <a:rPr lang="en-GB" dirty="0" smtClean="0"/>
              <a:t>Cl)</a:t>
            </a:r>
            <a:r>
              <a:rPr lang="el-GR" dirty="0" smtClean="0"/>
              <a:t>- Αλυκές</a:t>
            </a:r>
            <a:endParaRPr lang="el-GR" dirty="0"/>
          </a:p>
        </p:txBody>
      </p:sp>
      <p:sp>
        <p:nvSpPr>
          <p:cNvPr id="3" name="Θέση περιεχομένου 2"/>
          <p:cNvSpPr>
            <a:spLocks noGrp="1"/>
          </p:cNvSpPr>
          <p:nvPr>
            <p:ph idx="1"/>
          </p:nvPr>
        </p:nvSpPr>
        <p:spPr/>
        <p:txBody>
          <a:bodyPr/>
          <a:lstStyle/>
          <a:p>
            <a:r>
              <a:rPr lang="el-GR" dirty="0"/>
              <a:t>Το μαγειρικό αλάτι (χλωριούχο νάτριο) είναι μια χημική ένωση με χαρακτηριστική αλμυρή γεύση</a:t>
            </a:r>
            <a:r>
              <a:rPr lang="el-GR" dirty="0" smtClean="0"/>
              <a:t>.</a:t>
            </a:r>
          </a:p>
          <a:p>
            <a:r>
              <a:rPr lang="el-GR" dirty="0" smtClean="0"/>
              <a:t> </a:t>
            </a:r>
            <a:r>
              <a:rPr lang="el-GR" dirty="0"/>
              <a:t>Το αλάτι παραλαμβάνεται από το θαλασσινό νερό με εξάτμιση στις αλυκές και ως ορυκτό, από τα αλατωρυχεία</a:t>
            </a:r>
          </a:p>
        </p:txBody>
      </p:sp>
      <p:pic>
        <p:nvPicPr>
          <p:cNvPr id="4" name="Εικόνα 3"/>
          <p:cNvPicPr>
            <a:picLocks noChangeAspect="1"/>
          </p:cNvPicPr>
          <p:nvPr/>
        </p:nvPicPr>
        <p:blipFill>
          <a:blip r:embed="rId2"/>
          <a:stretch>
            <a:fillRect/>
          </a:stretch>
        </p:blipFill>
        <p:spPr>
          <a:xfrm>
            <a:off x="1396712" y="4136531"/>
            <a:ext cx="2905124" cy="2302365"/>
          </a:xfrm>
          <a:prstGeom prst="rect">
            <a:avLst/>
          </a:prstGeom>
        </p:spPr>
      </p:pic>
      <p:pic>
        <p:nvPicPr>
          <p:cNvPr id="5" name="Εικόνα 4"/>
          <p:cNvPicPr>
            <a:picLocks noChangeAspect="1"/>
          </p:cNvPicPr>
          <p:nvPr/>
        </p:nvPicPr>
        <p:blipFill>
          <a:blip r:embed="rId3"/>
          <a:stretch>
            <a:fillRect/>
          </a:stretch>
        </p:blipFill>
        <p:spPr>
          <a:xfrm>
            <a:off x="5018227" y="4136531"/>
            <a:ext cx="2935999" cy="2302365"/>
          </a:xfrm>
          <a:prstGeom prst="rect">
            <a:avLst/>
          </a:prstGeom>
        </p:spPr>
      </p:pic>
      <p:pic>
        <p:nvPicPr>
          <p:cNvPr id="6" name="Εικόνα 5"/>
          <p:cNvPicPr>
            <a:picLocks noChangeAspect="1"/>
          </p:cNvPicPr>
          <p:nvPr/>
        </p:nvPicPr>
        <p:blipFill>
          <a:blip r:embed="rId4"/>
          <a:stretch>
            <a:fillRect/>
          </a:stretch>
        </p:blipFill>
        <p:spPr>
          <a:xfrm>
            <a:off x="8347327" y="4136532"/>
            <a:ext cx="2663245" cy="2302364"/>
          </a:xfrm>
          <a:prstGeom prst="rect">
            <a:avLst/>
          </a:prstGeom>
        </p:spPr>
      </p:pic>
    </p:spTree>
    <p:extLst>
      <p:ext uri="{BB962C8B-B14F-4D97-AF65-F5344CB8AC3E}">
        <p14:creationId xmlns:p14="http://schemas.microsoft.com/office/powerpoint/2010/main" val="35060513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ΕΡΩΤΗΣΕΙΣ</a:t>
            </a:r>
            <a:endParaRPr lang="el-GR" dirty="0"/>
          </a:p>
        </p:txBody>
      </p:sp>
      <p:sp>
        <p:nvSpPr>
          <p:cNvPr id="3" name="Θέση περιεχομένου 2"/>
          <p:cNvSpPr>
            <a:spLocks noGrp="1"/>
          </p:cNvSpPr>
          <p:nvPr>
            <p:ph idx="1"/>
          </p:nvPr>
        </p:nvSpPr>
        <p:spPr/>
        <p:txBody>
          <a:bodyPr>
            <a:normAutofit/>
          </a:bodyPr>
          <a:lstStyle/>
          <a:p>
            <a:pPr marL="0" indent="0">
              <a:buNone/>
            </a:pPr>
            <a:r>
              <a:rPr lang="el-GR" dirty="0" smtClean="0"/>
              <a:t>1.Ποιες </a:t>
            </a:r>
            <a:r>
              <a:rPr lang="el-GR" dirty="0"/>
              <a:t>χημικές ενώσεις ονομάζονται άλατα;</a:t>
            </a:r>
          </a:p>
          <a:p>
            <a:pPr marL="0" indent="0">
              <a:buNone/>
            </a:pPr>
            <a:r>
              <a:rPr lang="el-GR" dirty="0"/>
              <a:t>2.Ποιος είναι ο χημικός τύπος του μαγειρικού άλατος (αλάτι); Τίνος οξέος το διάλυμα πρέπει να αναμείξετε με διάλυμα υδροξειδίου του νατρίου ώστε να παραλάβετε το χλωριούχο νάτριο;</a:t>
            </a:r>
          </a:p>
          <a:p>
            <a:pPr marL="0" indent="0">
              <a:buNone/>
            </a:pPr>
            <a:r>
              <a:rPr lang="el-GR" dirty="0"/>
              <a:t>3.Να γράψετε τις χημικές εξισώσεις που δείχνουν το σχηματισμό των επόμενων αλάτων από τα ιόντα τους: χλωριούχο κάλιο (</a:t>
            </a:r>
            <a:r>
              <a:rPr lang="el-GR" dirty="0" err="1"/>
              <a:t>KCl</a:t>
            </a:r>
            <a:r>
              <a:rPr lang="el-GR" dirty="0"/>
              <a:t>), χλωριούχο βάριο (BaCl2) και θειικό ασβέστιο (CaSO4)</a:t>
            </a:r>
          </a:p>
          <a:p>
            <a:pPr marL="0" indent="0">
              <a:buNone/>
            </a:pPr>
            <a:r>
              <a:rPr lang="el-GR" dirty="0"/>
              <a:t>4.Αν αναμείξετε ένα διάλυμα θειικού οξέος με ένα διάλυμα υδροξειδίου του νατρίου, ποιο άλας μπορείτε να παραλάβετε;</a:t>
            </a:r>
          </a:p>
          <a:p>
            <a:endParaRPr lang="el-GR" dirty="0"/>
          </a:p>
        </p:txBody>
      </p:sp>
    </p:spTree>
    <p:extLst>
      <p:ext uri="{BB962C8B-B14F-4D97-AF65-F5344CB8AC3E}">
        <p14:creationId xmlns:p14="http://schemas.microsoft.com/office/powerpoint/2010/main" val="13250162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ΑΛΥΚΕΣ</a:t>
            </a:r>
            <a:endParaRPr lang="el-GR" dirty="0"/>
          </a:p>
        </p:txBody>
      </p:sp>
      <p:sp>
        <p:nvSpPr>
          <p:cNvPr id="3" name="Θέση περιεχομένου 2"/>
          <p:cNvSpPr>
            <a:spLocks noGrp="1"/>
          </p:cNvSpPr>
          <p:nvPr>
            <p:ph idx="1"/>
          </p:nvPr>
        </p:nvSpPr>
        <p:spPr>
          <a:xfrm>
            <a:off x="680322" y="2336873"/>
            <a:ext cx="7466152" cy="4147054"/>
          </a:xfrm>
        </p:spPr>
        <p:txBody>
          <a:bodyPr>
            <a:normAutofit fontScale="77500" lnSpcReduction="20000"/>
          </a:bodyPr>
          <a:lstStyle/>
          <a:p>
            <a:r>
              <a:rPr lang="el-GR" dirty="0"/>
              <a:t>Στην Ελλάδα συναντάμε αλυκές πλήρως μηχανοποιημένες (</a:t>
            </a:r>
            <a:r>
              <a:rPr lang="el-GR" dirty="0" err="1"/>
              <a:t>Aλυκή</a:t>
            </a:r>
            <a:r>
              <a:rPr lang="el-GR" dirty="0"/>
              <a:t> Μεσολογγίου), αλλά και πρωτόγονες (</a:t>
            </a:r>
            <a:r>
              <a:rPr lang="el-GR" dirty="0" err="1"/>
              <a:t>Aλυκή</a:t>
            </a:r>
            <a:r>
              <a:rPr lang="el-GR" dirty="0"/>
              <a:t> Κυθήρων). </a:t>
            </a:r>
          </a:p>
          <a:p>
            <a:pPr marL="0" indent="0">
              <a:buNone/>
            </a:pPr>
            <a:endParaRPr lang="el-GR" dirty="0"/>
          </a:p>
          <a:p>
            <a:r>
              <a:rPr lang="el-GR" dirty="0"/>
              <a:t>Η δημιουργία μιας αλυκής σε έναν τόπο </a:t>
            </a:r>
            <a:r>
              <a:rPr lang="el-GR" dirty="0" err="1"/>
              <a:t>προυποθέτει</a:t>
            </a:r>
            <a:r>
              <a:rPr lang="el-GR" dirty="0"/>
              <a:t>:</a:t>
            </a:r>
          </a:p>
          <a:p>
            <a:endParaRPr lang="el-GR" dirty="0"/>
          </a:p>
          <a:p>
            <a:pPr marL="0" indent="0">
              <a:buNone/>
            </a:pPr>
            <a:r>
              <a:rPr lang="el-GR" dirty="0"/>
              <a:t>α. την ύπαρξη μεγάλης παράκτιας και σχετικά επίπεδης έκτασης με κατάλληλο έδαφος και</a:t>
            </a:r>
          </a:p>
          <a:p>
            <a:endParaRPr lang="el-GR" dirty="0"/>
          </a:p>
          <a:p>
            <a:pPr marL="0" indent="0">
              <a:buNone/>
            </a:pPr>
            <a:r>
              <a:rPr lang="el-GR" dirty="0"/>
              <a:t>β. κατάλληλες μετεωρολογικές συνθήκες, </a:t>
            </a:r>
            <a:r>
              <a:rPr lang="el-GR" dirty="0">
                <a:solidFill>
                  <a:srgbClr val="FF0000"/>
                </a:solidFill>
              </a:rPr>
              <a:t>που να ευνοούν την έντονη εξάτμιση </a:t>
            </a:r>
            <a:r>
              <a:rPr lang="el-GR" dirty="0"/>
              <a:t>και να </a:t>
            </a:r>
            <a:r>
              <a:rPr lang="el-GR" dirty="0" smtClean="0"/>
              <a:t>εξασφαλίζουν χαμηλή </a:t>
            </a:r>
            <a:r>
              <a:rPr lang="el-GR" dirty="0"/>
              <a:t>βροχόπτωση από το Μάρτιο ως τον </a:t>
            </a:r>
            <a:r>
              <a:rPr lang="el-GR" dirty="0" err="1"/>
              <a:t>Oκτώβριο</a:t>
            </a:r>
            <a:r>
              <a:rPr lang="el-GR" dirty="0"/>
              <a:t>, που είναι η περίοδος συγκομιδής του αλατιού. </a:t>
            </a:r>
          </a:p>
          <a:p>
            <a:pPr marL="0" indent="0">
              <a:buNone/>
            </a:pPr>
            <a:endParaRPr lang="el-GR" dirty="0"/>
          </a:p>
          <a:p>
            <a:r>
              <a:rPr lang="el-GR" dirty="0"/>
              <a:t> </a:t>
            </a:r>
          </a:p>
          <a:p>
            <a:endParaRPr lang="el-GR" dirty="0"/>
          </a:p>
        </p:txBody>
      </p:sp>
      <p:pic>
        <p:nvPicPr>
          <p:cNvPr id="6" name="Εικόνα 5"/>
          <p:cNvPicPr>
            <a:picLocks noChangeAspect="1"/>
          </p:cNvPicPr>
          <p:nvPr/>
        </p:nvPicPr>
        <p:blipFill>
          <a:blip r:embed="rId2"/>
          <a:stretch>
            <a:fillRect/>
          </a:stretch>
        </p:blipFill>
        <p:spPr>
          <a:xfrm>
            <a:off x="8399317" y="1834166"/>
            <a:ext cx="3363191" cy="2405325"/>
          </a:xfrm>
          <a:prstGeom prst="rect">
            <a:avLst/>
          </a:prstGeom>
        </p:spPr>
      </p:pic>
      <p:pic>
        <p:nvPicPr>
          <p:cNvPr id="7" name="Εικόνα 6"/>
          <p:cNvPicPr>
            <a:picLocks noChangeAspect="1"/>
          </p:cNvPicPr>
          <p:nvPr/>
        </p:nvPicPr>
        <p:blipFill>
          <a:blip r:embed="rId3"/>
          <a:stretch>
            <a:fillRect/>
          </a:stretch>
        </p:blipFill>
        <p:spPr>
          <a:xfrm>
            <a:off x="8399317" y="4405745"/>
            <a:ext cx="3363191" cy="2078182"/>
          </a:xfrm>
          <a:prstGeom prst="rect">
            <a:avLst/>
          </a:prstGeom>
        </p:spPr>
      </p:pic>
    </p:spTree>
    <p:extLst>
      <p:ext uri="{BB962C8B-B14F-4D97-AF65-F5344CB8AC3E}">
        <p14:creationId xmlns:p14="http://schemas.microsoft.com/office/powerpoint/2010/main" val="34721924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80321" y="753228"/>
            <a:ext cx="10334043" cy="1080938"/>
          </a:xfrm>
        </p:spPr>
        <p:txBody>
          <a:bodyPr/>
          <a:lstStyle/>
          <a:p>
            <a:r>
              <a:rPr lang="el-GR" dirty="0" err="1" smtClean="0"/>
              <a:t>ΠΕΙΡΑΜΑ:Σχηματισμός</a:t>
            </a:r>
            <a:r>
              <a:rPr lang="el-GR" dirty="0" smtClean="0"/>
              <a:t> αλάτων σε κρυσταλλική μορφή</a:t>
            </a:r>
            <a:endParaRPr lang="el-GR" dirty="0"/>
          </a:p>
        </p:txBody>
      </p:sp>
      <p:sp>
        <p:nvSpPr>
          <p:cNvPr id="3" name="Θέση περιεχομένου 2"/>
          <p:cNvSpPr>
            <a:spLocks noGrp="1"/>
          </p:cNvSpPr>
          <p:nvPr>
            <p:ph idx="1"/>
          </p:nvPr>
        </p:nvSpPr>
        <p:spPr>
          <a:xfrm>
            <a:off x="680322" y="2336873"/>
            <a:ext cx="7466151" cy="3599316"/>
          </a:xfrm>
        </p:spPr>
        <p:txBody>
          <a:bodyPr>
            <a:normAutofit fontScale="85000" lnSpcReduction="10000"/>
          </a:bodyPr>
          <a:lstStyle/>
          <a:p>
            <a:pPr marL="0" indent="0">
              <a:buNone/>
            </a:pPr>
            <a:r>
              <a:rPr lang="el-GR" dirty="0" err="1" smtClean="0">
                <a:solidFill>
                  <a:srgbClr val="FF0000"/>
                </a:solidFill>
              </a:rPr>
              <a:t>Mε</a:t>
            </a:r>
            <a:r>
              <a:rPr lang="el-GR" dirty="0" smtClean="0">
                <a:solidFill>
                  <a:srgbClr val="FF0000"/>
                </a:solidFill>
              </a:rPr>
              <a:t> </a:t>
            </a:r>
            <a:r>
              <a:rPr lang="el-GR" dirty="0">
                <a:solidFill>
                  <a:srgbClr val="FF0000"/>
                </a:solidFill>
              </a:rPr>
              <a:t>εξαέρωση παίρνουμε αλάτι.</a:t>
            </a:r>
          </a:p>
          <a:p>
            <a:pPr marL="0" indent="0">
              <a:buNone/>
            </a:pPr>
            <a:r>
              <a:rPr lang="en-GB" dirty="0" smtClean="0"/>
              <a:t>1.</a:t>
            </a:r>
            <a:r>
              <a:rPr lang="el-GR" dirty="0" smtClean="0"/>
              <a:t>Σε </a:t>
            </a:r>
            <a:r>
              <a:rPr lang="el-GR" dirty="0"/>
              <a:t>ένα ποτήρι ζέσης των 250 </a:t>
            </a:r>
            <a:r>
              <a:rPr lang="el-GR" dirty="0" err="1"/>
              <a:t>mL</a:t>
            </a:r>
            <a:r>
              <a:rPr lang="el-GR" dirty="0"/>
              <a:t> βάζουμε περίπου 50 </a:t>
            </a:r>
            <a:r>
              <a:rPr lang="el-GR" dirty="0" err="1"/>
              <a:t>mL</a:t>
            </a:r>
            <a:r>
              <a:rPr lang="el-GR" dirty="0"/>
              <a:t> αραιού διαλύματος υδροξειδίου του </a:t>
            </a:r>
            <a:r>
              <a:rPr lang="el-GR" dirty="0" smtClean="0"/>
              <a:t>νατρίου (</a:t>
            </a:r>
            <a:r>
              <a:rPr lang="en-GB" dirty="0" err="1" smtClean="0"/>
              <a:t>NaOH</a:t>
            </a:r>
            <a:r>
              <a:rPr lang="en-GB" dirty="0" smtClean="0"/>
              <a:t>)</a:t>
            </a:r>
            <a:endParaRPr lang="el-GR" dirty="0"/>
          </a:p>
          <a:p>
            <a:pPr marL="0" indent="0">
              <a:buNone/>
            </a:pPr>
            <a:r>
              <a:rPr lang="el-GR" dirty="0"/>
              <a:t>2.Προσθέτουμε στο διάλυμα 2-3 σταγόνες από το δείκτη μπλε της </a:t>
            </a:r>
            <a:r>
              <a:rPr lang="el-GR" dirty="0" err="1"/>
              <a:t>βρωμοθυμόλης</a:t>
            </a:r>
            <a:r>
              <a:rPr lang="el-GR" dirty="0"/>
              <a:t>, οπότε το διάλυμα αποκτά μπλε χρώμα. </a:t>
            </a:r>
          </a:p>
          <a:p>
            <a:pPr marL="0" indent="0">
              <a:buNone/>
            </a:pPr>
            <a:r>
              <a:rPr lang="el-GR" dirty="0"/>
              <a:t>3.Στο διάλυμα του υδροξειδίου του νατρίου προσθέτουμε αργά-αργά με μια </a:t>
            </a:r>
            <a:r>
              <a:rPr lang="el-GR" dirty="0" err="1"/>
              <a:t>προχοΐδα</a:t>
            </a:r>
            <a:r>
              <a:rPr lang="el-GR" dirty="0"/>
              <a:t> αραιό διάλυμα </a:t>
            </a:r>
            <a:r>
              <a:rPr lang="el-GR" dirty="0" smtClean="0"/>
              <a:t>υδροχλωρίου</a:t>
            </a:r>
            <a:r>
              <a:rPr lang="en-GB" dirty="0" smtClean="0"/>
              <a:t> (</a:t>
            </a:r>
            <a:r>
              <a:rPr lang="en-GB" dirty="0" err="1" smtClean="0"/>
              <a:t>HCl</a:t>
            </a:r>
            <a:r>
              <a:rPr lang="en-GB" dirty="0" smtClean="0"/>
              <a:t>)</a:t>
            </a:r>
            <a:r>
              <a:rPr lang="el-GR" dirty="0" smtClean="0"/>
              <a:t> </a:t>
            </a:r>
            <a:r>
              <a:rPr lang="el-GR" dirty="0"/>
              <a:t>αναδεύοντας ταυτόχρονα. Σταματάμε την προσθήκη του διαλύματος του οξέος, μόλις το διάλυμα στο ποτήρι αποκτήσει πράσινη απόχρωση. </a:t>
            </a:r>
          </a:p>
          <a:p>
            <a:pPr marL="0" indent="0">
              <a:buNone/>
            </a:pPr>
            <a:r>
              <a:rPr lang="el-GR" dirty="0">
                <a:solidFill>
                  <a:srgbClr val="FF0000"/>
                </a:solidFill>
              </a:rPr>
              <a:t>4.Θερμαίνουμε το τελικό διάλυμα, ώσπου να εξαερωθεί όλο το νερό. </a:t>
            </a:r>
          </a:p>
          <a:p>
            <a:endParaRPr lang="el-GR" dirty="0"/>
          </a:p>
        </p:txBody>
      </p:sp>
      <p:pic>
        <p:nvPicPr>
          <p:cNvPr id="4" name="Εικόνα 3"/>
          <p:cNvPicPr>
            <a:picLocks noChangeAspect="1"/>
          </p:cNvPicPr>
          <p:nvPr/>
        </p:nvPicPr>
        <p:blipFill>
          <a:blip r:embed="rId2"/>
          <a:stretch>
            <a:fillRect/>
          </a:stretch>
        </p:blipFill>
        <p:spPr>
          <a:xfrm>
            <a:off x="8146473" y="2161309"/>
            <a:ext cx="3886200" cy="3400807"/>
          </a:xfrm>
          <a:prstGeom prst="rect">
            <a:avLst/>
          </a:prstGeom>
        </p:spPr>
      </p:pic>
    </p:spTree>
    <p:extLst>
      <p:ext uri="{BB962C8B-B14F-4D97-AF65-F5344CB8AC3E}">
        <p14:creationId xmlns:p14="http://schemas.microsoft.com/office/powerpoint/2010/main" val="33589777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Τι είναι τα άλατα;</a:t>
            </a:r>
            <a:endParaRPr lang="el-GR" dirty="0"/>
          </a:p>
        </p:txBody>
      </p:sp>
      <p:sp>
        <p:nvSpPr>
          <p:cNvPr id="3" name="Θέση περιεχομένου 2"/>
          <p:cNvSpPr>
            <a:spLocks noGrp="1"/>
          </p:cNvSpPr>
          <p:nvPr>
            <p:ph idx="1"/>
          </p:nvPr>
        </p:nvSpPr>
        <p:spPr>
          <a:xfrm>
            <a:off x="368594" y="2145893"/>
            <a:ext cx="6946605" cy="4712107"/>
          </a:xfrm>
        </p:spPr>
        <p:txBody>
          <a:bodyPr>
            <a:normAutofit/>
          </a:bodyPr>
          <a:lstStyle/>
          <a:p>
            <a:pPr marL="0" indent="0">
              <a:buNone/>
            </a:pPr>
            <a:r>
              <a:rPr lang="en-US" dirty="0" smtClean="0"/>
              <a:t>-</a:t>
            </a:r>
            <a:r>
              <a:rPr lang="el-GR" dirty="0" smtClean="0"/>
              <a:t>Σε </a:t>
            </a:r>
            <a:r>
              <a:rPr lang="el-GR" dirty="0"/>
              <a:t>ένα διάλυμα </a:t>
            </a:r>
            <a:r>
              <a:rPr lang="el-GR" dirty="0" smtClean="0"/>
              <a:t>υδροχλωρίου (Η</a:t>
            </a:r>
            <a:r>
              <a:rPr lang="en-GB" dirty="0" smtClean="0"/>
              <a:t>Cl)</a:t>
            </a:r>
            <a:r>
              <a:rPr lang="el-GR" dirty="0" smtClean="0"/>
              <a:t> </a:t>
            </a:r>
            <a:r>
              <a:rPr lang="el-GR" dirty="0"/>
              <a:t>περιέχονται </a:t>
            </a:r>
            <a:r>
              <a:rPr lang="el-GR" dirty="0" err="1"/>
              <a:t>κατιόντα</a:t>
            </a:r>
            <a:r>
              <a:rPr lang="el-GR" dirty="0"/>
              <a:t> Η+ και ανιόντα </a:t>
            </a:r>
            <a:r>
              <a:rPr lang="el-GR" dirty="0" err="1"/>
              <a:t>Cl</a:t>
            </a:r>
            <a:r>
              <a:rPr lang="el-GR" dirty="0"/>
              <a:t>- </a:t>
            </a:r>
            <a:endParaRPr lang="en-GB" dirty="0" smtClean="0"/>
          </a:p>
          <a:p>
            <a:pPr marL="0" indent="0">
              <a:buNone/>
            </a:pPr>
            <a:r>
              <a:rPr lang="en-US" dirty="0" smtClean="0"/>
              <a:t>-</a:t>
            </a:r>
            <a:r>
              <a:rPr lang="el-GR" dirty="0" smtClean="0"/>
              <a:t>Σε </a:t>
            </a:r>
            <a:r>
              <a:rPr lang="el-GR" dirty="0"/>
              <a:t>ένα διάλυμα υδροξειδίου του </a:t>
            </a:r>
            <a:r>
              <a:rPr lang="el-GR" dirty="0" smtClean="0"/>
              <a:t>νατρίου (</a:t>
            </a:r>
            <a:r>
              <a:rPr lang="en-GB" dirty="0" err="1" smtClean="0"/>
              <a:t>NaOH</a:t>
            </a:r>
            <a:r>
              <a:rPr lang="en-GB" dirty="0" smtClean="0"/>
              <a:t>)</a:t>
            </a:r>
            <a:r>
              <a:rPr lang="el-GR" dirty="0" smtClean="0"/>
              <a:t> </a:t>
            </a:r>
            <a:r>
              <a:rPr lang="el-GR" dirty="0"/>
              <a:t>περιέχονται </a:t>
            </a:r>
            <a:r>
              <a:rPr lang="el-GR" dirty="0" err="1"/>
              <a:t>κατιόντα</a:t>
            </a:r>
            <a:r>
              <a:rPr lang="el-GR" dirty="0"/>
              <a:t> </a:t>
            </a:r>
            <a:r>
              <a:rPr lang="el-GR" dirty="0" err="1"/>
              <a:t>Na</a:t>
            </a:r>
            <a:r>
              <a:rPr lang="el-GR" dirty="0"/>
              <a:t>+ και ανιόντα ΟΗ-. </a:t>
            </a:r>
          </a:p>
          <a:p>
            <a:pPr marL="0" indent="0">
              <a:buNone/>
            </a:pPr>
            <a:endParaRPr lang="en-US" dirty="0" smtClean="0"/>
          </a:p>
          <a:p>
            <a:pPr marL="0" indent="0">
              <a:buNone/>
            </a:pPr>
            <a:r>
              <a:rPr lang="en-US" dirty="0" smtClean="0"/>
              <a:t>A</a:t>
            </a:r>
            <a:r>
              <a:rPr lang="el-GR" dirty="0" smtClean="0"/>
              <a:t>ν </a:t>
            </a:r>
            <a:r>
              <a:rPr lang="el-GR" dirty="0"/>
              <a:t>αναμειχθεί ένα διάλυμα υδροχλωρίου </a:t>
            </a:r>
            <a:r>
              <a:rPr lang="el-GR" dirty="0">
                <a:solidFill>
                  <a:srgbClr val="FF0000"/>
                </a:solidFill>
              </a:rPr>
              <a:t>με την κατάλληλη ποσότητα </a:t>
            </a:r>
            <a:r>
              <a:rPr lang="el-GR" dirty="0"/>
              <a:t>ενός διαλύματος υδροξειδίου του νατρίου, θα πραγματοποιηθεί η αντίδραση της εξουδετέρωσης και θα προκύψει ένα ουδέτερο διάλυμα</a:t>
            </a:r>
            <a:r>
              <a:rPr lang="el-GR" dirty="0" smtClean="0"/>
              <a:t>:</a:t>
            </a:r>
            <a:endParaRPr lang="el-GR" dirty="0"/>
          </a:p>
          <a:p>
            <a:pPr marL="0" indent="0">
              <a:buNone/>
            </a:pPr>
            <a:r>
              <a:rPr lang="en-GB" dirty="0" smtClean="0"/>
              <a:t>        </a:t>
            </a:r>
            <a:r>
              <a:rPr lang="el-GR" dirty="0" smtClean="0"/>
              <a:t>Η</a:t>
            </a:r>
            <a:r>
              <a:rPr lang="el-GR" dirty="0"/>
              <a:t>+(</a:t>
            </a:r>
            <a:r>
              <a:rPr lang="el-GR" dirty="0" err="1"/>
              <a:t>aq</a:t>
            </a:r>
            <a:r>
              <a:rPr lang="el-GR" dirty="0"/>
              <a:t>)  +  ΟΗ-(</a:t>
            </a:r>
            <a:r>
              <a:rPr lang="el-GR" dirty="0" err="1"/>
              <a:t>aq</a:t>
            </a:r>
            <a:r>
              <a:rPr lang="el-GR" dirty="0"/>
              <a:t>)   →   Η2Ο(l)</a:t>
            </a:r>
          </a:p>
          <a:p>
            <a:endParaRPr lang="el-GR" dirty="0"/>
          </a:p>
          <a:p>
            <a:pPr marL="0" indent="0">
              <a:buNone/>
            </a:pPr>
            <a:endParaRPr lang="el-GR" dirty="0"/>
          </a:p>
          <a:p>
            <a:endParaRPr lang="el-GR" dirty="0"/>
          </a:p>
        </p:txBody>
      </p:sp>
      <p:pic>
        <p:nvPicPr>
          <p:cNvPr id="4" name="Εικόνα 3"/>
          <p:cNvPicPr>
            <a:picLocks noChangeAspect="1"/>
          </p:cNvPicPr>
          <p:nvPr/>
        </p:nvPicPr>
        <p:blipFill>
          <a:blip r:embed="rId2"/>
          <a:stretch>
            <a:fillRect/>
          </a:stretch>
        </p:blipFill>
        <p:spPr>
          <a:xfrm>
            <a:off x="8146472" y="2766806"/>
            <a:ext cx="3054928" cy="3470280"/>
          </a:xfrm>
          <a:prstGeom prst="rect">
            <a:avLst/>
          </a:prstGeom>
        </p:spPr>
      </p:pic>
      <p:pic>
        <p:nvPicPr>
          <p:cNvPr id="5" name="Εικόνα 4"/>
          <p:cNvPicPr>
            <a:picLocks noChangeAspect="1"/>
          </p:cNvPicPr>
          <p:nvPr/>
        </p:nvPicPr>
        <p:blipFill>
          <a:blip r:embed="rId3"/>
          <a:stretch>
            <a:fillRect/>
          </a:stretch>
        </p:blipFill>
        <p:spPr>
          <a:xfrm>
            <a:off x="8146472" y="369771"/>
            <a:ext cx="3054928" cy="2040919"/>
          </a:xfrm>
          <a:prstGeom prst="rect">
            <a:avLst/>
          </a:prstGeom>
        </p:spPr>
      </p:pic>
    </p:spTree>
    <p:extLst>
      <p:ext uri="{BB962C8B-B14F-4D97-AF65-F5344CB8AC3E}">
        <p14:creationId xmlns:p14="http://schemas.microsoft.com/office/powerpoint/2010/main" val="25317340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περιεχομένου 2"/>
          <p:cNvSpPr>
            <a:spLocks noGrp="1"/>
          </p:cNvSpPr>
          <p:nvPr>
            <p:ph idx="1"/>
          </p:nvPr>
        </p:nvSpPr>
        <p:spPr>
          <a:xfrm>
            <a:off x="680321" y="2041984"/>
            <a:ext cx="10396388" cy="3599316"/>
          </a:xfrm>
        </p:spPr>
        <p:txBody>
          <a:bodyPr/>
          <a:lstStyle/>
          <a:p>
            <a:r>
              <a:rPr lang="el-GR" dirty="0"/>
              <a:t>Όταν αναμειγνύονται ένα διάλυμα υδροχλωρίου με ένα διάλυμα υδροξειδίου του νατρίου, η χημική εξίσωση που περιγράφει το φαινόμενο είναι η εξής:</a:t>
            </a:r>
          </a:p>
          <a:p>
            <a:endParaRPr lang="el-GR" dirty="0"/>
          </a:p>
          <a:p>
            <a:pPr marL="0" indent="0">
              <a:buNone/>
            </a:pPr>
            <a:r>
              <a:rPr lang="el-GR" dirty="0"/>
              <a:t>H+(</a:t>
            </a:r>
            <a:r>
              <a:rPr lang="el-GR" dirty="0" err="1"/>
              <a:t>aq</a:t>
            </a:r>
            <a:r>
              <a:rPr lang="el-GR" dirty="0"/>
              <a:t>)  +  </a:t>
            </a:r>
            <a:r>
              <a:rPr lang="el-GR" dirty="0" err="1"/>
              <a:t>Cl</a:t>
            </a:r>
            <a:r>
              <a:rPr lang="el-GR" dirty="0"/>
              <a:t>-(</a:t>
            </a:r>
            <a:r>
              <a:rPr lang="el-GR" dirty="0" err="1"/>
              <a:t>aq</a:t>
            </a:r>
            <a:r>
              <a:rPr lang="el-GR" dirty="0"/>
              <a:t>) +  </a:t>
            </a:r>
            <a:r>
              <a:rPr lang="el-GR" dirty="0" err="1"/>
              <a:t>Na</a:t>
            </a:r>
            <a:r>
              <a:rPr lang="el-GR" dirty="0"/>
              <a:t>+(</a:t>
            </a:r>
            <a:r>
              <a:rPr lang="el-GR" dirty="0" err="1"/>
              <a:t>aq</a:t>
            </a:r>
            <a:r>
              <a:rPr lang="el-GR" dirty="0"/>
              <a:t>) +  OH-(</a:t>
            </a:r>
            <a:r>
              <a:rPr lang="el-GR" dirty="0" err="1"/>
              <a:t>aq</a:t>
            </a:r>
            <a:r>
              <a:rPr lang="el-GR" dirty="0"/>
              <a:t>) →  H2O(l)  +  </a:t>
            </a:r>
            <a:r>
              <a:rPr lang="el-GR" dirty="0" err="1"/>
              <a:t>Cl</a:t>
            </a:r>
            <a:r>
              <a:rPr lang="el-GR" dirty="0"/>
              <a:t>-(</a:t>
            </a:r>
            <a:r>
              <a:rPr lang="el-GR" dirty="0" err="1"/>
              <a:t>aq</a:t>
            </a:r>
            <a:r>
              <a:rPr lang="el-GR" dirty="0"/>
              <a:t>) +  </a:t>
            </a:r>
            <a:r>
              <a:rPr lang="el-GR" dirty="0" err="1"/>
              <a:t>Na</a:t>
            </a:r>
            <a:r>
              <a:rPr lang="el-GR" dirty="0"/>
              <a:t>+(</a:t>
            </a:r>
            <a:r>
              <a:rPr lang="el-GR" dirty="0" err="1"/>
              <a:t>aq</a:t>
            </a:r>
            <a:r>
              <a:rPr lang="el-GR" dirty="0"/>
              <a:t>) </a:t>
            </a:r>
          </a:p>
        </p:txBody>
      </p:sp>
      <p:pic>
        <p:nvPicPr>
          <p:cNvPr id="4" name="Εικόνα 3"/>
          <p:cNvPicPr>
            <a:picLocks noChangeAspect="1"/>
          </p:cNvPicPr>
          <p:nvPr/>
        </p:nvPicPr>
        <p:blipFill>
          <a:blip r:embed="rId2"/>
          <a:stretch>
            <a:fillRect/>
          </a:stretch>
        </p:blipFill>
        <p:spPr>
          <a:xfrm>
            <a:off x="3992706" y="4177145"/>
            <a:ext cx="3343276" cy="2535381"/>
          </a:xfrm>
          <a:prstGeom prst="rect">
            <a:avLst/>
          </a:prstGeom>
        </p:spPr>
      </p:pic>
    </p:spTree>
    <p:extLst>
      <p:ext uri="{BB962C8B-B14F-4D97-AF65-F5344CB8AC3E}">
        <p14:creationId xmlns:p14="http://schemas.microsoft.com/office/powerpoint/2010/main" val="22022057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περιεχομένου 2"/>
          <p:cNvSpPr>
            <a:spLocks noGrp="1"/>
          </p:cNvSpPr>
          <p:nvPr>
            <p:ph idx="1"/>
          </p:nvPr>
        </p:nvSpPr>
        <p:spPr/>
        <p:txBody>
          <a:bodyPr/>
          <a:lstStyle/>
          <a:p>
            <a:r>
              <a:rPr lang="el-GR" dirty="0"/>
              <a:t>Είναι φανερό ότι αυτό το ουδέτερο διάλυμα θα περιέχει τα ιόντα </a:t>
            </a:r>
            <a:r>
              <a:rPr lang="el-GR" dirty="0" err="1"/>
              <a:t>Cl</a:t>
            </a:r>
            <a:r>
              <a:rPr lang="el-GR" dirty="0"/>
              <a:t>- που περιέχονταν στο πρώτο διάλυμα και τα ιόντα </a:t>
            </a:r>
            <a:r>
              <a:rPr lang="el-GR" dirty="0" err="1"/>
              <a:t>Na</a:t>
            </a:r>
            <a:r>
              <a:rPr lang="el-GR" dirty="0"/>
              <a:t>+ που περιέχονταν στο δεύτερο</a:t>
            </a:r>
            <a:r>
              <a:rPr lang="el-GR" dirty="0" smtClean="0"/>
              <a:t>.</a:t>
            </a:r>
            <a:endParaRPr lang="en-GB" dirty="0" smtClean="0"/>
          </a:p>
          <a:p>
            <a:r>
              <a:rPr lang="el-GR" dirty="0" smtClean="0"/>
              <a:t> </a:t>
            </a:r>
            <a:r>
              <a:rPr lang="el-GR" dirty="0" err="1"/>
              <a:t>Tι</a:t>
            </a:r>
            <a:r>
              <a:rPr lang="el-GR" dirty="0"/>
              <a:t> θα συμβεί, άραγε, με τα ιόντα αυτά, αν εξαερωθεί το νερό του διαλύματος;</a:t>
            </a:r>
          </a:p>
        </p:txBody>
      </p:sp>
      <p:pic>
        <p:nvPicPr>
          <p:cNvPr id="4" name="Εικόνα 3"/>
          <p:cNvPicPr>
            <a:picLocks noChangeAspect="1"/>
          </p:cNvPicPr>
          <p:nvPr/>
        </p:nvPicPr>
        <p:blipFill>
          <a:blip r:embed="rId2"/>
          <a:stretch>
            <a:fillRect/>
          </a:stretch>
        </p:blipFill>
        <p:spPr>
          <a:xfrm>
            <a:off x="3955039" y="4426527"/>
            <a:ext cx="3526416" cy="2240969"/>
          </a:xfrm>
          <a:prstGeom prst="rect">
            <a:avLst/>
          </a:prstGeom>
        </p:spPr>
      </p:pic>
    </p:spTree>
    <p:extLst>
      <p:ext uri="{BB962C8B-B14F-4D97-AF65-F5344CB8AC3E}">
        <p14:creationId xmlns:p14="http://schemas.microsoft.com/office/powerpoint/2010/main" val="26028511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Εικόνα 4"/>
          <p:cNvPicPr>
            <a:picLocks noChangeAspect="1"/>
          </p:cNvPicPr>
          <p:nvPr/>
        </p:nvPicPr>
        <p:blipFill>
          <a:blip r:embed="rId2"/>
          <a:stretch>
            <a:fillRect/>
          </a:stretch>
        </p:blipFill>
        <p:spPr>
          <a:xfrm>
            <a:off x="4026910" y="507855"/>
            <a:ext cx="2143125" cy="2143125"/>
          </a:xfrm>
          <a:prstGeom prst="rect">
            <a:avLst/>
          </a:prstGeom>
        </p:spPr>
      </p:pic>
      <p:pic>
        <p:nvPicPr>
          <p:cNvPr id="7" name="Εικόνα 6"/>
          <p:cNvPicPr>
            <a:picLocks noChangeAspect="1"/>
          </p:cNvPicPr>
          <p:nvPr/>
        </p:nvPicPr>
        <p:blipFill>
          <a:blip r:embed="rId3"/>
          <a:stretch>
            <a:fillRect/>
          </a:stretch>
        </p:blipFill>
        <p:spPr>
          <a:xfrm>
            <a:off x="6717633" y="507855"/>
            <a:ext cx="3028950" cy="2143125"/>
          </a:xfrm>
          <a:prstGeom prst="rect">
            <a:avLst/>
          </a:prstGeom>
        </p:spPr>
      </p:pic>
      <p:sp>
        <p:nvSpPr>
          <p:cNvPr id="2" name="Τίτλος 1"/>
          <p:cNvSpPr>
            <a:spLocks noGrp="1"/>
          </p:cNvSpPr>
          <p:nvPr>
            <p:ph type="title"/>
          </p:nvPr>
        </p:nvSpPr>
        <p:spPr/>
        <p:txBody>
          <a:bodyPr/>
          <a:lstStyle/>
          <a:p>
            <a:endParaRPr lang="el-GR" dirty="0"/>
          </a:p>
        </p:txBody>
      </p:sp>
      <p:sp>
        <p:nvSpPr>
          <p:cNvPr id="3" name="Θέση περιεχομένου 2"/>
          <p:cNvSpPr>
            <a:spLocks noGrp="1"/>
          </p:cNvSpPr>
          <p:nvPr>
            <p:ph idx="1"/>
          </p:nvPr>
        </p:nvSpPr>
        <p:spPr/>
        <p:txBody>
          <a:bodyPr/>
          <a:lstStyle/>
          <a:p>
            <a:pPr marL="0" indent="0">
              <a:buNone/>
            </a:pPr>
            <a:endParaRPr lang="el-GR" dirty="0"/>
          </a:p>
          <a:p>
            <a:r>
              <a:rPr lang="el-GR" dirty="0" err="1"/>
              <a:t>Aν</a:t>
            </a:r>
            <a:r>
              <a:rPr lang="el-GR" dirty="0"/>
              <a:t> </a:t>
            </a:r>
            <a:r>
              <a:rPr lang="el-GR" dirty="0" smtClean="0"/>
              <a:t>θερμάνουμε </a:t>
            </a:r>
            <a:r>
              <a:rPr lang="el-GR" dirty="0"/>
              <a:t>το διάλυμα που προκύπτει από την εξουδετέρωση διαλύματος </a:t>
            </a:r>
            <a:r>
              <a:rPr lang="el-GR" dirty="0" err="1"/>
              <a:t>NaOH</a:t>
            </a:r>
            <a:r>
              <a:rPr lang="el-GR" dirty="0"/>
              <a:t> από διάλυμα </a:t>
            </a:r>
            <a:r>
              <a:rPr lang="el-GR" dirty="0" err="1"/>
              <a:t>HCl</a:t>
            </a:r>
            <a:r>
              <a:rPr lang="el-GR" dirty="0"/>
              <a:t>, έτσι ώστε να εξαερωθεί όλο </a:t>
            </a:r>
            <a:r>
              <a:rPr lang="el-GR" dirty="0" smtClean="0"/>
              <a:t>τ</a:t>
            </a:r>
            <a:r>
              <a:rPr lang="en-GB" dirty="0" smtClean="0"/>
              <a:t>o</a:t>
            </a:r>
            <a:r>
              <a:rPr lang="el-GR" dirty="0" smtClean="0"/>
              <a:t> H2O</a:t>
            </a:r>
            <a:endParaRPr lang="en-GB" dirty="0" smtClean="0"/>
          </a:p>
          <a:p>
            <a:r>
              <a:rPr lang="el-GR" dirty="0"/>
              <a:t>Σ</a:t>
            </a:r>
            <a:r>
              <a:rPr lang="el-GR" dirty="0" smtClean="0"/>
              <a:t>τον </a:t>
            </a:r>
            <a:r>
              <a:rPr lang="el-GR" dirty="0"/>
              <a:t>πυθμένα του ποτηριού σχηματίζονται κρύσταλλοι ενός λευκού στερεού</a:t>
            </a:r>
            <a:r>
              <a:rPr lang="el-GR" dirty="0" smtClean="0"/>
              <a:t>.</a:t>
            </a:r>
          </a:p>
          <a:p>
            <a:r>
              <a:rPr lang="el-GR" dirty="0" smtClean="0"/>
              <a:t> </a:t>
            </a:r>
            <a:r>
              <a:rPr lang="el-GR" dirty="0"/>
              <a:t>Πρόκειται για κρυστάλλους χλωριούχου νατρίου, δηλαδή κρυστάλλους του αλατιού που τρώμε.</a:t>
            </a:r>
          </a:p>
          <a:p>
            <a:endParaRPr lang="el-GR" dirty="0"/>
          </a:p>
        </p:txBody>
      </p:sp>
      <p:pic>
        <p:nvPicPr>
          <p:cNvPr id="4" name="Εικόνα 3"/>
          <p:cNvPicPr>
            <a:picLocks noChangeAspect="1"/>
          </p:cNvPicPr>
          <p:nvPr/>
        </p:nvPicPr>
        <p:blipFill>
          <a:blip r:embed="rId4"/>
          <a:stretch>
            <a:fillRect/>
          </a:stretch>
        </p:blipFill>
        <p:spPr>
          <a:xfrm>
            <a:off x="680321" y="507855"/>
            <a:ext cx="2143125" cy="2143125"/>
          </a:xfrm>
          <a:prstGeom prst="rect">
            <a:avLst/>
          </a:prstGeom>
        </p:spPr>
      </p:pic>
    </p:spTree>
    <p:extLst>
      <p:ext uri="{BB962C8B-B14F-4D97-AF65-F5344CB8AC3E}">
        <p14:creationId xmlns:p14="http://schemas.microsoft.com/office/powerpoint/2010/main" val="11740243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περιεχομένου 2"/>
          <p:cNvSpPr>
            <a:spLocks noGrp="1"/>
          </p:cNvSpPr>
          <p:nvPr>
            <p:ph idx="1"/>
          </p:nvPr>
        </p:nvSpPr>
        <p:spPr/>
        <p:txBody>
          <a:bodyPr/>
          <a:lstStyle/>
          <a:p>
            <a:r>
              <a:rPr lang="el-GR" dirty="0"/>
              <a:t>Ο σχηματισμός του αλατιού κατά την εξαέρωση του νερού του διαλύματος μπορεί να </a:t>
            </a:r>
            <a:r>
              <a:rPr lang="el-GR" dirty="0" err="1"/>
              <a:t>περιγραφεί</a:t>
            </a:r>
            <a:r>
              <a:rPr lang="el-GR" dirty="0"/>
              <a:t> με την επόμενη χημική εξίσωση:</a:t>
            </a:r>
          </a:p>
          <a:p>
            <a:endParaRPr lang="el-GR" dirty="0"/>
          </a:p>
          <a:p>
            <a:r>
              <a:rPr lang="el-GR" dirty="0" err="1"/>
              <a:t>Na</a:t>
            </a:r>
            <a:r>
              <a:rPr lang="el-GR" dirty="0"/>
              <a:t>+(</a:t>
            </a:r>
            <a:r>
              <a:rPr lang="el-GR" dirty="0" err="1"/>
              <a:t>aq</a:t>
            </a:r>
            <a:r>
              <a:rPr lang="el-GR" dirty="0"/>
              <a:t>)  +  </a:t>
            </a:r>
            <a:r>
              <a:rPr lang="el-GR" dirty="0" err="1"/>
              <a:t>Cl</a:t>
            </a:r>
            <a:r>
              <a:rPr lang="el-GR" dirty="0"/>
              <a:t>-(</a:t>
            </a:r>
            <a:r>
              <a:rPr lang="el-GR" dirty="0" err="1"/>
              <a:t>aq</a:t>
            </a:r>
            <a:r>
              <a:rPr lang="el-GR" dirty="0"/>
              <a:t>)  </a:t>
            </a:r>
            <a:r>
              <a:rPr lang="el-GR" dirty="0" smtClean="0">
                <a:sym typeface="Wingdings" panose="05000000000000000000" pitchFamily="2" charset="2"/>
              </a:rPr>
              <a:t></a:t>
            </a:r>
            <a:r>
              <a:rPr lang="el-GR" dirty="0" smtClean="0"/>
              <a:t>  </a:t>
            </a:r>
            <a:r>
              <a:rPr lang="el-GR" dirty="0" err="1"/>
              <a:t>NaCl</a:t>
            </a:r>
            <a:r>
              <a:rPr lang="el-GR" dirty="0"/>
              <a:t>(s</a:t>
            </a:r>
            <a:r>
              <a:rPr lang="el-GR" dirty="0" smtClean="0"/>
              <a:t>)</a:t>
            </a:r>
          </a:p>
          <a:p>
            <a:endParaRPr lang="el-GR" dirty="0"/>
          </a:p>
          <a:p>
            <a:endParaRPr lang="el-GR" dirty="0"/>
          </a:p>
        </p:txBody>
      </p:sp>
      <p:pic>
        <p:nvPicPr>
          <p:cNvPr id="4" name="Εικόνα 3"/>
          <p:cNvPicPr>
            <a:picLocks noChangeAspect="1"/>
          </p:cNvPicPr>
          <p:nvPr/>
        </p:nvPicPr>
        <p:blipFill>
          <a:blip r:embed="rId2"/>
          <a:stretch>
            <a:fillRect/>
          </a:stretch>
        </p:blipFill>
        <p:spPr>
          <a:xfrm>
            <a:off x="4177563" y="4197927"/>
            <a:ext cx="3781873" cy="2389909"/>
          </a:xfrm>
          <a:prstGeom prst="rect">
            <a:avLst/>
          </a:prstGeom>
        </p:spPr>
      </p:pic>
    </p:spTree>
    <p:extLst>
      <p:ext uri="{BB962C8B-B14F-4D97-AF65-F5344CB8AC3E}">
        <p14:creationId xmlns:p14="http://schemas.microsoft.com/office/powerpoint/2010/main" val="529741141"/>
      </p:ext>
    </p:extLst>
  </p:cSld>
  <p:clrMapOvr>
    <a:masterClrMapping/>
  </p:clrMapOvr>
</p:sld>
</file>

<file path=ppt/theme/theme1.xml><?xml version="1.0" encoding="utf-8"?>
<a:theme xmlns:a="http://schemas.openxmlformats.org/drawingml/2006/main" name="Βερολίνο">
  <a:themeElements>
    <a:clrScheme name="Berlin">
      <a:dk1>
        <a:sysClr val="windowText" lastClr="000000"/>
      </a:dk1>
      <a:lt1>
        <a:sysClr val="window" lastClr="FFFFFF"/>
      </a:lt1>
      <a:dk2>
        <a:srgbClr val="1F8094"/>
      </a:dk2>
      <a:lt2>
        <a:srgbClr val="E7E6E6"/>
      </a:lt2>
      <a:accent1>
        <a:srgbClr val="39CDE7"/>
      </a:accent1>
      <a:accent2>
        <a:srgbClr val="60DE72"/>
      </a:accent2>
      <a:accent3>
        <a:srgbClr val="DDCC64"/>
      </a:accent3>
      <a:accent4>
        <a:srgbClr val="F49D50"/>
      </a:accent4>
      <a:accent5>
        <a:srgbClr val="E44951"/>
      </a:accent5>
      <a:accent6>
        <a:srgbClr val="D666F9"/>
      </a:accent6>
      <a:hlink>
        <a:srgbClr val="4BF7ED"/>
      </a:hlink>
      <a:folHlink>
        <a:srgbClr val="95E9F4"/>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92000"/>
                <a:satMod val="200000"/>
                <a:lumMod val="128000"/>
              </a:schemeClr>
            </a:gs>
            <a:gs pos="50000">
              <a:schemeClr val="phClr">
                <a:shade val="100000"/>
                <a:hueMod val="100000"/>
                <a:satMod val="110000"/>
                <a:lumMod val="130000"/>
              </a:schemeClr>
            </a:gs>
            <a:gs pos="100000">
              <a:schemeClr val="phClr">
                <a:shade val="78000"/>
                <a:hueMod val="118000"/>
                <a:satMod val="12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7DC10E3-4FF5-456B-A359-A0F378C1E5FB}"/>
    </a:ext>
  </a:extLst>
</a:theme>
</file>

<file path=docProps/app.xml><?xml version="1.0" encoding="utf-8"?>
<Properties xmlns="http://schemas.openxmlformats.org/officeDocument/2006/extended-properties" xmlns:vt="http://schemas.openxmlformats.org/officeDocument/2006/docPropsVTypes">
  <Template>TM04033917[[fn=Βερολίνο]]</Template>
  <TotalTime>106</TotalTime>
  <Words>1019</Words>
  <Application>Microsoft Office PowerPoint</Application>
  <PresentationFormat>Ευρεία οθόνη</PresentationFormat>
  <Paragraphs>98</Paragraphs>
  <Slides>20</Slides>
  <Notes>0</Notes>
  <HiddenSlides>0</HiddenSlides>
  <MMClips>0</MMClips>
  <ScaleCrop>false</ScaleCrop>
  <HeadingPairs>
    <vt:vector size="6" baseType="variant">
      <vt:variant>
        <vt:lpstr>Γραμματοσειρές που χρησιμοποιούνται</vt:lpstr>
      </vt:variant>
      <vt:variant>
        <vt:i4>3</vt:i4>
      </vt:variant>
      <vt:variant>
        <vt:lpstr>Θέμα</vt:lpstr>
      </vt:variant>
      <vt:variant>
        <vt:i4>1</vt:i4>
      </vt:variant>
      <vt:variant>
        <vt:lpstr>Τίτλοι διαφανειών</vt:lpstr>
      </vt:variant>
      <vt:variant>
        <vt:i4>20</vt:i4>
      </vt:variant>
    </vt:vector>
  </HeadingPairs>
  <TitlesOfParts>
    <vt:vector size="24" baseType="lpstr">
      <vt:lpstr>Arial</vt:lpstr>
      <vt:lpstr>Trebuchet MS</vt:lpstr>
      <vt:lpstr>Wingdings</vt:lpstr>
      <vt:lpstr>Βερολίνο</vt:lpstr>
      <vt:lpstr>ΆΛΑΤΑ</vt:lpstr>
      <vt:lpstr>Μαγειρικό αλάτι (ΝαCl)- Αλυκές</vt:lpstr>
      <vt:lpstr>ΑΛΥΚΕΣ</vt:lpstr>
      <vt:lpstr>ΠΕΙΡΑΜΑ:Σχηματισμός αλάτων σε κρυσταλλική μορφή</vt:lpstr>
      <vt:lpstr>Τι είναι τα άλατα;</vt:lpstr>
      <vt:lpstr>Παρουσίαση του PowerPoint</vt:lpstr>
      <vt:lpstr>Παρουσίαση του PowerPoint</vt:lpstr>
      <vt:lpstr>Παρουσίαση του PowerPoint</vt:lpstr>
      <vt:lpstr>Παρουσίαση του PowerPoint</vt:lpstr>
      <vt:lpstr>ΑΛΑΤΑ (ΟΡΙΣΜΟΣ)</vt:lpstr>
      <vt:lpstr>Παρουσίαση του PowerPoint</vt:lpstr>
      <vt:lpstr>Τα άλατα είναι χημικές ουσίες ιδιαίτερα διαδεδομένες στη φύση</vt:lpstr>
      <vt:lpstr>ΟΡΥΚΤΑ</vt:lpstr>
      <vt:lpstr>Μερικά γνωστά άλατα</vt:lpstr>
      <vt:lpstr>ΕΥΔΙΑΛΥΤΑ ΚΑΙ ΑΔΙΑΛΥΤΑ ΑΛΑΤΑ</vt:lpstr>
      <vt:lpstr>όνομα άλατος      χημικός τύπος      g άλατος που μπορούν να διαλυθούν σε 100 g νερού στους 25o C </vt:lpstr>
      <vt:lpstr>Ένυδρα άλατα </vt:lpstr>
      <vt:lpstr>Παρουσίαση του PowerPoint</vt:lpstr>
      <vt:lpstr>Παρουσίαση του PowerPoint</vt:lpstr>
      <vt:lpstr>ΕΡΩΤΗΣΕΙΣ</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ΆΛΑΤΑ</dc:title>
  <dc:creator>ΒΟΥΛΑ</dc:creator>
  <cp:lastModifiedBy>ΒΟΥΛΑ</cp:lastModifiedBy>
  <cp:revision>10</cp:revision>
  <dcterms:created xsi:type="dcterms:W3CDTF">2020-11-23T15:31:28Z</dcterms:created>
  <dcterms:modified xsi:type="dcterms:W3CDTF">2020-11-24T07:49:36Z</dcterms:modified>
</cp:coreProperties>
</file>