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9" r:id="rId4"/>
    <p:sldId id="266" r:id="rId5"/>
    <p:sldId id="257" r:id="rId6"/>
    <p:sldId id="258" r:id="rId7"/>
    <p:sldId id="270" r:id="rId8"/>
    <p:sldId id="259" r:id="rId9"/>
    <p:sldId id="260" r:id="rId10"/>
    <p:sldId id="273" r:id="rId11"/>
    <p:sldId id="272" r:id="rId12"/>
    <p:sldId id="271" r:id="rId13"/>
    <p:sldId id="274" r:id="rId14"/>
    <p:sldId id="261" r:id="rId15"/>
    <p:sldId id="262" r:id="rId16"/>
    <p:sldId id="263" r:id="rId17"/>
    <p:sldId id="26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eUcBtsDZNdc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ΑΝΤΙΔΡΑΣΗ ΕΞΟΥΔΕΤΕΡΩΣΗΣ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 smtClean="0"/>
              <a:t>Χημεια</a:t>
            </a:r>
            <a:r>
              <a:rPr lang="el-GR" dirty="0" smtClean="0"/>
              <a:t> </a:t>
            </a:r>
            <a:r>
              <a:rPr lang="el-GR" dirty="0" err="1" smtClean="0"/>
              <a:t>γ΄γυμνασιου</a:t>
            </a:r>
            <a:endParaRPr lang="el-GR" dirty="0" smtClean="0"/>
          </a:p>
          <a:p>
            <a:r>
              <a:rPr lang="el-GR" dirty="0" err="1" smtClean="0"/>
              <a:t>Καντουρου</a:t>
            </a:r>
            <a:r>
              <a:rPr lang="el-GR" dirty="0" smtClean="0"/>
              <a:t> </a:t>
            </a:r>
            <a:r>
              <a:rPr lang="el-GR" dirty="0" err="1" smtClean="0"/>
              <a:t>παρασκευη</a:t>
            </a:r>
            <a:r>
              <a:rPr lang="el-GR" dirty="0" smtClean="0"/>
              <a:t> (πε04.04)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60" y="1271056"/>
            <a:ext cx="5840557" cy="452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47" y="609600"/>
            <a:ext cx="9840479" cy="613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353292"/>
            <a:ext cx="10183091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1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436418" y="2065867"/>
            <a:ext cx="11076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Επομένως γιατί αν μας τσιμπήσει μέλισσα ρίχνουμε αμμωνία και αν μας τσιμπήσει σφήκα ρίχνουμε ξίδι;</a:t>
            </a:r>
            <a:endParaRPr lang="el-GR" sz="2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602" y="3347967"/>
            <a:ext cx="6673562" cy="294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ασκησεισ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7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935182" y="474345"/>
            <a:ext cx="102454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1.Να </a:t>
            </a:r>
            <a:r>
              <a:rPr lang="el-GR" dirty="0"/>
              <a:t>γράψετε τη χημική εξίσωση της εξουδετέρωσης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/>
              <a:t>2.Αν σας τσιμπήσει μια μέλισσα, ποιο από τα επόμενα διαλύματα θα χρησιμοποιήσετε για να αντιμετωπίσετε το τσίμπημα;</a:t>
            </a:r>
          </a:p>
          <a:p>
            <a:r>
              <a:rPr lang="el-GR" dirty="0"/>
              <a:t>α. διάλυμα αμμωνίας   β. χυμό λεμονιού   γ. ξίδι</a:t>
            </a:r>
          </a:p>
          <a:p>
            <a:r>
              <a:rPr lang="el-GR" dirty="0"/>
              <a:t> Να δικαιολογήσετε την απάντησή σας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/>
              <a:t>3.Συχνά η υπερβολική έκκριση γαστρικού υγρού στο στομάχι προκαλεί </a:t>
            </a:r>
            <a:r>
              <a:rPr lang="el-GR" dirty="0" err="1"/>
              <a:t>πόνους.Το</a:t>
            </a:r>
            <a:r>
              <a:rPr lang="el-GR" dirty="0"/>
              <a:t> γαστρικό υγρό περιέχει υδροχλώριο (</a:t>
            </a:r>
            <a:r>
              <a:rPr lang="el-GR" dirty="0" err="1"/>
              <a:t>HCl</a:t>
            </a:r>
            <a:r>
              <a:rPr lang="el-GR" dirty="0"/>
              <a:t>). Με ποιο από τα παρακάτω φαρμακευτικά σκευάσματα θα μπορούσαν να αντιμετωπιστούν οι πόνοι;</a:t>
            </a:r>
          </a:p>
          <a:p>
            <a:endParaRPr lang="el-GR" dirty="0"/>
          </a:p>
          <a:p>
            <a:r>
              <a:rPr lang="el-GR" dirty="0"/>
              <a:t>α. Με ασπιρίνη, στην οποία η δραστική ουσία είναι κάποιο οξύ </a:t>
            </a:r>
          </a:p>
          <a:p>
            <a:r>
              <a:rPr lang="el-GR" dirty="0"/>
              <a:t>(</a:t>
            </a:r>
            <a:r>
              <a:rPr lang="el-GR" dirty="0" err="1"/>
              <a:t>ακετυλοσαλικυλικό</a:t>
            </a:r>
            <a:r>
              <a:rPr lang="el-GR" dirty="0"/>
              <a:t> οξύ).</a:t>
            </a:r>
          </a:p>
          <a:p>
            <a:endParaRPr lang="el-GR" dirty="0"/>
          </a:p>
          <a:p>
            <a:r>
              <a:rPr lang="el-GR" dirty="0"/>
              <a:t>β. Με δισκία </a:t>
            </a:r>
            <a:r>
              <a:rPr lang="el-GR" dirty="0" err="1"/>
              <a:t>αντιόξινου</a:t>
            </a:r>
            <a:r>
              <a:rPr lang="el-GR" dirty="0"/>
              <a:t> φαρμάκου, στα οποία οι δραστικές ουσίες είναι κυρίως το υδροξείδιο του αργιλίου, </a:t>
            </a:r>
            <a:r>
              <a:rPr lang="el-GR" dirty="0" err="1"/>
              <a:t>Al</a:t>
            </a:r>
            <a:r>
              <a:rPr lang="el-GR" dirty="0"/>
              <a:t>(OH)3, και το υδροξείδιο του μαγνησίου, </a:t>
            </a:r>
            <a:r>
              <a:rPr lang="el-GR" dirty="0" err="1"/>
              <a:t>Mg</a:t>
            </a:r>
            <a:r>
              <a:rPr lang="el-GR"/>
              <a:t>(OH)2</a:t>
            </a:r>
            <a:r>
              <a:rPr lang="el-GR" smtClean="0"/>
              <a:t>.</a:t>
            </a:r>
          </a:p>
          <a:p>
            <a:endParaRPr lang="el-GR" dirty="0"/>
          </a:p>
          <a:p>
            <a:r>
              <a:rPr lang="el-GR" dirty="0"/>
              <a:t>4.Αναμειγνύουμε ένα διάλυμα υδροχλωρίου (</a:t>
            </a:r>
            <a:r>
              <a:rPr lang="el-GR" dirty="0" err="1"/>
              <a:t>HCl</a:t>
            </a:r>
            <a:r>
              <a:rPr lang="el-GR" dirty="0"/>
              <a:t>) που έχει </a:t>
            </a:r>
            <a:r>
              <a:rPr lang="el-GR" dirty="0" err="1"/>
              <a:t>pH</a:t>
            </a:r>
            <a:r>
              <a:rPr lang="el-GR" dirty="0"/>
              <a:t> = 2 με ένα διάλυμα αμμωνίας (ΝΗ3) που έχει </a:t>
            </a:r>
            <a:r>
              <a:rPr lang="el-GR" dirty="0" err="1"/>
              <a:t>pH</a:t>
            </a:r>
            <a:r>
              <a:rPr lang="el-GR" dirty="0"/>
              <a:t> = 11.Tο </a:t>
            </a:r>
            <a:r>
              <a:rPr lang="el-GR" dirty="0" err="1"/>
              <a:t>pH</a:t>
            </a:r>
            <a:r>
              <a:rPr lang="el-GR" dirty="0"/>
              <a:t> του </a:t>
            </a:r>
            <a:r>
              <a:rPr lang="el-GR" dirty="0" err="1"/>
              <a:t>διαλυματος</a:t>
            </a:r>
            <a:r>
              <a:rPr lang="el-GR" dirty="0"/>
              <a:t> που θα προκύψει δεν μπορεί να είναι: </a:t>
            </a:r>
          </a:p>
          <a:p>
            <a:r>
              <a:rPr lang="el-GR" dirty="0"/>
              <a:t>α. 8   β. 7   γ. 1,5   δ. 4 </a:t>
            </a:r>
          </a:p>
        </p:txBody>
      </p:sp>
    </p:spTree>
    <p:extLst>
      <p:ext uri="{BB962C8B-B14F-4D97-AF65-F5344CB8AC3E}">
        <p14:creationId xmlns:p14="http://schemas.microsoft.com/office/powerpoint/2010/main" val="297415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5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639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02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143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204" y="443346"/>
            <a:ext cx="8894617" cy="604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Οι μέλισσες για να προστατευτούν από τους εχθρούς τους φέρουν στο κάτω μέρος της κοιλιάς τους  το κεντρί τους το οποίο εκκρίνει δηλητήριο που περιέχει οξύ</a:t>
            </a:r>
          </a:p>
          <a:p>
            <a:pPr marL="0" indent="0">
              <a:buNone/>
            </a:pPr>
            <a:r>
              <a:rPr lang="el-GR" dirty="0" smtClean="0"/>
              <a:t>Οι σφήκες όμως έχουν δηλητήριο που περιέχει βάση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Αν μας τσιμπήσει μέλισσα ρίχνουμε αμμωνία ,το οποίο είναι διάλυμα βάσης</a:t>
            </a:r>
          </a:p>
          <a:p>
            <a:pPr marL="0" indent="0">
              <a:buNone/>
            </a:pPr>
            <a:r>
              <a:rPr lang="el-GR" dirty="0" smtClean="0"/>
              <a:t>Αν μας τσιμπήσει σφήκα ρίχνουμε ξίδι, δηλαδή διάλυμα οξέος.</a:t>
            </a:r>
          </a:p>
          <a:p>
            <a:pPr marL="0" indent="0">
              <a:buNone/>
            </a:pPr>
            <a:r>
              <a:rPr lang="el-GR" dirty="0" smtClean="0"/>
              <a:t>ΓΙΑΤΙ;;;;;;;;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609600"/>
            <a:ext cx="2495550" cy="182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571" y="609600"/>
            <a:ext cx="2850573" cy="1819275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060" y="609600"/>
            <a:ext cx="3214976" cy="1688331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833" y="3064020"/>
            <a:ext cx="3175294" cy="319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" y="-457200"/>
            <a:ext cx="11430000" cy="714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ΕΙΝΑΙ Η ΑΝΤΙΔΡΑΣΗ ΕΞΟΥΔΕΤΕΡΩΣΗΣ;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374073"/>
            <a:ext cx="10640291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524000"/>
            <a:ext cx="11949545" cy="2362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       </a:t>
            </a:r>
            <a:r>
              <a:rPr lang="el-GR" dirty="0" smtClean="0"/>
              <a:t>                          </a:t>
            </a:r>
            <a:r>
              <a:rPr lang="el-GR" b="1" dirty="0" smtClean="0">
                <a:solidFill>
                  <a:srgbClr val="FF0000"/>
                </a:solidFill>
              </a:rPr>
              <a:t>ΟΞΥ+ ΒΑΣΗ </a:t>
            </a:r>
            <a:r>
              <a:rPr lang="el-G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ΆΛΑΣ + ΝΕΡΟ</a:t>
            </a:r>
            <a:br>
              <a:rPr lang="el-GR" b="1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l-GR" dirty="0">
                <a:sym typeface="Wingdings" panose="05000000000000000000" pitchFamily="2" charset="2"/>
              </a:rPr>
              <a:t/>
            </a:r>
            <a:br>
              <a:rPr lang="el-GR" dirty="0">
                <a:sym typeface="Wingdings" panose="05000000000000000000" pitchFamily="2" charset="2"/>
              </a:rPr>
            </a:br>
            <a:r>
              <a:rPr lang="el-GR" u="sng" dirty="0" smtClean="0">
                <a:sym typeface="Wingdings" panose="05000000000000000000" pitchFamily="2" charset="2"/>
              </a:rPr>
              <a:t>Π.Χ. </a:t>
            </a:r>
            <a:r>
              <a:rPr lang="el-GR" dirty="0" smtClean="0">
                <a:sym typeface="Wingdings" panose="05000000000000000000" pitchFamily="2" charset="2"/>
              </a:rPr>
              <a:t>                           Η</a:t>
            </a:r>
            <a:r>
              <a:rPr lang="en-GB" dirty="0" smtClean="0">
                <a:sym typeface="Wingdings" panose="05000000000000000000" pitchFamily="2" charset="2"/>
              </a:rPr>
              <a:t>cl+ NAOH NACL + H20</a:t>
            </a:r>
            <a:r>
              <a:rPr lang="el-GR" dirty="0" smtClean="0">
                <a:sym typeface="Wingdings" panose="05000000000000000000" pitchFamily="2" charset="2"/>
              </a:rPr>
              <a:t/>
            </a:r>
            <a:br>
              <a:rPr lang="el-GR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/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l-GR" dirty="0" smtClean="0">
                <a:sym typeface="Wingdings" panose="05000000000000000000" pitchFamily="2" charset="2"/>
              </a:rPr>
              <a:t>(</a:t>
            </a:r>
            <a:r>
              <a:rPr lang="el-GR" dirty="0" err="1" smtClean="0">
                <a:sym typeface="Wingdings" panose="05000000000000000000" pitchFamily="2" charset="2"/>
              </a:rPr>
              <a:t>υδροχλωρικο</a:t>
            </a:r>
            <a:r>
              <a:rPr lang="el-GR" dirty="0" smtClean="0">
                <a:sym typeface="Wingdings" panose="05000000000000000000" pitchFamily="2" charset="2"/>
              </a:rPr>
              <a:t> </a:t>
            </a:r>
            <a:r>
              <a:rPr lang="el-GR" dirty="0" err="1" smtClean="0">
                <a:sym typeface="Wingdings" panose="05000000000000000000" pitchFamily="2" charset="2"/>
              </a:rPr>
              <a:t>οξυ</a:t>
            </a:r>
            <a:r>
              <a:rPr lang="el-GR" dirty="0" smtClean="0">
                <a:sym typeface="Wingdings" panose="05000000000000000000" pitchFamily="2" charset="2"/>
              </a:rPr>
              <a:t>+ </a:t>
            </a:r>
            <a:r>
              <a:rPr lang="el-GR" dirty="0" err="1" smtClean="0">
                <a:sym typeface="Wingdings" panose="05000000000000000000" pitchFamily="2" charset="2"/>
              </a:rPr>
              <a:t>καυστικο</a:t>
            </a:r>
            <a:r>
              <a:rPr lang="el-GR" dirty="0" smtClean="0">
                <a:sym typeface="Wingdings" panose="05000000000000000000" pitchFamily="2" charset="2"/>
              </a:rPr>
              <a:t> </a:t>
            </a:r>
            <a:r>
              <a:rPr lang="el-GR" dirty="0" err="1" smtClean="0">
                <a:sym typeface="Wingdings" panose="05000000000000000000" pitchFamily="2" charset="2"/>
              </a:rPr>
              <a:t>νατριοχλωριουχο</a:t>
            </a:r>
            <a:r>
              <a:rPr lang="el-GR" dirty="0" smtClean="0">
                <a:sym typeface="Wingdings" panose="05000000000000000000" pitchFamily="2" charset="2"/>
              </a:rPr>
              <a:t> </a:t>
            </a:r>
            <a:r>
              <a:rPr lang="el-GR" dirty="0" err="1" smtClean="0">
                <a:sym typeface="Wingdings" panose="05000000000000000000" pitchFamily="2" charset="2"/>
              </a:rPr>
              <a:t>νατριο</a:t>
            </a:r>
            <a:r>
              <a:rPr lang="el-GR" dirty="0" smtClean="0">
                <a:sym typeface="Wingdings" panose="05000000000000000000" pitchFamily="2" charset="2"/>
              </a:rPr>
              <a:t>+ </a:t>
            </a:r>
            <a:r>
              <a:rPr lang="el-GR" dirty="0" err="1" smtClean="0">
                <a:sym typeface="Wingdings" panose="05000000000000000000" pitchFamily="2" charset="2"/>
              </a:rPr>
              <a:t>νερο</a:t>
            </a:r>
            <a:r>
              <a:rPr lang="el-GR" dirty="0" smtClean="0">
                <a:sym typeface="Wingdings" panose="05000000000000000000" pitchFamily="2" charset="2"/>
              </a:rPr>
              <a:t>)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967" y="4197927"/>
            <a:ext cx="4901609" cy="24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Παρασκευη</a:t>
            </a:r>
            <a:r>
              <a:rPr lang="el-GR" dirty="0" smtClean="0"/>
              <a:t> </a:t>
            </a:r>
            <a:r>
              <a:rPr lang="el-GR" dirty="0" err="1" smtClean="0"/>
              <a:t>ουδετερου</a:t>
            </a:r>
            <a:r>
              <a:rPr lang="el-GR" dirty="0" smtClean="0"/>
              <a:t> </a:t>
            </a:r>
            <a:r>
              <a:rPr lang="el-GR" dirty="0" err="1" smtClean="0"/>
              <a:t>διαλυματοσ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856" y="2225819"/>
            <a:ext cx="4001798" cy="35723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1" y="2225819"/>
            <a:ext cx="53824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Ρίχνουμε 50 </a:t>
            </a:r>
            <a:r>
              <a:rPr lang="en-GB" dirty="0" smtClean="0"/>
              <a:t>ml </a:t>
            </a:r>
            <a:r>
              <a:rPr lang="el-GR" dirty="0" smtClean="0"/>
              <a:t>αραιό διάλυμα υδροξειδίου του νατρίου (βάση)</a:t>
            </a:r>
          </a:p>
          <a:p>
            <a:r>
              <a:rPr lang="el-GR" dirty="0"/>
              <a:t> </a:t>
            </a:r>
            <a:r>
              <a:rPr lang="el-GR" dirty="0" smtClean="0"/>
              <a:t>    Ρίχνουμε μερικές σταγόνες δείκτη μπλε της </a:t>
            </a:r>
            <a:r>
              <a:rPr lang="el-GR" dirty="0" err="1" smtClean="0"/>
              <a:t>βρομοθυμόλης</a:t>
            </a:r>
            <a:endParaRPr lang="el-GR" dirty="0" smtClean="0"/>
          </a:p>
          <a:p>
            <a:r>
              <a:rPr lang="el-GR" dirty="0"/>
              <a:t> </a:t>
            </a:r>
            <a:r>
              <a:rPr lang="el-GR" dirty="0" smtClean="0"/>
              <a:t>    Το διάλυμα αποκτά μπλε χρώμα (άρα είναι βασικό),δηλαδή έχει ΡΗ &gt;7.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685801" y="4011973"/>
            <a:ext cx="5065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2. Προσθέτουμε σταγόνα-σταγόνα αραιό διάλυμα υδροχλωρίου και ανακινούμε συγχρόνως τη φιάλη </a:t>
            </a:r>
          </a:p>
          <a:p>
            <a:r>
              <a:rPr lang="el-GR" dirty="0" smtClean="0"/>
              <a:t>Το τελικό διάλυμα γίνεται πράσινο (ουδέτερο διάλυμα),δηλαδή θα έχει ΡΗ=7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907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Τι θα </a:t>
            </a:r>
            <a:r>
              <a:rPr lang="el-GR" dirty="0" err="1" smtClean="0"/>
              <a:t>γινει</a:t>
            </a:r>
            <a:r>
              <a:rPr lang="el-GR" dirty="0" smtClean="0"/>
              <a:t> αν </a:t>
            </a:r>
            <a:r>
              <a:rPr lang="el-GR" dirty="0" err="1" smtClean="0"/>
              <a:t>συνεχισω</a:t>
            </a:r>
            <a:r>
              <a:rPr lang="el-GR" dirty="0" smtClean="0"/>
              <a:t> να </a:t>
            </a:r>
            <a:r>
              <a:rPr lang="el-GR" dirty="0" err="1" smtClean="0"/>
              <a:t>ριχνω</a:t>
            </a:r>
            <a:r>
              <a:rPr lang="el-GR" dirty="0" smtClean="0"/>
              <a:t> </a:t>
            </a:r>
            <a:r>
              <a:rPr lang="el-GR" dirty="0" err="1" smtClean="0"/>
              <a:t>οξυ</a:t>
            </a:r>
            <a:r>
              <a:rPr lang="el-GR" dirty="0" smtClean="0"/>
              <a:t> στο </a:t>
            </a:r>
            <a:r>
              <a:rPr lang="el-GR" dirty="0" err="1" smtClean="0"/>
              <a:t>ουδετερο</a:t>
            </a:r>
            <a:r>
              <a:rPr lang="el-GR" dirty="0" smtClean="0"/>
              <a:t> </a:t>
            </a:r>
            <a:r>
              <a:rPr lang="el-GR" dirty="0" err="1" smtClean="0"/>
              <a:t>διαλυμα</a:t>
            </a:r>
            <a:r>
              <a:rPr lang="el-GR" dirty="0" smtClean="0"/>
              <a:t> που </a:t>
            </a:r>
            <a:r>
              <a:rPr lang="el-GR" dirty="0" err="1" smtClean="0"/>
              <a:t>προεκυψε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19545" y="2369127"/>
            <a:ext cx="995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Αν συνεχίσω να ρίχνω αραιό διάλυμα υδροχλωρίου, το τελικό διάλυμα θα γίνει κίτρινο ( όξινο),δηλαδή θα έχει ΡΗ &lt;7.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749" y="3015458"/>
            <a:ext cx="6696796" cy="344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1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ΣΥΜΠΕΡΑΣΜΑ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685800" y="1782076"/>
            <a:ext cx="1013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Αν αναμείξουμε τυχαίες ποσότητες των δύο διαλυμάτων, το τελικό διάλυμα μπορεί να είναι όξινο ή βασικό ή ουδέτερο.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685800" y="263817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Α) Θα </a:t>
            </a:r>
            <a:r>
              <a:rPr lang="el-GR" dirty="0"/>
              <a:t>είναι όξινο, αν μετά την αντίδραση της εξουδετέρωσης περισσέψουν </a:t>
            </a:r>
            <a:r>
              <a:rPr lang="el-GR" dirty="0" err="1"/>
              <a:t>κατιόντα</a:t>
            </a:r>
            <a:r>
              <a:rPr lang="el-GR" dirty="0"/>
              <a:t> </a:t>
            </a:r>
            <a:r>
              <a:rPr lang="el-GR" dirty="0" smtClean="0"/>
              <a:t>υδρογόνου (Η+ )από </a:t>
            </a:r>
            <a:r>
              <a:rPr lang="el-GR" dirty="0"/>
              <a:t>το οξύ. </a:t>
            </a:r>
          </a:p>
          <a:p>
            <a:r>
              <a:rPr lang="el-GR" dirty="0"/>
              <a:t>•Θα είναι βασικό, αν μετά την αντίδραση της εξουδετέρωσης περισσέψουν ανιόντα </a:t>
            </a:r>
            <a:r>
              <a:rPr lang="el-GR" dirty="0" smtClean="0"/>
              <a:t>υδροξειδίου (ΟΗ-) </a:t>
            </a:r>
            <a:r>
              <a:rPr lang="el-GR" dirty="0"/>
              <a:t>από τη βάση. 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037" y="3265253"/>
            <a:ext cx="4239490" cy="2470529"/>
          </a:xfrm>
          <a:prstGeom prst="rect">
            <a:avLst/>
          </a:prstGeom>
        </p:spPr>
      </p:pic>
      <p:pic>
        <p:nvPicPr>
          <p:cNvPr id="6" name="eUcBtsDZNd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47800" y="404827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υράνιο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TM03457452[[fn=Ουράνιο]]</Template>
  <TotalTime>69</TotalTime>
  <Words>438</Words>
  <Application>Microsoft Office PowerPoint</Application>
  <PresentationFormat>Ευρεία οθόνη</PresentationFormat>
  <Paragraphs>40</Paragraphs>
  <Slides>18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Ουράνιο</vt:lpstr>
      <vt:lpstr>ΑΝΤΙΔΡΑΣΗ ΕΞΟΥΔΕΤΕΡΩΣΗΣ</vt:lpstr>
      <vt:lpstr>Παρουσίαση του PowerPoint</vt:lpstr>
      <vt:lpstr>Παρουσίαση του PowerPoint</vt:lpstr>
      <vt:lpstr>Παρουσίαση του PowerPoint</vt:lpstr>
      <vt:lpstr>ΤΙ ΕΙΝΑΙ Η ΑΝΤΙΔΡΑΣΗ ΕΞΟΥΔΕΤΕΡΩΣΗΣ;</vt:lpstr>
      <vt:lpstr>                                  ΟΞΥ+ ΒΑΣΗ  ΆΛΑΣ + ΝΕΡΟ  Π.Χ.                            Ηcl+ NAOH NACL + H20  (υδροχλωρικο οξυ+ καυστικο νατριοχλωριουχο νατριο+ νερο)</vt:lpstr>
      <vt:lpstr>Παρασκευη ουδετερου διαλυματοσ</vt:lpstr>
      <vt:lpstr>Τι θα γινει αν συνεχισω να ριχνω οξυ στο ουδετερο διαλυμα που προεκυψε;</vt:lpstr>
      <vt:lpstr>ΣΥΜΠΕΡΑΣΜΑ</vt:lpstr>
      <vt:lpstr>Παρουσίαση του PowerPoint</vt:lpstr>
      <vt:lpstr>Παρουσίαση του PowerPoint</vt:lpstr>
      <vt:lpstr>Παρουσίαση του PowerPoint</vt:lpstr>
      <vt:lpstr>ασκησεισ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ΑΝΤΙΔΡΑΣΗ ΕΞΟΥΔΕΤΕΡΩΣΗΣ</dc:title>
  <dc:creator>ΒΟΥΛΑ</dc:creator>
  <cp:lastModifiedBy>ΒΟΥΛΑ</cp:lastModifiedBy>
  <cp:revision>10</cp:revision>
  <dcterms:created xsi:type="dcterms:W3CDTF">2020-11-09T20:21:32Z</dcterms:created>
  <dcterms:modified xsi:type="dcterms:W3CDTF">2020-11-09T21:31:34Z</dcterms:modified>
</cp:coreProperties>
</file>