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70" r:id="rId14"/>
    <p:sldId id="269" r:id="rId15"/>
    <p:sldId id="271" r:id="rId16"/>
    <p:sldId id="272" r:id="rId17"/>
    <p:sldId id="273" r:id="rId18"/>
    <p:sldId id="274" r:id="rId19"/>
    <p:sldId id="275" r:id="rId20"/>
    <p:sldId id="276" r:id="rId21"/>
    <p:sldId id="277" r:id="rId2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7" d="100"/>
          <a:sy n="77" d="100"/>
        </p:scale>
        <p:origin x="9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1/8/2025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739168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1/8/2025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34399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1/8/2025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9878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1/8/2025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851931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1/8/2025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6190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1/8/2025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541672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1/8/2025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964198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1/8/2025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528129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1/8/2025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93526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1/8/2025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143264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1/8/2025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871917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1/8/2025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5958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5" name="Εικόνα 4" descr="Εικόνα που περιέχει εξωτερικός χώρος/ύπαιθρος, ασπρόμαυρο, ουρανός, δέντρο&#10;&#10;Περιγραφή που δημιουργήθηκε αυτόματα">
            <a:extLst>
              <a:ext uri="{FF2B5EF4-FFF2-40B4-BE49-F238E27FC236}">
                <a16:creationId xmlns:a16="http://schemas.microsoft.com/office/drawing/2014/main" id="{210981F4-E3BC-A549-D247-63847052198A}"/>
              </a:ext>
            </a:extLst>
          </p:cNvPr>
          <p:cNvPicPr>
            <a:picLocks noChangeAspect="1"/>
          </p:cNvPicPr>
          <p:nvPr/>
        </p:nvPicPr>
        <p:blipFill>
          <a:blip r:embed="rId2">
            <a:extLst>
              <a:ext uri="{28A0092B-C50C-407E-A947-70E740481C1C}">
                <a14:useLocalDpi xmlns:a14="http://schemas.microsoft.com/office/drawing/2010/main" val="0"/>
              </a:ext>
            </a:extLst>
          </a:blip>
          <a:srcRect t="16285" b="8464"/>
          <a:stretch/>
        </p:blipFill>
        <p:spPr>
          <a:xfrm>
            <a:off x="1" y="1"/>
            <a:ext cx="12191999" cy="6857999"/>
          </a:xfrm>
          <a:prstGeom prst="rect">
            <a:avLst/>
          </a:prstGeom>
        </p:spPr>
      </p:pic>
      <p:sp>
        <p:nvSpPr>
          <p:cNvPr id="16" name="Rectangle 11">
            <a:extLst>
              <a:ext uri="{FF2B5EF4-FFF2-40B4-BE49-F238E27FC236}">
                <a16:creationId xmlns:a16="http://schemas.microsoft.com/office/drawing/2014/main" id="{72E284DE-AB43-1296-3166-892F44A3A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3183"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Τίτλος 1">
            <a:extLst>
              <a:ext uri="{FF2B5EF4-FFF2-40B4-BE49-F238E27FC236}">
                <a16:creationId xmlns:a16="http://schemas.microsoft.com/office/drawing/2014/main" id="{B638D8FD-6243-5911-376A-7ADD61703841}"/>
              </a:ext>
            </a:extLst>
          </p:cNvPr>
          <p:cNvSpPr>
            <a:spLocks noGrp="1"/>
          </p:cNvSpPr>
          <p:nvPr>
            <p:ph type="ctrTitle"/>
          </p:nvPr>
        </p:nvSpPr>
        <p:spPr>
          <a:xfrm>
            <a:off x="457195" y="701964"/>
            <a:ext cx="5370950" cy="3640303"/>
          </a:xfrm>
        </p:spPr>
        <p:txBody>
          <a:bodyPr anchor="t">
            <a:normAutofit/>
          </a:bodyPr>
          <a:lstStyle/>
          <a:p>
            <a:pPr>
              <a:lnSpc>
                <a:spcPct val="90000"/>
              </a:lnSpc>
            </a:pPr>
            <a:r>
              <a:rPr lang="el-GR" sz="6000" b="1" i="0">
                <a:solidFill>
                  <a:srgbClr val="FFFFFF"/>
                </a:solidFill>
                <a:effectLst/>
                <a:latin typeface="Arial" panose="020B0604020202020204" pitchFamily="34" charset="0"/>
              </a:rPr>
              <a:t>Η ελληνική οικονομία και κοινωνία κατά τον 19ο αιώνα</a:t>
            </a:r>
            <a:endParaRPr lang="el-GR" sz="6000">
              <a:solidFill>
                <a:srgbClr val="FFFFFF"/>
              </a:solidFill>
            </a:endParaRPr>
          </a:p>
        </p:txBody>
      </p:sp>
      <p:sp>
        <p:nvSpPr>
          <p:cNvPr id="3" name="Υπότιτλος 2">
            <a:extLst>
              <a:ext uri="{FF2B5EF4-FFF2-40B4-BE49-F238E27FC236}">
                <a16:creationId xmlns:a16="http://schemas.microsoft.com/office/drawing/2014/main" id="{06FCC154-61FD-B94D-351B-C94D0AAD8C3B}"/>
              </a:ext>
            </a:extLst>
          </p:cNvPr>
          <p:cNvSpPr>
            <a:spLocks noGrp="1"/>
          </p:cNvSpPr>
          <p:nvPr>
            <p:ph type="subTitle" idx="1"/>
          </p:nvPr>
        </p:nvSpPr>
        <p:spPr>
          <a:xfrm>
            <a:off x="468090" y="5253050"/>
            <a:ext cx="3888419" cy="969264"/>
          </a:xfrm>
        </p:spPr>
        <p:txBody>
          <a:bodyPr anchor="t">
            <a:normAutofit/>
          </a:bodyPr>
          <a:lstStyle/>
          <a:p>
            <a:r>
              <a:rPr lang="el-GR" sz="2000" dirty="0">
                <a:solidFill>
                  <a:srgbClr val="FFFFFF"/>
                </a:solidFill>
              </a:rPr>
              <a:t>Ενότητα 23</a:t>
            </a:r>
            <a:r>
              <a:rPr lang="el-GR" sz="2000" baseline="30000" dirty="0">
                <a:solidFill>
                  <a:srgbClr val="FFFFFF"/>
                </a:solidFill>
              </a:rPr>
              <a:t>Η</a:t>
            </a:r>
            <a:r>
              <a:rPr lang="el-GR" sz="2000" dirty="0">
                <a:solidFill>
                  <a:srgbClr val="FFFFFF"/>
                </a:solidFill>
              </a:rPr>
              <a:t> </a:t>
            </a:r>
          </a:p>
        </p:txBody>
      </p:sp>
      <p:cxnSp>
        <p:nvCxnSpPr>
          <p:cNvPr id="14" name="Straight Connector 13">
            <a:extLst>
              <a:ext uri="{FF2B5EF4-FFF2-40B4-BE49-F238E27FC236}">
                <a16:creationId xmlns:a16="http://schemas.microsoft.com/office/drawing/2014/main" id="{97CC2FE6-3AD0-4131-B4BC-1F4D65E25E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32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65770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a:extLst>
              <a:ext uri="{FF2B5EF4-FFF2-40B4-BE49-F238E27FC236}">
                <a16:creationId xmlns:a16="http://schemas.microsoft.com/office/drawing/2014/main" id="{D00E209A-4530-2090-EFE4-EDC8307AD639}"/>
              </a:ext>
            </a:extLst>
          </p:cNvPr>
          <p:cNvPicPr>
            <a:picLocks noChangeAspect="1"/>
          </p:cNvPicPr>
          <p:nvPr/>
        </p:nvPicPr>
        <p:blipFill>
          <a:blip r:embed="rId2"/>
          <a:srcRect l="6269" r="-2" b="-2"/>
          <a:stretch/>
        </p:blipFill>
        <p:spPr>
          <a:xfrm>
            <a:off x="20" y="10"/>
            <a:ext cx="4857871" cy="6857990"/>
          </a:xfrm>
          <a:prstGeom prst="rect">
            <a:avLst/>
          </a:prstGeom>
        </p:spPr>
      </p:pic>
      <p:cxnSp>
        <p:nvCxnSpPr>
          <p:cNvPr id="14" name="Straight Connector 13">
            <a:extLst>
              <a:ext uri="{FF2B5EF4-FFF2-40B4-BE49-F238E27FC236}">
                <a16:creationId xmlns:a16="http://schemas.microsoft.com/office/drawing/2014/main" id="{691422F5-4221-4812-AFD9-5479C6D60A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80905" y="1031005"/>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Τίτλος 1">
            <a:extLst>
              <a:ext uri="{FF2B5EF4-FFF2-40B4-BE49-F238E27FC236}">
                <a16:creationId xmlns:a16="http://schemas.microsoft.com/office/drawing/2014/main" id="{766B7A90-2328-0753-71C7-D86994DD7E64}"/>
              </a:ext>
            </a:extLst>
          </p:cNvPr>
          <p:cNvSpPr>
            <a:spLocks noGrp="1"/>
          </p:cNvSpPr>
          <p:nvPr>
            <p:ph type="title"/>
          </p:nvPr>
        </p:nvSpPr>
        <p:spPr>
          <a:xfrm>
            <a:off x="5496821" y="1371600"/>
            <a:ext cx="6034187" cy="1097280"/>
          </a:xfrm>
        </p:spPr>
        <p:txBody>
          <a:bodyPr vert="horz" lIns="91440" tIns="45720" rIns="91440" bIns="45720" rtlCol="0" anchor="t">
            <a:normAutofit/>
          </a:bodyPr>
          <a:lstStyle/>
          <a:p>
            <a:r>
              <a:rPr lang="en-US"/>
              <a:t>Το Ζήτημα των Τσιφλικιών</a:t>
            </a:r>
          </a:p>
        </p:txBody>
      </p:sp>
      <p:sp>
        <p:nvSpPr>
          <p:cNvPr id="3" name="TextBox 2">
            <a:extLst>
              <a:ext uri="{FF2B5EF4-FFF2-40B4-BE49-F238E27FC236}">
                <a16:creationId xmlns:a16="http://schemas.microsoft.com/office/drawing/2014/main" id="{0510732C-A2DE-8BF7-EB49-52C6B812CB86}"/>
              </a:ext>
            </a:extLst>
          </p:cNvPr>
          <p:cNvSpPr txBox="1"/>
          <p:nvPr/>
        </p:nvSpPr>
        <p:spPr>
          <a:xfrm>
            <a:off x="5496821" y="2633236"/>
            <a:ext cx="6034187" cy="3664687"/>
          </a:xfrm>
          <a:prstGeom prst="rect">
            <a:avLst/>
          </a:prstGeom>
        </p:spPr>
        <p:txBody>
          <a:bodyPr vert="horz" lIns="91440" tIns="45720" rIns="91440" bIns="45720" rtlCol="0">
            <a:normAutofit/>
          </a:bodyPr>
          <a:lstStyle/>
          <a:p>
            <a:pPr>
              <a:lnSpc>
                <a:spcPct val="110000"/>
              </a:lnSpc>
              <a:spcAft>
                <a:spcPts val="600"/>
              </a:spcAft>
              <a:buSzPct val="87000"/>
            </a:pPr>
            <a:r>
              <a:rPr lang="en-US" sz="1500" dirty="0" err="1"/>
              <a:t>Μετά</a:t>
            </a:r>
            <a:r>
              <a:rPr lang="en-US" sz="1500" dirty="0"/>
              <a:t> </a:t>
            </a:r>
            <a:r>
              <a:rPr lang="en-US" sz="1500" dirty="0" err="1"/>
              <a:t>την</a:t>
            </a:r>
            <a:r>
              <a:rPr lang="en-US" sz="1500" dirty="0"/>
              <a:t> </a:t>
            </a:r>
            <a:r>
              <a:rPr lang="en-US" sz="1500" dirty="0" err="1"/>
              <a:t>ενσωμάτωση</a:t>
            </a:r>
            <a:r>
              <a:rPr lang="en-US" sz="1500" dirty="0"/>
              <a:t> </a:t>
            </a:r>
            <a:r>
              <a:rPr lang="en-US" sz="1500" dirty="0" err="1"/>
              <a:t>της</a:t>
            </a:r>
            <a:r>
              <a:rPr lang="en-US" sz="1500" dirty="0"/>
              <a:t> </a:t>
            </a:r>
            <a:r>
              <a:rPr lang="en-US" sz="1500" dirty="0" err="1"/>
              <a:t>Θεσσ</a:t>
            </a:r>
            <a:r>
              <a:rPr lang="en-US" sz="1500" dirty="0"/>
              <a:t>αλίας (1881) προέκυψε το πρόβλημα των τσιφλικιών,</a:t>
            </a:r>
          </a:p>
          <a:p>
            <a:pPr>
              <a:lnSpc>
                <a:spcPct val="110000"/>
              </a:lnSpc>
              <a:spcAft>
                <a:spcPts val="600"/>
              </a:spcAft>
              <a:buSzPct val="87000"/>
            </a:pPr>
            <a:r>
              <a:rPr lang="en-US" sz="1500" dirty="0"/>
              <a:t>– </a:t>
            </a:r>
            <a:r>
              <a:rPr lang="en-US" sz="1500" dirty="0" err="1"/>
              <a:t>δηλ</a:t>
            </a:r>
            <a:r>
              <a:rPr lang="en-US" sz="1500" dirty="0"/>
              <a:t>αδή των μεγάλων κτημάτων που ανήκαν έως τότε σε Τούρκους γαιοκτήμονες και καλλιεργούνταν από κολίγους (ακτήμονες Έλληνες αγρότες).</a:t>
            </a:r>
          </a:p>
          <a:p>
            <a:pPr>
              <a:lnSpc>
                <a:spcPct val="110000"/>
              </a:lnSpc>
              <a:spcAft>
                <a:spcPts val="600"/>
              </a:spcAft>
              <a:buSzPct val="87000"/>
              <a:buFont typeface="Arial" panose="020B0604020202020204" pitchFamily="34" charset="0"/>
              <a:buChar char="•"/>
            </a:pPr>
            <a:endParaRPr lang="en-US" sz="1500" dirty="0"/>
          </a:p>
          <a:p>
            <a:pPr>
              <a:lnSpc>
                <a:spcPct val="110000"/>
              </a:lnSpc>
              <a:spcAft>
                <a:spcPts val="600"/>
              </a:spcAft>
              <a:buSzPct val="87000"/>
              <a:buFont typeface="Arial" panose="020B0604020202020204" pitchFamily="34" charset="0"/>
              <a:buChar char="•"/>
            </a:pPr>
            <a:r>
              <a:rPr lang="en-US" sz="1500" dirty="0" err="1"/>
              <a:t>Οι</a:t>
            </a:r>
            <a:r>
              <a:rPr lang="en-US" sz="1500" dirty="0"/>
              <a:t> </a:t>
            </a:r>
            <a:r>
              <a:rPr lang="en-US" sz="1500" dirty="0" err="1"/>
              <a:t>κολίγοι</a:t>
            </a:r>
            <a:r>
              <a:rPr lang="en-US" sz="1500" dirty="0"/>
              <a:t> </a:t>
            </a:r>
            <a:r>
              <a:rPr lang="en-US" sz="1500" dirty="0" err="1"/>
              <a:t>θεώρησ</a:t>
            </a:r>
            <a:r>
              <a:rPr lang="en-US" sz="1500" dirty="0"/>
              <a:t>αν ότι η γη θα μοιραζόταν σε αυτούς.</a:t>
            </a:r>
          </a:p>
          <a:p>
            <a:pPr>
              <a:lnSpc>
                <a:spcPct val="110000"/>
              </a:lnSpc>
              <a:spcAft>
                <a:spcPts val="600"/>
              </a:spcAft>
              <a:buSzPct val="87000"/>
              <a:buFont typeface="Arial" panose="020B0604020202020204" pitchFamily="34" charset="0"/>
              <a:buChar char="•"/>
            </a:pPr>
            <a:endParaRPr lang="en-US" sz="1500" dirty="0"/>
          </a:p>
          <a:p>
            <a:pPr>
              <a:lnSpc>
                <a:spcPct val="110000"/>
              </a:lnSpc>
              <a:spcAft>
                <a:spcPts val="600"/>
              </a:spcAft>
              <a:buSzPct val="87000"/>
              <a:buFont typeface="Arial" panose="020B0604020202020204" pitchFamily="34" charset="0"/>
              <a:buChar char="•"/>
            </a:pPr>
            <a:r>
              <a:rPr lang="en-US" sz="1500" dirty="0" err="1"/>
              <a:t>Όμως</a:t>
            </a:r>
            <a:r>
              <a:rPr lang="en-US" sz="1500" dirty="0"/>
              <a:t>, κα</a:t>
            </a:r>
            <a:r>
              <a:rPr lang="en-US" sz="1500" dirty="0" err="1"/>
              <a:t>θώς</a:t>
            </a:r>
            <a:r>
              <a:rPr lang="en-US" sz="1500" dirty="0"/>
              <a:t> η </a:t>
            </a:r>
            <a:r>
              <a:rPr lang="en-US" sz="1500" dirty="0" err="1"/>
              <a:t>Ελλάδ</a:t>
            </a:r>
            <a:r>
              <a:rPr lang="en-US" sz="1500" dirty="0"/>
              <a:t>α είχε δεσμευτεί με διεθνή συνθήκη να σεβαστεί τα περιουσιακά δικαιώματα των Τούρκων ιδιοκτητών, τα τσιφλίκια πουλήθηκαν από τους Τούρκους κατόχους τους σε Έλληνες κεφαλαιούχους.</a:t>
            </a:r>
          </a:p>
        </p:txBody>
      </p:sp>
    </p:spTree>
    <p:extLst>
      <p:ext uri="{BB962C8B-B14F-4D97-AF65-F5344CB8AC3E}">
        <p14:creationId xmlns:p14="http://schemas.microsoft.com/office/powerpoint/2010/main" val="2825906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91097E6-E4BC-4F9B-1873-F4D98AF7E60A}"/>
              </a:ext>
            </a:extLst>
          </p:cNvPr>
          <p:cNvPicPr>
            <a:picLocks noChangeAspect="1"/>
          </p:cNvPicPr>
          <p:nvPr/>
        </p:nvPicPr>
        <p:blipFill>
          <a:blip r:embed="rId2"/>
          <a:stretch>
            <a:fillRect/>
          </a:stretch>
        </p:blipFill>
        <p:spPr>
          <a:xfrm>
            <a:off x="1861546" y="99548"/>
            <a:ext cx="8468907" cy="6658904"/>
          </a:xfrm>
          <a:prstGeom prst="rect">
            <a:avLst/>
          </a:prstGeom>
        </p:spPr>
      </p:pic>
    </p:spTree>
    <p:extLst>
      <p:ext uri="{BB962C8B-B14F-4D97-AF65-F5344CB8AC3E}">
        <p14:creationId xmlns:p14="http://schemas.microsoft.com/office/powerpoint/2010/main" val="1931071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4ABEFE1-0DA6-C9E2-3765-5EFBBDD4D8F8}"/>
              </a:ext>
            </a:extLst>
          </p:cNvPr>
          <p:cNvPicPr>
            <a:picLocks noChangeAspect="1"/>
          </p:cNvPicPr>
          <p:nvPr/>
        </p:nvPicPr>
        <p:blipFill>
          <a:blip r:embed="rId2"/>
          <a:stretch>
            <a:fillRect/>
          </a:stretch>
        </p:blipFill>
        <p:spPr>
          <a:xfrm>
            <a:off x="1618625" y="151942"/>
            <a:ext cx="8954750" cy="6554115"/>
          </a:xfrm>
          <a:prstGeom prst="rect">
            <a:avLst/>
          </a:prstGeom>
        </p:spPr>
      </p:pic>
    </p:spTree>
    <p:extLst>
      <p:ext uri="{BB962C8B-B14F-4D97-AF65-F5344CB8AC3E}">
        <p14:creationId xmlns:p14="http://schemas.microsoft.com/office/powerpoint/2010/main" val="3282564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41DC47E-F9EC-98E2-9885-5995F91CAF6F}"/>
              </a:ext>
            </a:extLst>
          </p:cNvPr>
          <p:cNvPicPr>
            <a:picLocks noChangeAspect="1"/>
          </p:cNvPicPr>
          <p:nvPr/>
        </p:nvPicPr>
        <p:blipFill>
          <a:blip r:embed="rId2"/>
          <a:stretch>
            <a:fillRect/>
          </a:stretch>
        </p:blipFill>
        <p:spPr>
          <a:xfrm>
            <a:off x="1075173" y="210254"/>
            <a:ext cx="9641031" cy="6437492"/>
          </a:xfrm>
          <a:prstGeom prst="rect">
            <a:avLst/>
          </a:prstGeom>
        </p:spPr>
      </p:pic>
    </p:spTree>
    <p:extLst>
      <p:ext uri="{BB962C8B-B14F-4D97-AF65-F5344CB8AC3E}">
        <p14:creationId xmlns:p14="http://schemas.microsoft.com/office/powerpoint/2010/main" val="2656531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B33815-84B2-3042-318F-692E01AFA8C6}"/>
              </a:ext>
            </a:extLst>
          </p:cNvPr>
          <p:cNvSpPr>
            <a:spLocks noGrp="1"/>
          </p:cNvSpPr>
          <p:nvPr>
            <p:ph type="title"/>
          </p:nvPr>
        </p:nvSpPr>
        <p:spPr>
          <a:xfrm>
            <a:off x="1135464" y="260556"/>
            <a:ext cx="11551921" cy="683341"/>
          </a:xfrm>
        </p:spPr>
        <p:txBody>
          <a:bodyPr>
            <a:normAutofit fontScale="90000"/>
          </a:bodyPr>
          <a:lstStyle/>
          <a:p>
            <a:r>
              <a:rPr lang="el-GR" dirty="0"/>
              <a:t>Βασικά χαρακτηριστικά αγροτικής οικονομίας</a:t>
            </a:r>
            <a:br>
              <a:rPr lang="el-GR" dirty="0"/>
            </a:br>
            <a:endParaRPr lang="el-GR" dirty="0"/>
          </a:p>
        </p:txBody>
      </p:sp>
      <p:sp>
        <p:nvSpPr>
          <p:cNvPr id="3" name="TextBox 2">
            <a:extLst>
              <a:ext uri="{FF2B5EF4-FFF2-40B4-BE49-F238E27FC236}">
                <a16:creationId xmlns:a16="http://schemas.microsoft.com/office/drawing/2014/main" id="{664DABE6-B2DA-327C-317A-148651615B9E}"/>
              </a:ext>
            </a:extLst>
          </p:cNvPr>
          <p:cNvSpPr txBox="1"/>
          <p:nvPr/>
        </p:nvSpPr>
        <p:spPr>
          <a:xfrm>
            <a:off x="1135464" y="1328142"/>
            <a:ext cx="10229222" cy="2862322"/>
          </a:xfrm>
          <a:prstGeom prst="rect">
            <a:avLst/>
          </a:prstGeom>
          <a:noFill/>
        </p:spPr>
        <p:txBody>
          <a:bodyPr wrap="square" rtlCol="0">
            <a:spAutoFit/>
          </a:bodyPr>
          <a:lstStyle/>
          <a:p>
            <a:r>
              <a:rPr lang="el-GR" dirty="0"/>
              <a:t>Πάντως, με την εξαίρεση της Θεσσαλίας, η ελληνική γεωργία βασιζόταν </a:t>
            </a:r>
          </a:p>
          <a:p>
            <a:r>
              <a:rPr lang="el-GR" dirty="0"/>
              <a:t>στον μικρό αγροτικό κλήρο που καλλιεργούνταν από τον αγρότη και την οικογένειά του. Τα κυριότερα προϊόντα ήταν η σταφίδα, οι ελιές, τα καπνά και τα σιτηρά.</a:t>
            </a:r>
          </a:p>
          <a:p>
            <a:endParaRPr lang="el-GR" dirty="0"/>
          </a:p>
          <a:p>
            <a:r>
              <a:rPr lang="el-GR" dirty="0"/>
              <a:t>- Ιδιαίτερα η σταφίδα, λόγω της μεγάλης ζήτησής της από την ευρωπαϊκή αγορά, εξελίχθηκε, από τα μέσα του 19ου αιώνα, σε μοναδική καλλιέργεια (μονοκαλλιέργεια), κυρίως στη ΒΔ Πελοπόννησο.</a:t>
            </a:r>
          </a:p>
          <a:p>
            <a:r>
              <a:rPr lang="el-GR" dirty="0"/>
              <a:t>Αυτό σήμανε συσσώρευση πλούτου, αλλά έκανε τις τοπικές οικονομίες ευάλωτες στις διεθνείς κρίσεις. </a:t>
            </a:r>
          </a:p>
          <a:p>
            <a:r>
              <a:rPr lang="el-GR" dirty="0"/>
              <a:t>Όταν κάποιες χρονιές παρουσιάζονταν δυσκολίες στην πώληση της σταφίδας στο εξωτερικό, οι τοπικές κοινωνίες κλονίζονταν (σταφιδικές κρίσεις).</a:t>
            </a:r>
          </a:p>
        </p:txBody>
      </p:sp>
      <p:pic>
        <p:nvPicPr>
          <p:cNvPr id="4" name="Εικόνα 3">
            <a:extLst>
              <a:ext uri="{FF2B5EF4-FFF2-40B4-BE49-F238E27FC236}">
                <a16:creationId xmlns:a16="http://schemas.microsoft.com/office/drawing/2014/main" id="{6706DDE4-33EA-3529-1E18-A669A42A2575}"/>
              </a:ext>
            </a:extLst>
          </p:cNvPr>
          <p:cNvPicPr>
            <a:picLocks noChangeAspect="1"/>
          </p:cNvPicPr>
          <p:nvPr/>
        </p:nvPicPr>
        <p:blipFill>
          <a:blip r:embed="rId2"/>
          <a:stretch>
            <a:fillRect/>
          </a:stretch>
        </p:blipFill>
        <p:spPr>
          <a:xfrm>
            <a:off x="184722" y="4254018"/>
            <a:ext cx="6935168" cy="2505425"/>
          </a:xfrm>
          <a:prstGeom prst="rect">
            <a:avLst/>
          </a:prstGeom>
        </p:spPr>
      </p:pic>
      <p:pic>
        <p:nvPicPr>
          <p:cNvPr id="6" name="Εικόνα 5">
            <a:extLst>
              <a:ext uri="{FF2B5EF4-FFF2-40B4-BE49-F238E27FC236}">
                <a16:creationId xmlns:a16="http://schemas.microsoft.com/office/drawing/2014/main" id="{40E0D2C5-789C-5C5E-39E2-0D3F85FACF63}"/>
              </a:ext>
            </a:extLst>
          </p:cNvPr>
          <p:cNvPicPr>
            <a:picLocks noChangeAspect="1"/>
          </p:cNvPicPr>
          <p:nvPr/>
        </p:nvPicPr>
        <p:blipFill>
          <a:blip r:embed="rId3"/>
          <a:stretch>
            <a:fillRect/>
          </a:stretch>
        </p:blipFill>
        <p:spPr>
          <a:xfrm>
            <a:off x="7136450" y="4277144"/>
            <a:ext cx="4870828" cy="2411537"/>
          </a:xfrm>
          <a:prstGeom prst="rect">
            <a:avLst/>
          </a:prstGeom>
        </p:spPr>
      </p:pic>
    </p:spTree>
    <p:extLst>
      <p:ext uri="{BB962C8B-B14F-4D97-AF65-F5344CB8AC3E}">
        <p14:creationId xmlns:p14="http://schemas.microsoft.com/office/powerpoint/2010/main" val="3569063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4DE357CC-6438-E71A-6D82-A58D9EF850EE}"/>
              </a:ext>
            </a:extLst>
          </p:cNvPr>
          <p:cNvPicPr>
            <a:picLocks noChangeAspect="1"/>
          </p:cNvPicPr>
          <p:nvPr/>
        </p:nvPicPr>
        <p:blipFill>
          <a:blip r:embed="rId2"/>
          <a:srcRect l="6016" r="6676" b="-1"/>
          <a:stretch/>
        </p:blipFill>
        <p:spPr>
          <a:xfrm>
            <a:off x="20" y="535709"/>
            <a:ext cx="8229580" cy="5820640"/>
          </a:xfrm>
          <a:prstGeom prst="rect">
            <a:avLst/>
          </a:prstGeom>
        </p:spPr>
      </p:pic>
      <p:cxnSp>
        <p:nvCxnSpPr>
          <p:cNvPr id="13" name="Straight Connector 12">
            <a:extLst>
              <a:ext uri="{FF2B5EF4-FFF2-40B4-BE49-F238E27FC236}">
                <a16:creationId xmlns:a16="http://schemas.microsoft.com/office/drawing/2014/main" id="{02C7985C-B0C3-CC50-E86A-B5EBA40E0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6359240"/>
            <a:ext cx="82296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D51A406-1CC9-BE97-FA8F-F92C2B93DC3D}"/>
              </a:ext>
            </a:extLst>
          </p:cNvPr>
          <p:cNvSpPr txBox="1"/>
          <p:nvPr/>
        </p:nvSpPr>
        <p:spPr>
          <a:xfrm>
            <a:off x="8350200" y="110532"/>
            <a:ext cx="3841800" cy="5315578"/>
          </a:xfrm>
          <a:prstGeom prst="rect">
            <a:avLst/>
          </a:prstGeom>
        </p:spPr>
        <p:txBody>
          <a:bodyPr vert="horz" lIns="91440" tIns="45720" rIns="91440" bIns="45720" rtlCol="0" anchor="t">
            <a:noAutofit/>
          </a:bodyPr>
          <a:lstStyle/>
          <a:p>
            <a:pPr algn="just">
              <a:lnSpc>
                <a:spcPct val="110000"/>
              </a:lnSpc>
              <a:spcAft>
                <a:spcPts val="600"/>
              </a:spcAft>
              <a:buSzPct val="87000"/>
              <a:buFont typeface="Arial" panose="020B0604020202020204" pitchFamily="34" charset="0"/>
              <a:buChar char="•"/>
            </a:pPr>
            <a:r>
              <a:rPr lang="en-US" b="1" i="0" dirty="0">
                <a:effectLst/>
              </a:rPr>
              <a:t>Από τα </a:t>
            </a:r>
            <a:r>
              <a:rPr lang="en-US" b="1" i="0" dirty="0" err="1">
                <a:effectLst/>
              </a:rPr>
              <a:t>λιμάνι</a:t>
            </a:r>
            <a:r>
              <a:rPr lang="en-US" b="1" i="0" dirty="0">
                <a:effectLst/>
              </a:rPr>
              <a:t>α της Πάτρας, του Kατάκολου, της Καλαμάτας και της Ζακύνθου έφευγαν τα πλοία φορτωμένα με κορινθιακή σταφίδα με προορισμό τα λιμάνια του Λονδίνου, του Λίβερπουλ, της Μασσαλίας, της Τεργέστης, του Άμστερνταμ και της Οδησσού.</a:t>
            </a:r>
            <a:r>
              <a:rPr lang="en-US" b="0" i="0" dirty="0">
                <a:effectLst/>
              </a:rPr>
              <a:t> </a:t>
            </a:r>
            <a:r>
              <a:rPr lang="en-US" b="0" i="0" dirty="0" err="1">
                <a:effectLst/>
              </a:rPr>
              <a:t>Στη</a:t>
            </a:r>
            <a:r>
              <a:rPr lang="en-US" b="0" i="0" dirty="0">
                <a:effectLst/>
              </a:rPr>
              <a:t> </a:t>
            </a:r>
            <a:r>
              <a:rPr lang="en-US" b="0" i="0" dirty="0" err="1">
                <a:effectLst/>
              </a:rPr>
              <a:t>συνέχει</a:t>
            </a:r>
            <a:r>
              <a:rPr lang="en-US" b="0" i="0" dirty="0">
                <a:effectLst/>
              </a:rPr>
              <a:t>α, η σταφίδα μεταφερόταν οδικώς ή σιδηροδρομικώς στα μεγάλα αστικά κέντρα των ευρωπαϊκών χωρών. Η </a:t>
            </a:r>
            <a:r>
              <a:rPr lang="en-US" b="0" i="0" dirty="0" err="1">
                <a:effectLst/>
              </a:rPr>
              <a:t>ζήτηση</a:t>
            </a:r>
            <a:r>
              <a:rPr lang="en-US" b="0" i="0" dirty="0">
                <a:effectLst/>
              </a:rPr>
              <a:t> </a:t>
            </a:r>
            <a:r>
              <a:rPr lang="en-US" b="0" i="0" dirty="0" err="1">
                <a:effectLst/>
              </a:rPr>
              <a:t>της</a:t>
            </a:r>
            <a:r>
              <a:rPr lang="en-US" b="0" i="0" dirty="0">
                <a:effectLst/>
              </a:rPr>
              <a:t> </a:t>
            </a:r>
            <a:r>
              <a:rPr lang="en-US" b="0" i="0" dirty="0" err="1">
                <a:effectLst/>
              </a:rPr>
              <a:t>στ</a:t>
            </a:r>
            <a:r>
              <a:rPr lang="en-US" b="0" i="0" dirty="0">
                <a:effectLst/>
              </a:rPr>
              <a:t>αφίδας στις ευρωπαϊκές χώρες ήταν μεγάλη, γιατί </a:t>
            </a:r>
            <a:r>
              <a:rPr lang="en-US" b="1" i="0" dirty="0">
                <a:effectLst/>
              </a:rPr>
              <a:t>εκτός από απλό ξηρός καρπός αποτελούσε τη βάση για την κατασκευή της πουτίγκας, του σταφιδόψωμου και του πιροσκί. </a:t>
            </a:r>
            <a:r>
              <a:rPr lang="en-US" b="1" i="0" dirty="0" err="1">
                <a:effectLst/>
              </a:rPr>
              <a:t>Ακόμη</a:t>
            </a:r>
            <a:r>
              <a:rPr lang="en-US" b="1" i="0" dirty="0">
                <a:effectLst/>
              </a:rPr>
              <a:t>, η </a:t>
            </a:r>
            <a:r>
              <a:rPr lang="en-US" b="1" i="0" dirty="0" err="1">
                <a:effectLst/>
              </a:rPr>
              <a:t>στ</a:t>
            </a:r>
            <a:r>
              <a:rPr lang="en-US" b="1" i="0" dirty="0">
                <a:effectLst/>
              </a:rPr>
              <a:t>αφίδα εκτός από τη ζαχαροπλαστική αποτελούσε την πρώτη ύλη για την παρασκευή φθηνού σταφιδίτη οίνου και άλλων οινοπνευματωδών ποτών.</a:t>
            </a:r>
            <a:endParaRPr lang="en-US" dirty="0"/>
          </a:p>
        </p:txBody>
      </p:sp>
    </p:spTree>
    <p:extLst>
      <p:ext uri="{BB962C8B-B14F-4D97-AF65-F5344CB8AC3E}">
        <p14:creationId xmlns:p14="http://schemas.microsoft.com/office/powerpoint/2010/main" val="3005763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3" name="Rectangle 11">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3F1B25C4-CAD3-333F-EB16-98313C0ED54A}"/>
              </a:ext>
            </a:extLst>
          </p:cNvPr>
          <p:cNvSpPr>
            <a:spLocks noGrp="1"/>
          </p:cNvSpPr>
          <p:nvPr>
            <p:ph type="title"/>
          </p:nvPr>
        </p:nvSpPr>
        <p:spPr>
          <a:xfrm>
            <a:off x="640080" y="914399"/>
            <a:ext cx="10847494" cy="1171069"/>
          </a:xfrm>
        </p:spPr>
        <p:txBody>
          <a:bodyPr vert="horz" lIns="91440" tIns="45720" rIns="91440" bIns="45720" rtlCol="0" anchor="t">
            <a:normAutofit/>
          </a:bodyPr>
          <a:lstStyle/>
          <a:p>
            <a:r>
              <a:rPr lang="en-US"/>
              <a:t>Εμπόριο</a:t>
            </a:r>
          </a:p>
        </p:txBody>
      </p:sp>
      <p:sp>
        <p:nvSpPr>
          <p:cNvPr id="3" name="TextBox 2">
            <a:extLst>
              <a:ext uri="{FF2B5EF4-FFF2-40B4-BE49-F238E27FC236}">
                <a16:creationId xmlns:a16="http://schemas.microsoft.com/office/drawing/2014/main" id="{3855C95E-B25D-2D97-3360-8A812EFED82A}"/>
              </a:ext>
            </a:extLst>
          </p:cNvPr>
          <p:cNvSpPr txBox="1"/>
          <p:nvPr/>
        </p:nvSpPr>
        <p:spPr>
          <a:xfrm>
            <a:off x="6915150" y="2256287"/>
            <a:ext cx="4563618" cy="3760459"/>
          </a:xfrm>
          <a:prstGeom prst="rect">
            <a:avLst/>
          </a:prstGeom>
        </p:spPr>
        <p:txBody>
          <a:bodyPr vert="horz" lIns="91440" tIns="45720" rIns="91440" bIns="45720" rtlCol="0" anchor="t">
            <a:normAutofit/>
          </a:bodyPr>
          <a:lstStyle/>
          <a:p>
            <a:pPr>
              <a:lnSpc>
                <a:spcPct val="120000"/>
              </a:lnSpc>
              <a:spcAft>
                <a:spcPts val="600"/>
              </a:spcAft>
              <a:buSzPct val="87000"/>
              <a:buFont typeface="Arial" panose="020B0604020202020204" pitchFamily="34" charset="0"/>
              <a:buChar char="•"/>
            </a:pPr>
            <a:r>
              <a:rPr lang="en-US" sz="1700"/>
              <a:t> Το εμπόριο, ιδίως το εξωτερικό, είχε μεγάλη βαρύτητα.</a:t>
            </a:r>
          </a:p>
          <a:p>
            <a:pPr>
              <a:lnSpc>
                <a:spcPct val="120000"/>
              </a:lnSpc>
              <a:spcAft>
                <a:spcPts val="600"/>
              </a:spcAft>
              <a:buSzPct val="87000"/>
              <a:buFont typeface="Arial" panose="020B0604020202020204" pitchFamily="34" charset="0"/>
              <a:buChar char="•"/>
            </a:pPr>
            <a:endParaRPr lang="en-US" sz="1700"/>
          </a:p>
          <a:p>
            <a:pPr marL="285750" indent="-285750">
              <a:lnSpc>
                <a:spcPct val="120000"/>
              </a:lnSpc>
              <a:spcAft>
                <a:spcPts val="600"/>
              </a:spcAft>
              <a:buSzPct val="87000"/>
              <a:buFont typeface="Arial" panose="020B0604020202020204" pitchFamily="34" charset="0"/>
              <a:buChar char="•"/>
            </a:pPr>
            <a:r>
              <a:rPr lang="en-US" sz="1700"/>
              <a:t>Εξάγονταν κυρίως σταφίδες, λάδι και άλλα αγροτικά προϊόντα.</a:t>
            </a:r>
          </a:p>
          <a:p>
            <a:pPr marL="285750" indent="-285750">
              <a:lnSpc>
                <a:spcPct val="120000"/>
              </a:lnSpc>
              <a:spcAft>
                <a:spcPts val="600"/>
              </a:spcAft>
              <a:buSzPct val="87000"/>
              <a:buFont typeface="Arial" panose="020B0604020202020204" pitchFamily="34" charset="0"/>
              <a:buChar char="•"/>
            </a:pPr>
            <a:r>
              <a:rPr lang="en-US" sz="1700"/>
              <a:t>Εισάγονταν δημητριακά, κυρίως σιτάρι, υφάσματα και νήματα.</a:t>
            </a:r>
          </a:p>
          <a:p>
            <a:pPr>
              <a:lnSpc>
                <a:spcPct val="120000"/>
              </a:lnSpc>
              <a:spcAft>
                <a:spcPts val="600"/>
              </a:spcAft>
              <a:buSzPct val="87000"/>
              <a:buFont typeface="Arial" panose="020B0604020202020204" pitchFamily="34" charset="0"/>
              <a:buChar char="•"/>
            </a:pPr>
            <a:endParaRPr lang="en-US" sz="1700"/>
          </a:p>
          <a:p>
            <a:pPr>
              <a:lnSpc>
                <a:spcPct val="120000"/>
              </a:lnSpc>
              <a:spcAft>
                <a:spcPts val="600"/>
              </a:spcAft>
              <a:buSzPct val="87000"/>
              <a:buFont typeface="Arial" panose="020B0604020202020204" pitchFamily="34" charset="0"/>
              <a:buChar char="•"/>
            </a:pPr>
            <a:r>
              <a:rPr lang="en-US" sz="1700"/>
              <a:t>Στα τέλη του αιώνα αυξήθηκαν οι εισαγωγές άνθρακα, ξυλείας και μηχανημάτων.</a:t>
            </a:r>
          </a:p>
        </p:txBody>
      </p:sp>
      <p:pic>
        <p:nvPicPr>
          <p:cNvPr id="5" name="Εικόνα 4">
            <a:extLst>
              <a:ext uri="{FF2B5EF4-FFF2-40B4-BE49-F238E27FC236}">
                <a16:creationId xmlns:a16="http://schemas.microsoft.com/office/drawing/2014/main" id="{F07DF935-D85F-7069-635A-8D5F092FDA22}"/>
              </a:ext>
            </a:extLst>
          </p:cNvPr>
          <p:cNvPicPr>
            <a:picLocks noChangeAspect="1"/>
          </p:cNvPicPr>
          <p:nvPr/>
        </p:nvPicPr>
        <p:blipFill>
          <a:blip r:embed="rId2"/>
          <a:stretch>
            <a:fillRect/>
          </a:stretch>
        </p:blipFill>
        <p:spPr>
          <a:xfrm>
            <a:off x="713232" y="2613711"/>
            <a:ext cx="5648193" cy="3403035"/>
          </a:xfrm>
          <a:prstGeom prst="rect">
            <a:avLst/>
          </a:prstGeom>
        </p:spPr>
      </p:pic>
      <p:cxnSp>
        <p:nvCxnSpPr>
          <p:cNvPr id="24" name="Straight Connector 13">
            <a:extLst>
              <a:ext uri="{FF2B5EF4-FFF2-40B4-BE49-F238E27FC236}">
                <a16:creationId xmlns:a16="http://schemas.microsoft.com/office/drawing/2014/main" id="{2EA0F4A6-3CC9-C9E2-BA02-58FA29F7DD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2253" y="6272784"/>
            <a:ext cx="10847495"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833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9199F29-BD8B-814F-AB4E-00A33FA25447}"/>
              </a:ext>
            </a:extLst>
          </p:cNvPr>
          <p:cNvPicPr>
            <a:picLocks noChangeAspect="1"/>
          </p:cNvPicPr>
          <p:nvPr/>
        </p:nvPicPr>
        <p:blipFill>
          <a:blip r:embed="rId2"/>
          <a:stretch>
            <a:fillRect/>
          </a:stretch>
        </p:blipFill>
        <p:spPr>
          <a:xfrm>
            <a:off x="1575756" y="1738076"/>
            <a:ext cx="9040487" cy="3381847"/>
          </a:xfrm>
          <a:prstGeom prst="rect">
            <a:avLst/>
          </a:prstGeom>
        </p:spPr>
      </p:pic>
    </p:spTree>
    <p:extLst>
      <p:ext uri="{BB962C8B-B14F-4D97-AF65-F5344CB8AC3E}">
        <p14:creationId xmlns:p14="http://schemas.microsoft.com/office/powerpoint/2010/main" val="4207838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1DD3CE-A712-F6A6-0483-07D77897889B}"/>
              </a:ext>
            </a:extLst>
          </p:cNvPr>
          <p:cNvSpPr>
            <a:spLocks noGrp="1"/>
          </p:cNvSpPr>
          <p:nvPr>
            <p:ph type="title"/>
          </p:nvPr>
        </p:nvSpPr>
        <p:spPr>
          <a:xfrm>
            <a:off x="589838" y="226089"/>
            <a:ext cx="2575394" cy="798843"/>
          </a:xfrm>
        </p:spPr>
        <p:txBody>
          <a:bodyPr/>
          <a:lstStyle/>
          <a:p>
            <a:r>
              <a:rPr lang="el-GR" dirty="0"/>
              <a:t>Ναυτιλία</a:t>
            </a:r>
          </a:p>
        </p:txBody>
      </p:sp>
      <p:sp>
        <p:nvSpPr>
          <p:cNvPr id="3" name="TextBox 2">
            <a:extLst>
              <a:ext uri="{FF2B5EF4-FFF2-40B4-BE49-F238E27FC236}">
                <a16:creationId xmlns:a16="http://schemas.microsoft.com/office/drawing/2014/main" id="{5E5A4FAC-4018-E764-6AC1-EE2951C16CE5}"/>
              </a:ext>
            </a:extLst>
          </p:cNvPr>
          <p:cNvSpPr txBox="1"/>
          <p:nvPr/>
        </p:nvSpPr>
        <p:spPr>
          <a:xfrm>
            <a:off x="813916" y="1250648"/>
            <a:ext cx="7777424" cy="2031325"/>
          </a:xfrm>
          <a:prstGeom prst="rect">
            <a:avLst/>
          </a:prstGeom>
          <a:noFill/>
        </p:spPr>
        <p:txBody>
          <a:bodyPr wrap="square" rtlCol="0">
            <a:spAutoFit/>
          </a:bodyPr>
          <a:lstStyle/>
          <a:p>
            <a:r>
              <a:rPr lang="el-GR" dirty="0"/>
              <a:t>Υπήρξε ο κύριος μοχλός οικονομικής ανάπτυξης.</a:t>
            </a:r>
          </a:p>
          <a:p>
            <a:r>
              <a:rPr lang="el-GR" dirty="0"/>
              <a:t>Η </a:t>
            </a:r>
            <a:r>
              <a:rPr lang="el-GR" b="1" u="sng" dirty="0"/>
              <a:t>Πάτρα </a:t>
            </a:r>
            <a:r>
              <a:rPr lang="el-GR" dirty="0"/>
              <a:t>παρέμεινε το κύριο λιμάνι εξαγωγής σταφίδας.</a:t>
            </a:r>
          </a:p>
          <a:p>
            <a:r>
              <a:rPr lang="el-GR" dirty="0"/>
              <a:t>Η</a:t>
            </a:r>
            <a:r>
              <a:rPr lang="el-GR" b="1" u="sng" dirty="0"/>
              <a:t> Σύρος </a:t>
            </a:r>
            <a:r>
              <a:rPr lang="el-GR" dirty="0"/>
              <a:t>αναδείχθηκε σε κύριο εμπορικό κέντρο της χώρας και ένα από τα σημαντικότερα της Μεσογείου.</a:t>
            </a:r>
          </a:p>
          <a:p>
            <a:endParaRPr lang="el-GR" dirty="0"/>
          </a:p>
          <a:p>
            <a:r>
              <a:rPr lang="el-GR" dirty="0"/>
              <a:t>Κατά τις τελευταίες δεκαετίες του αιώνα άρχισε και η γρήγορη ανάπτυξη του </a:t>
            </a:r>
            <a:r>
              <a:rPr lang="el-GR" b="1" u="sng" dirty="0"/>
              <a:t>Πειραιά.</a:t>
            </a:r>
          </a:p>
        </p:txBody>
      </p:sp>
      <p:pic>
        <p:nvPicPr>
          <p:cNvPr id="5" name="Εικόνα 4">
            <a:extLst>
              <a:ext uri="{FF2B5EF4-FFF2-40B4-BE49-F238E27FC236}">
                <a16:creationId xmlns:a16="http://schemas.microsoft.com/office/drawing/2014/main" id="{2E7CFA96-453C-AA46-940F-652759A7AF99}"/>
              </a:ext>
            </a:extLst>
          </p:cNvPr>
          <p:cNvPicPr>
            <a:picLocks noChangeAspect="1"/>
          </p:cNvPicPr>
          <p:nvPr/>
        </p:nvPicPr>
        <p:blipFill>
          <a:blip r:embed="rId2"/>
          <a:stretch>
            <a:fillRect/>
          </a:stretch>
        </p:blipFill>
        <p:spPr>
          <a:xfrm>
            <a:off x="2556278" y="3281973"/>
            <a:ext cx="8478433" cy="3505689"/>
          </a:xfrm>
          <a:prstGeom prst="rect">
            <a:avLst/>
          </a:prstGeom>
        </p:spPr>
      </p:pic>
    </p:spTree>
    <p:extLst>
      <p:ext uri="{BB962C8B-B14F-4D97-AF65-F5344CB8AC3E}">
        <p14:creationId xmlns:p14="http://schemas.microsoft.com/office/powerpoint/2010/main" val="2942224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6769E0-88B3-DE99-E2C7-F19955A29442}"/>
              </a:ext>
            </a:extLst>
          </p:cNvPr>
          <p:cNvSpPr>
            <a:spLocks noGrp="1"/>
          </p:cNvSpPr>
          <p:nvPr>
            <p:ph type="title"/>
          </p:nvPr>
        </p:nvSpPr>
        <p:spPr>
          <a:xfrm>
            <a:off x="630030" y="256233"/>
            <a:ext cx="5198013" cy="768698"/>
          </a:xfrm>
        </p:spPr>
        <p:txBody>
          <a:bodyPr/>
          <a:lstStyle/>
          <a:p>
            <a:r>
              <a:rPr lang="el-GR" dirty="0"/>
              <a:t>Τραπεζικό Σύστημα</a:t>
            </a:r>
          </a:p>
        </p:txBody>
      </p:sp>
      <p:pic>
        <p:nvPicPr>
          <p:cNvPr id="4" name="Εικόνα 3">
            <a:extLst>
              <a:ext uri="{FF2B5EF4-FFF2-40B4-BE49-F238E27FC236}">
                <a16:creationId xmlns:a16="http://schemas.microsoft.com/office/drawing/2014/main" id="{B8997975-9C3E-D0FD-36E9-20997E1CA1BD}"/>
              </a:ext>
            </a:extLst>
          </p:cNvPr>
          <p:cNvPicPr>
            <a:picLocks noChangeAspect="1"/>
          </p:cNvPicPr>
          <p:nvPr/>
        </p:nvPicPr>
        <p:blipFill>
          <a:blip r:embed="rId2"/>
          <a:stretch>
            <a:fillRect/>
          </a:stretch>
        </p:blipFill>
        <p:spPr>
          <a:xfrm>
            <a:off x="7593277" y="238648"/>
            <a:ext cx="4220164" cy="1971950"/>
          </a:xfrm>
          <a:prstGeom prst="rect">
            <a:avLst/>
          </a:prstGeom>
        </p:spPr>
      </p:pic>
      <p:sp>
        <p:nvSpPr>
          <p:cNvPr id="5" name="TextBox 4">
            <a:extLst>
              <a:ext uri="{FF2B5EF4-FFF2-40B4-BE49-F238E27FC236}">
                <a16:creationId xmlns:a16="http://schemas.microsoft.com/office/drawing/2014/main" id="{19C6EBCF-EC86-A157-C3C1-03A803E71E37}"/>
              </a:ext>
            </a:extLst>
          </p:cNvPr>
          <p:cNvSpPr txBox="1"/>
          <p:nvPr/>
        </p:nvSpPr>
        <p:spPr>
          <a:xfrm>
            <a:off x="783771" y="1507253"/>
            <a:ext cx="6471139" cy="2308324"/>
          </a:xfrm>
          <a:prstGeom prst="rect">
            <a:avLst/>
          </a:prstGeom>
          <a:noFill/>
        </p:spPr>
        <p:txBody>
          <a:bodyPr wrap="square" rtlCol="0">
            <a:spAutoFit/>
          </a:bodyPr>
          <a:lstStyle/>
          <a:p>
            <a:r>
              <a:rPr lang="el-GR" dirty="0"/>
              <a:t>Το τραπεζικό σύστημα άρχισε να αναπτύσσεται με την ίδρυση, το 1841, της Εθνικής Τράπεζας της Ελλάδος (ΕΤΕ).</a:t>
            </a:r>
          </a:p>
          <a:p>
            <a:endParaRPr lang="el-GR" dirty="0"/>
          </a:p>
          <a:p>
            <a:r>
              <a:rPr lang="el-GR" dirty="0"/>
              <a:t>Έως τότε δεν υπήρχαν τράπεζες και όσοι χρειάζονταν κάποιο δάνειο κατέφευγαν στον ιδιωτικό δανεισμό.</a:t>
            </a:r>
          </a:p>
          <a:p>
            <a:endParaRPr lang="el-GR" dirty="0"/>
          </a:p>
          <a:p>
            <a:r>
              <a:rPr lang="el-GR" dirty="0"/>
              <a:t>Η ΕΤΕ ιδρύθηκε με πρωτοβουλία του κράτους και της παραχωρήθηκε το δικαίωμα να εκδίδει χαρτονομίσματα.</a:t>
            </a:r>
          </a:p>
        </p:txBody>
      </p:sp>
      <p:pic>
        <p:nvPicPr>
          <p:cNvPr id="7" name="Εικόνα 6">
            <a:extLst>
              <a:ext uri="{FF2B5EF4-FFF2-40B4-BE49-F238E27FC236}">
                <a16:creationId xmlns:a16="http://schemas.microsoft.com/office/drawing/2014/main" id="{1ED509AC-3374-BE35-FC47-3EBBD72DD1B1}"/>
              </a:ext>
            </a:extLst>
          </p:cNvPr>
          <p:cNvPicPr>
            <a:picLocks noChangeAspect="1"/>
          </p:cNvPicPr>
          <p:nvPr/>
        </p:nvPicPr>
        <p:blipFill>
          <a:blip r:embed="rId3"/>
          <a:stretch>
            <a:fillRect/>
          </a:stretch>
        </p:blipFill>
        <p:spPr>
          <a:xfrm>
            <a:off x="6680304" y="3034613"/>
            <a:ext cx="4727925" cy="3584739"/>
          </a:xfrm>
          <a:prstGeom prst="rect">
            <a:avLst/>
          </a:prstGeom>
        </p:spPr>
      </p:pic>
    </p:spTree>
    <p:extLst>
      <p:ext uri="{BB962C8B-B14F-4D97-AF65-F5344CB8AC3E}">
        <p14:creationId xmlns:p14="http://schemas.microsoft.com/office/powerpoint/2010/main" val="171751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CFD1D2CD-954D-4C4D-B505-05EAD159B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4" name="Εικόνα 3">
            <a:extLst>
              <a:ext uri="{FF2B5EF4-FFF2-40B4-BE49-F238E27FC236}">
                <a16:creationId xmlns:a16="http://schemas.microsoft.com/office/drawing/2014/main" id="{5198168E-28FF-AD9B-52E5-3F1A84269B15}"/>
              </a:ext>
            </a:extLst>
          </p:cNvPr>
          <p:cNvPicPr>
            <a:picLocks noChangeAspect="1"/>
          </p:cNvPicPr>
          <p:nvPr/>
        </p:nvPicPr>
        <p:blipFill>
          <a:blip r:embed="rId2"/>
          <a:srcRect b="1782"/>
          <a:stretch/>
        </p:blipFill>
        <p:spPr>
          <a:xfrm>
            <a:off x="5261956" y="10"/>
            <a:ext cx="6930043" cy="6857990"/>
          </a:xfrm>
          <a:prstGeom prst="rect">
            <a:avLst/>
          </a:prstGeom>
        </p:spPr>
      </p:pic>
      <p:sp>
        <p:nvSpPr>
          <p:cNvPr id="2" name="Τίτλος 1">
            <a:extLst>
              <a:ext uri="{FF2B5EF4-FFF2-40B4-BE49-F238E27FC236}">
                <a16:creationId xmlns:a16="http://schemas.microsoft.com/office/drawing/2014/main" id="{92F5B7F5-3E5A-5AAB-EA01-257580A0DD3E}"/>
              </a:ext>
            </a:extLst>
          </p:cNvPr>
          <p:cNvSpPr>
            <a:spLocks noGrp="1"/>
          </p:cNvSpPr>
          <p:nvPr>
            <p:ph type="title"/>
          </p:nvPr>
        </p:nvSpPr>
        <p:spPr>
          <a:xfrm>
            <a:off x="514117" y="952500"/>
            <a:ext cx="4124557" cy="3524250"/>
          </a:xfrm>
        </p:spPr>
        <p:txBody>
          <a:bodyPr vert="horz" lIns="91440" tIns="45720" rIns="91440" bIns="45720" rtlCol="0" anchor="t">
            <a:normAutofit fontScale="90000"/>
          </a:bodyPr>
          <a:lstStyle/>
          <a:p>
            <a:r>
              <a:rPr lang="en-US" sz="4800" b="1" kern="1200" dirty="0">
                <a:solidFill>
                  <a:schemeClr val="tx1"/>
                </a:solidFill>
                <a:latin typeface="+mj-lt"/>
                <a:ea typeface="+mj-ea"/>
                <a:cs typeface="+mj-cs"/>
              </a:rPr>
              <a:t>Η έ</a:t>
            </a:r>
            <a:r>
              <a:rPr lang="el-GR" sz="4800" b="1" kern="1200" dirty="0">
                <a:solidFill>
                  <a:schemeClr val="tx1"/>
                </a:solidFill>
                <a:latin typeface="+mj-lt"/>
                <a:ea typeface="+mj-ea"/>
                <a:cs typeface="+mj-cs"/>
              </a:rPr>
              <a:t>κ</a:t>
            </a:r>
            <a:r>
              <a:rPr lang="en-US" sz="4800" b="1" kern="1200" dirty="0">
                <a:solidFill>
                  <a:schemeClr val="tx1"/>
                </a:solidFill>
                <a:latin typeface="+mj-lt"/>
                <a:ea typeface="+mj-ea"/>
                <a:cs typeface="+mj-cs"/>
              </a:rPr>
              <a:t>τασ</a:t>
            </a:r>
            <a:r>
              <a:rPr lang="el-GR" sz="4800" b="1" kern="1200" dirty="0">
                <a:solidFill>
                  <a:schemeClr val="tx1"/>
                </a:solidFill>
                <a:latin typeface="+mj-lt"/>
                <a:ea typeface="+mj-ea"/>
                <a:cs typeface="+mj-cs"/>
              </a:rPr>
              <a:t>η</a:t>
            </a:r>
            <a:r>
              <a:rPr lang="en-US" sz="4800" b="1" kern="1200" dirty="0">
                <a:solidFill>
                  <a:schemeClr val="tx1"/>
                </a:solidFill>
                <a:latin typeface="+mj-lt"/>
                <a:ea typeface="+mj-ea"/>
                <a:cs typeface="+mj-cs"/>
              </a:rPr>
              <a:t> της Ελλάδας τον 19</a:t>
            </a:r>
            <a:r>
              <a:rPr lang="en-US" sz="4800" b="1" kern="1200" baseline="30000" dirty="0">
                <a:solidFill>
                  <a:schemeClr val="tx1"/>
                </a:solidFill>
                <a:latin typeface="+mj-lt"/>
                <a:ea typeface="+mj-ea"/>
                <a:cs typeface="+mj-cs"/>
              </a:rPr>
              <a:t>ο</a:t>
            </a:r>
            <a:r>
              <a:rPr lang="en-US" sz="4800" b="1" kern="1200" dirty="0">
                <a:solidFill>
                  <a:schemeClr val="tx1"/>
                </a:solidFill>
                <a:latin typeface="+mj-lt"/>
                <a:ea typeface="+mj-ea"/>
                <a:cs typeface="+mj-cs"/>
              </a:rPr>
              <a:t> αιώνα</a:t>
            </a:r>
            <a:br>
              <a:rPr lang="el-GR" sz="4800" b="1" kern="1200" dirty="0">
                <a:solidFill>
                  <a:schemeClr val="tx1"/>
                </a:solidFill>
                <a:latin typeface="+mj-lt"/>
                <a:ea typeface="+mj-ea"/>
                <a:cs typeface="+mj-cs"/>
              </a:rPr>
            </a:br>
            <a:r>
              <a:rPr lang="el-GR" sz="2200" b="1" kern="1200" dirty="0">
                <a:solidFill>
                  <a:schemeClr val="tx1"/>
                </a:solidFill>
                <a:latin typeface="+mj-lt"/>
                <a:ea typeface="+mj-ea"/>
                <a:cs typeface="+mj-cs"/>
              </a:rPr>
              <a:t>μικρή έκταση</a:t>
            </a:r>
            <a:br>
              <a:rPr lang="el-GR" sz="2200" b="1" kern="1200" dirty="0">
                <a:solidFill>
                  <a:schemeClr val="tx1"/>
                </a:solidFill>
                <a:latin typeface="+mj-lt"/>
                <a:ea typeface="+mj-ea"/>
                <a:cs typeface="+mj-cs"/>
              </a:rPr>
            </a:br>
            <a:r>
              <a:rPr lang="el-GR" sz="2200" b="1" kern="1200" dirty="0">
                <a:solidFill>
                  <a:schemeClr val="tx1"/>
                </a:solidFill>
                <a:latin typeface="+mj-lt"/>
                <a:ea typeface="+mj-ea"/>
                <a:cs typeface="+mj-cs"/>
              </a:rPr>
              <a:t>προσάρτηση </a:t>
            </a:r>
            <a:r>
              <a:rPr lang="el-GR" sz="2200" b="1" kern="1200" dirty="0" err="1">
                <a:solidFill>
                  <a:schemeClr val="tx1"/>
                </a:solidFill>
                <a:latin typeface="+mj-lt"/>
                <a:ea typeface="+mj-ea"/>
                <a:cs typeface="+mj-cs"/>
              </a:rPr>
              <a:t>επτανήσων</a:t>
            </a:r>
            <a:r>
              <a:rPr lang="el-GR" sz="2200" b="1" kern="1200" dirty="0">
                <a:solidFill>
                  <a:schemeClr val="tx1"/>
                </a:solidFill>
                <a:latin typeface="+mj-lt"/>
                <a:ea typeface="+mj-ea"/>
                <a:cs typeface="+mj-cs"/>
              </a:rPr>
              <a:t> 1864</a:t>
            </a:r>
            <a:br>
              <a:rPr lang="el-GR" sz="2200" b="1" kern="1200" dirty="0">
                <a:solidFill>
                  <a:schemeClr val="tx1"/>
                </a:solidFill>
                <a:latin typeface="+mj-lt"/>
                <a:ea typeface="+mj-ea"/>
                <a:cs typeface="+mj-cs"/>
              </a:rPr>
            </a:br>
            <a:r>
              <a:rPr lang="el-GR" sz="2200" b="1" kern="1200" dirty="0">
                <a:solidFill>
                  <a:schemeClr val="tx1"/>
                </a:solidFill>
                <a:latin typeface="+mj-lt"/>
                <a:ea typeface="+mj-ea"/>
                <a:cs typeface="+mj-cs"/>
              </a:rPr>
              <a:t>προσάρτηση Θεσσαλίας και Άρτας 1881</a:t>
            </a:r>
            <a:br>
              <a:rPr lang="el-GR" sz="1800" b="1" kern="1200" dirty="0">
                <a:solidFill>
                  <a:schemeClr val="tx1"/>
                </a:solidFill>
                <a:latin typeface="+mj-lt"/>
                <a:ea typeface="+mj-ea"/>
                <a:cs typeface="+mj-cs"/>
              </a:rPr>
            </a:br>
            <a:br>
              <a:rPr lang="el-GR" sz="1800" b="1" kern="1200" dirty="0">
                <a:solidFill>
                  <a:schemeClr val="tx1"/>
                </a:solidFill>
                <a:latin typeface="+mj-lt"/>
                <a:ea typeface="+mj-ea"/>
                <a:cs typeface="+mj-cs"/>
              </a:rPr>
            </a:br>
            <a:endParaRPr lang="en-US" sz="4800" b="1" kern="1200" dirty="0">
              <a:solidFill>
                <a:schemeClr val="tx1"/>
              </a:solidFill>
              <a:latin typeface="+mj-lt"/>
              <a:ea typeface="+mj-ea"/>
              <a:cs typeface="+mj-cs"/>
            </a:endParaRPr>
          </a:p>
        </p:txBody>
      </p:sp>
      <p:cxnSp>
        <p:nvCxnSpPr>
          <p:cNvPr id="13" name="Straight Connector 12">
            <a:extLst>
              <a:ext uri="{FF2B5EF4-FFF2-40B4-BE49-F238E27FC236}">
                <a16:creationId xmlns:a16="http://schemas.microsoft.com/office/drawing/2014/main" id="{A2D508B3-A66C-833E-D929-8DC2116356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2088" y="4882722"/>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039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A55A09E-DE1C-ACF8-BE3A-D4CCF18D2506}"/>
              </a:ext>
            </a:extLst>
          </p:cNvPr>
          <p:cNvPicPr>
            <a:picLocks noChangeAspect="1"/>
          </p:cNvPicPr>
          <p:nvPr/>
        </p:nvPicPr>
        <p:blipFill>
          <a:blip r:embed="rId2"/>
          <a:stretch>
            <a:fillRect/>
          </a:stretch>
        </p:blipFill>
        <p:spPr>
          <a:xfrm>
            <a:off x="1837730" y="80495"/>
            <a:ext cx="8516539" cy="6697010"/>
          </a:xfrm>
          <a:prstGeom prst="rect">
            <a:avLst/>
          </a:prstGeom>
        </p:spPr>
      </p:pic>
    </p:spTree>
    <p:extLst>
      <p:ext uri="{BB962C8B-B14F-4D97-AF65-F5344CB8AC3E}">
        <p14:creationId xmlns:p14="http://schemas.microsoft.com/office/powerpoint/2010/main" val="219001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E305A2-706B-C99F-F855-37C502431B77}"/>
              </a:ext>
            </a:extLst>
          </p:cNvPr>
          <p:cNvSpPr>
            <a:spLocks noGrp="1"/>
          </p:cNvSpPr>
          <p:nvPr>
            <p:ph type="title"/>
          </p:nvPr>
        </p:nvSpPr>
        <p:spPr>
          <a:xfrm>
            <a:off x="820951" y="336621"/>
            <a:ext cx="3107956" cy="828988"/>
          </a:xfrm>
        </p:spPr>
        <p:txBody>
          <a:bodyPr/>
          <a:lstStyle/>
          <a:p>
            <a:r>
              <a:rPr lang="el-GR" dirty="0"/>
              <a:t>Βιομηχανία</a:t>
            </a:r>
          </a:p>
        </p:txBody>
      </p:sp>
      <p:sp>
        <p:nvSpPr>
          <p:cNvPr id="3" name="TextBox 2">
            <a:extLst>
              <a:ext uri="{FF2B5EF4-FFF2-40B4-BE49-F238E27FC236}">
                <a16:creationId xmlns:a16="http://schemas.microsoft.com/office/drawing/2014/main" id="{2BF0BF2D-76B8-CAA4-D6D8-84AC4C57EF64}"/>
              </a:ext>
            </a:extLst>
          </p:cNvPr>
          <p:cNvSpPr txBox="1"/>
          <p:nvPr/>
        </p:nvSpPr>
        <p:spPr>
          <a:xfrm>
            <a:off x="1165609" y="1668026"/>
            <a:ext cx="8701872" cy="2585323"/>
          </a:xfrm>
          <a:prstGeom prst="rect">
            <a:avLst/>
          </a:prstGeom>
          <a:noFill/>
        </p:spPr>
        <p:txBody>
          <a:bodyPr wrap="square" rtlCol="0">
            <a:spAutoFit/>
          </a:bodyPr>
          <a:lstStyle/>
          <a:p>
            <a:r>
              <a:rPr lang="el-GR" dirty="0"/>
              <a:t>Αναπτύχθηκε στην Ελλάδα με </a:t>
            </a:r>
            <a:r>
              <a:rPr lang="el-GR" u="sng" dirty="0">
                <a:solidFill>
                  <a:srgbClr val="FF0000"/>
                </a:solidFill>
              </a:rPr>
              <a:t>αργούς ρυθμούς.</a:t>
            </a:r>
          </a:p>
          <a:p>
            <a:endParaRPr lang="el-GR" dirty="0"/>
          </a:p>
          <a:p>
            <a:r>
              <a:rPr lang="el-GR" dirty="0"/>
              <a:t>Κύριοι λόγοι:</a:t>
            </a:r>
          </a:p>
          <a:p>
            <a:endParaRPr lang="el-GR" dirty="0"/>
          </a:p>
          <a:p>
            <a:r>
              <a:rPr lang="el-GR" dirty="0"/>
              <a:t>1. η έλλειψη κεφαλαίων,</a:t>
            </a:r>
          </a:p>
          <a:p>
            <a:r>
              <a:rPr lang="el-GR" dirty="0"/>
              <a:t>2. η μικρή αγορά,</a:t>
            </a:r>
          </a:p>
          <a:p>
            <a:r>
              <a:rPr lang="el-GR" dirty="0"/>
              <a:t>3. η έλλειψη πρώτων υλών και καυσίμων, </a:t>
            </a:r>
          </a:p>
          <a:p>
            <a:r>
              <a:rPr lang="el-GR" dirty="0"/>
              <a:t>4. η χρόνια έλλειψη εργατικών χεριών και </a:t>
            </a:r>
          </a:p>
          <a:p>
            <a:r>
              <a:rPr lang="el-GR" dirty="0"/>
              <a:t>5. η πίεση των φτηνών εισαγόμενων βιομηχανικών προϊόντων.</a:t>
            </a:r>
          </a:p>
        </p:txBody>
      </p:sp>
    </p:spTree>
    <p:extLst>
      <p:ext uri="{BB962C8B-B14F-4D97-AF65-F5344CB8AC3E}">
        <p14:creationId xmlns:p14="http://schemas.microsoft.com/office/powerpoint/2010/main" val="2685476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descr="Εικόνα που περιέχει Αεροφωτογραφία, ασπρόμαυρο, σπίτι, εξωτερικός χώρος/ύπαιθρος&#10;&#10;Περιγραφή που δημιουργήθηκε αυτόματα">
            <a:extLst>
              <a:ext uri="{FF2B5EF4-FFF2-40B4-BE49-F238E27FC236}">
                <a16:creationId xmlns:a16="http://schemas.microsoft.com/office/drawing/2014/main" id="{ECE62288-F2F6-DDF2-B010-2B3C194E8AFB}"/>
              </a:ext>
            </a:extLst>
          </p:cNvPr>
          <p:cNvPicPr>
            <a:picLocks noChangeAspect="1"/>
          </p:cNvPicPr>
          <p:nvPr/>
        </p:nvPicPr>
        <p:blipFill>
          <a:blip r:embed="rId2">
            <a:extLst>
              <a:ext uri="{28A0092B-C50C-407E-A947-70E740481C1C}">
                <a14:useLocalDpi xmlns:a14="http://schemas.microsoft.com/office/drawing/2010/main" val="0"/>
              </a:ext>
            </a:extLst>
          </a:blip>
          <a:srcRect l="2690" r="7883" b="1"/>
          <a:stretch/>
        </p:blipFill>
        <p:spPr>
          <a:xfrm>
            <a:off x="0" y="118749"/>
            <a:ext cx="5345703" cy="6479823"/>
          </a:xfrm>
          <a:prstGeom prst="rect">
            <a:avLst/>
          </a:prstGeom>
        </p:spPr>
      </p:pic>
      <p:cxnSp>
        <p:nvCxnSpPr>
          <p:cNvPr id="14" name="Straight Connector 13">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Τίτλος 1">
            <a:extLst>
              <a:ext uri="{FF2B5EF4-FFF2-40B4-BE49-F238E27FC236}">
                <a16:creationId xmlns:a16="http://schemas.microsoft.com/office/drawing/2014/main" id="{FD8BCD31-6B73-757A-AD22-313C924B664C}"/>
              </a:ext>
            </a:extLst>
          </p:cNvPr>
          <p:cNvSpPr>
            <a:spLocks noGrp="1"/>
          </p:cNvSpPr>
          <p:nvPr>
            <p:ph type="title"/>
          </p:nvPr>
        </p:nvSpPr>
        <p:spPr>
          <a:xfrm>
            <a:off x="6096000" y="972806"/>
            <a:ext cx="6501810" cy="1097280"/>
          </a:xfrm>
        </p:spPr>
        <p:txBody>
          <a:bodyPr vert="horz" lIns="91440" tIns="45720" rIns="91440" bIns="45720" rtlCol="0" anchor="t">
            <a:normAutofit/>
          </a:bodyPr>
          <a:lstStyle/>
          <a:p>
            <a:r>
              <a:rPr lang="en-US" dirty="0" err="1"/>
              <a:t>Δημογρ</a:t>
            </a:r>
            <a:r>
              <a:rPr lang="en-US" dirty="0"/>
              <a:t>αφικά Στοιχεία</a:t>
            </a:r>
          </a:p>
        </p:txBody>
      </p:sp>
      <p:sp>
        <p:nvSpPr>
          <p:cNvPr id="3" name="TextBox 2">
            <a:extLst>
              <a:ext uri="{FF2B5EF4-FFF2-40B4-BE49-F238E27FC236}">
                <a16:creationId xmlns:a16="http://schemas.microsoft.com/office/drawing/2014/main" id="{2E0872C6-BD30-08ED-6309-1B38C64E827B}"/>
              </a:ext>
            </a:extLst>
          </p:cNvPr>
          <p:cNvSpPr txBox="1"/>
          <p:nvPr/>
        </p:nvSpPr>
        <p:spPr>
          <a:xfrm>
            <a:off x="5893095" y="2146037"/>
            <a:ext cx="6501810" cy="4121885"/>
          </a:xfrm>
          <a:prstGeom prst="rect">
            <a:avLst/>
          </a:prstGeom>
        </p:spPr>
        <p:txBody>
          <a:bodyPr vert="horz" lIns="91440" tIns="45720" rIns="91440" bIns="45720" rtlCol="0">
            <a:normAutofit/>
          </a:bodyPr>
          <a:lstStyle/>
          <a:p>
            <a:pPr>
              <a:lnSpc>
                <a:spcPct val="120000"/>
              </a:lnSpc>
              <a:spcAft>
                <a:spcPts val="600"/>
              </a:spcAft>
              <a:buSzPct val="87000"/>
              <a:buFont typeface="Arial" panose="020B0604020202020204" pitchFamily="34" charset="0"/>
              <a:buChar char="•"/>
            </a:pPr>
            <a:r>
              <a:rPr lang="en-US" dirty="0" err="1"/>
              <a:t>Περί</a:t>
            </a:r>
            <a:r>
              <a:rPr lang="en-US" dirty="0"/>
              <a:t>που 750.000 άνθρωποι το 1830.</a:t>
            </a:r>
          </a:p>
          <a:p>
            <a:pPr>
              <a:lnSpc>
                <a:spcPct val="120000"/>
              </a:lnSpc>
              <a:spcAft>
                <a:spcPts val="600"/>
              </a:spcAft>
              <a:buSzPct val="87000"/>
              <a:buFont typeface="Arial" panose="020B0604020202020204" pitchFamily="34" charset="0"/>
              <a:buChar char="•"/>
            </a:pPr>
            <a:r>
              <a:rPr lang="en-US" dirty="0" err="1"/>
              <a:t>Ομ</a:t>
            </a:r>
            <a:r>
              <a:rPr lang="en-US" dirty="0"/>
              <a:t>αλή αύξηση του πληθυσμού σε όλο τον 19ο αιώνα.</a:t>
            </a:r>
          </a:p>
          <a:p>
            <a:pPr>
              <a:lnSpc>
                <a:spcPct val="120000"/>
              </a:lnSpc>
              <a:spcAft>
                <a:spcPts val="600"/>
              </a:spcAft>
              <a:buSzPct val="87000"/>
              <a:buFont typeface="Arial" panose="020B0604020202020204" pitchFamily="34" charset="0"/>
              <a:buChar char="•"/>
            </a:pPr>
            <a:r>
              <a:rPr lang="en-US" dirty="0" err="1"/>
              <a:t>Περί</a:t>
            </a:r>
            <a:r>
              <a:rPr lang="en-US" dirty="0"/>
              <a:t>που διπλάσιοι Έλληνες ζούσαν έξω από τα σύνορα.</a:t>
            </a:r>
          </a:p>
          <a:p>
            <a:pPr>
              <a:lnSpc>
                <a:spcPct val="120000"/>
              </a:lnSpc>
              <a:spcAft>
                <a:spcPts val="600"/>
              </a:spcAft>
              <a:buSzPct val="87000"/>
              <a:buFont typeface="Arial" panose="020B0604020202020204" pitchFamily="34" charset="0"/>
              <a:buChar char="•"/>
            </a:pPr>
            <a:endParaRPr lang="en-US" dirty="0"/>
          </a:p>
          <a:p>
            <a:pPr>
              <a:lnSpc>
                <a:spcPct val="120000"/>
              </a:lnSpc>
              <a:spcAft>
                <a:spcPts val="600"/>
              </a:spcAft>
              <a:buSzPct val="87000"/>
              <a:buFont typeface="Arial" panose="020B0604020202020204" pitchFamily="34" charset="0"/>
              <a:buChar char="•"/>
            </a:pPr>
            <a:endParaRPr lang="en-US" dirty="0"/>
          </a:p>
          <a:p>
            <a:pPr>
              <a:lnSpc>
                <a:spcPct val="120000"/>
              </a:lnSpc>
              <a:spcAft>
                <a:spcPts val="600"/>
              </a:spcAft>
              <a:buSzPct val="87000"/>
              <a:buFont typeface="Arial" panose="020B0604020202020204" pitchFamily="34" charset="0"/>
              <a:buChar char="•"/>
            </a:pPr>
            <a:r>
              <a:rPr lang="el-GR" dirty="0"/>
              <a:t>Σημαντικά κέντρα: Αθήνα (πρωτεύουσα από 1834), Πάτρα, Σύρος</a:t>
            </a:r>
            <a:r>
              <a:rPr lang="en-US" dirty="0"/>
              <a:t>(</a:t>
            </a:r>
            <a:r>
              <a:rPr lang="el-GR" dirty="0"/>
              <a:t>το μεγαλύτερο ναυτιλιακό κέντρο της χώρας), Πειραιάς (αρχίζει και αναπτύσσεται σιγά-σιγά)</a:t>
            </a:r>
            <a:endParaRPr lang="en-US" dirty="0"/>
          </a:p>
          <a:p>
            <a:pPr>
              <a:lnSpc>
                <a:spcPct val="120000"/>
              </a:lnSpc>
              <a:spcAft>
                <a:spcPts val="600"/>
              </a:spcAft>
              <a:buSzPct val="87000"/>
              <a:buFont typeface="Arial" panose="020B0604020202020204" pitchFamily="34" charset="0"/>
              <a:buChar char="•"/>
            </a:pPr>
            <a:r>
              <a:rPr lang="el-GR" dirty="0"/>
              <a:t>Πληθυσμός Αθήνας</a:t>
            </a:r>
            <a:r>
              <a:rPr lang="en-US" dirty="0"/>
              <a:t> </a:t>
            </a:r>
            <a:r>
              <a:rPr lang="el-GR" dirty="0"/>
              <a:t>1</a:t>
            </a:r>
            <a:r>
              <a:rPr lang="en-US" dirty="0"/>
              <a:t>0</a:t>
            </a:r>
            <a:r>
              <a:rPr lang="el-GR" dirty="0" err="1"/>
              <a:t>πλασιάζεται</a:t>
            </a:r>
            <a:r>
              <a:rPr lang="el-GR" dirty="0"/>
              <a:t> στα 1840- 1907.</a:t>
            </a:r>
            <a:endParaRPr lang="en-US" dirty="0"/>
          </a:p>
          <a:p>
            <a:pPr>
              <a:lnSpc>
                <a:spcPct val="120000"/>
              </a:lnSpc>
              <a:spcAft>
                <a:spcPts val="600"/>
              </a:spcAft>
              <a:buSzPct val="87000"/>
              <a:buFont typeface="Arial" panose="020B0604020202020204" pitchFamily="34" charset="0"/>
              <a:buChar char="•"/>
            </a:pPr>
            <a:endParaRPr lang="en-US" dirty="0"/>
          </a:p>
        </p:txBody>
      </p:sp>
    </p:spTree>
    <p:extLst>
      <p:ext uri="{BB962C8B-B14F-4D97-AF65-F5344CB8AC3E}">
        <p14:creationId xmlns:p14="http://schemas.microsoft.com/office/powerpoint/2010/main" val="2922882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BA4FDDF-F59C-428B-8603-3A86D759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descr="Εικόνα που περιέχει εξωτερικός χώρος/ύπαιθρος, ουρανός, κτίριο, δέντρο&#10;&#10;Περιγραφή που δημιουργήθηκε αυτόματα">
            <a:extLst>
              <a:ext uri="{FF2B5EF4-FFF2-40B4-BE49-F238E27FC236}">
                <a16:creationId xmlns:a16="http://schemas.microsoft.com/office/drawing/2014/main" id="{794649DC-F710-2331-8804-5E5ABA859D0C}"/>
              </a:ext>
            </a:extLst>
          </p:cNvPr>
          <p:cNvPicPr>
            <a:picLocks noChangeAspect="1"/>
          </p:cNvPicPr>
          <p:nvPr/>
        </p:nvPicPr>
        <p:blipFill>
          <a:blip r:embed="rId2">
            <a:extLst>
              <a:ext uri="{28A0092B-C50C-407E-A947-70E740481C1C}">
                <a14:useLocalDpi xmlns:a14="http://schemas.microsoft.com/office/drawing/2010/main" val="0"/>
              </a:ext>
            </a:extLst>
          </a:blip>
          <a:srcRect t="2845" b="3012"/>
          <a:stretch/>
        </p:blipFill>
        <p:spPr>
          <a:xfrm>
            <a:off x="1" y="1"/>
            <a:ext cx="12192000" cy="6857988"/>
          </a:xfrm>
          <a:prstGeom prst="rect">
            <a:avLst/>
          </a:prstGeom>
        </p:spPr>
      </p:pic>
      <p:sp>
        <p:nvSpPr>
          <p:cNvPr id="4" name="TextBox 3">
            <a:extLst>
              <a:ext uri="{FF2B5EF4-FFF2-40B4-BE49-F238E27FC236}">
                <a16:creationId xmlns:a16="http://schemas.microsoft.com/office/drawing/2014/main" id="{CD20483D-644E-376D-47A1-A418175AB39A}"/>
              </a:ext>
            </a:extLst>
          </p:cNvPr>
          <p:cNvSpPr txBox="1"/>
          <p:nvPr/>
        </p:nvSpPr>
        <p:spPr>
          <a:xfrm>
            <a:off x="711200" y="599440"/>
            <a:ext cx="2529840" cy="369332"/>
          </a:xfrm>
          <a:prstGeom prst="rect">
            <a:avLst/>
          </a:prstGeom>
          <a:noFill/>
        </p:spPr>
        <p:txBody>
          <a:bodyPr wrap="square" rtlCol="0">
            <a:spAutoFit/>
          </a:bodyPr>
          <a:lstStyle/>
          <a:p>
            <a:pPr algn="ctr"/>
            <a:r>
              <a:rPr lang="el-GR" b="1" dirty="0"/>
              <a:t>Πάτρα</a:t>
            </a:r>
          </a:p>
        </p:txBody>
      </p:sp>
    </p:spTree>
    <p:extLst>
      <p:ext uri="{BB962C8B-B14F-4D97-AF65-F5344CB8AC3E}">
        <p14:creationId xmlns:p14="http://schemas.microsoft.com/office/powerpoint/2010/main" val="4261340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ABA4FDDF-F59C-428B-8603-3A86D759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A0584AD1-5CB7-6AEB-02ED-5AB390E7C8C4}"/>
              </a:ext>
            </a:extLst>
          </p:cNvPr>
          <p:cNvPicPr>
            <a:picLocks noChangeAspect="1"/>
          </p:cNvPicPr>
          <p:nvPr/>
        </p:nvPicPr>
        <p:blipFill>
          <a:blip r:embed="rId2"/>
          <a:srcRect l="3072" r="1817" b="1"/>
          <a:stretch/>
        </p:blipFill>
        <p:spPr>
          <a:xfrm>
            <a:off x="0" y="12"/>
            <a:ext cx="12192000" cy="6857988"/>
          </a:xfrm>
          <a:prstGeom prst="rect">
            <a:avLst/>
          </a:prstGeom>
        </p:spPr>
      </p:pic>
      <p:sp>
        <p:nvSpPr>
          <p:cNvPr id="4" name="TextBox 3">
            <a:extLst>
              <a:ext uri="{FF2B5EF4-FFF2-40B4-BE49-F238E27FC236}">
                <a16:creationId xmlns:a16="http://schemas.microsoft.com/office/drawing/2014/main" id="{A5814F9F-4CE1-448B-B1EA-74A13839D701}"/>
              </a:ext>
            </a:extLst>
          </p:cNvPr>
          <p:cNvSpPr txBox="1"/>
          <p:nvPr/>
        </p:nvSpPr>
        <p:spPr>
          <a:xfrm>
            <a:off x="1678075" y="592853"/>
            <a:ext cx="2100105" cy="369332"/>
          </a:xfrm>
          <a:prstGeom prst="rect">
            <a:avLst/>
          </a:prstGeom>
          <a:noFill/>
        </p:spPr>
        <p:txBody>
          <a:bodyPr wrap="square" rtlCol="0">
            <a:spAutoFit/>
          </a:bodyPr>
          <a:lstStyle/>
          <a:p>
            <a:r>
              <a:rPr lang="el-GR" dirty="0"/>
              <a:t>Σύρος</a:t>
            </a:r>
          </a:p>
        </p:txBody>
      </p:sp>
    </p:spTree>
    <p:extLst>
      <p:ext uri="{BB962C8B-B14F-4D97-AF65-F5344CB8AC3E}">
        <p14:creationId xmlns:p14="http://schemas.microsoft.com/office/powerpoint/2010/main" val="2177257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ABA4FDDF-F59C-428B-8603-3A86D759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46E792FE-A93E-12DE-1612-D4AC16EA3CF0}"/>
              </a:ext>
            </a:extLst>
          </p:cNvPr>
          <p:cNvPicPr>
            <a:picLocks noChangeAspect="1"/>
          </p:cNvPicPr>
          <p:nvPr/>
        </p:nvPicPr>
        <p:blipFill>
          <a:blip r:embed="rId2"/>
          <a:srcRect t="18182"/>
          <a:stretch/>
        </p:blipFill>
        <p:spPr>
          <a:xfrm>
            <a:off x="1" y="1"/>
            <a:ext cx="12192000" cy="6857988"/>
          </a:xfrm>
          <a:prstGeom prst="rect">
            <a:avLst/>
          </a:prstGeom>
        </p:spPr>
      </p:pic>
      <p:sp>
        <p:nvSpPr>
          <p:cNvPr id="4" name="TextBox 3">
            <a:extLst>
              <a:ext uri="{FF2B5EF4-FFF2-40B4-BE49-F238E27FC236}">
                <a16:creationId xmlns:a16="http://schemas.microsoft.com/office/drawing/2014/main" id="{E037E6A1-0D29-3360-69BA-FE427E7C57A3}"/>
              </a:ext>
            </a:extLst>
          </p:cNvPr>
          <p:cNvSpPr txBox="1"/>
          <p:nvPr/>
        </p:nvSpPr>
        <p:spPr>
          <a:xfrm>
            <a:off x="582804" y="351692"/>
            <a:ext cx="2240783" cy="369332"/>
          </a:xfrm>
          <a:prstGeom prst="rect">
            <a:avLst/>
          </a:prstGeom>
          <a:noFill/>
        </p:spPr>
        <p:txBody>
          <a:bodyPr wrap="square" rtlCol="0">
            <a:spAutoFit/>
          </a:bodyPr>
          <a:lstStyle/>
          <a:p>
            <a:r>
              <a:rPr lang="el-GR" dirty="0"/>
              <a:t>Αθήνα</a:t>
            </a:r>
          </a:p>
        </p:txBody>
      </p:sp>
    </p:spTree>
    <p:extLst>
      <p:ext uri="{BB962C8B-B14F-4D97-AF65-F5344CB8AC3E}">
        <p14:creationId xmlns:p14="http://schemas.microsoft.com/office/powerpoint/2010/main" val="2444872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A07166-38D6-6F87-A79C-643CC3775692}"/>
              </a:ext>
            </a:extLst>
          </p:cNvPr>
          <p:cNvSpPr>
            <a:spLocks noGrp="1"/>
          </p:cNvSpPr>
          <p:nvPr>
            <p:ph type="title"/>
          </p:nvPr>
        </p:nvSpPr>
        <p:spPr>
          <a:xfrm>
            <a:off x="502427" y="250724"/>
            <a:ext cx="10890929" cy="1097280"/>
          </a:xfrm>
        </p:spPr>
        <p:txBody>
          <a:bodyPr>
            <a:normAutofit fontScale="90000"/>
          </a:bodyPr>
          <a:lstStyle/>
          <a:p>
            <a:pPr algn="ctr"/>
            <a:r>
              <a:rPr lang="el-GR" dirty="0"/>
              <a:t>Οικονομία: Αγροτικός Τομέας</a:t>
            </a:r>
            <a:br>
              <a:rPr lang="el-GR" dirty="0"/>
            </a:br>
            <a:r>
              <a:rPr lang="el-GR" dirty="0"/>
              <a:t>Ζήτημα Εθνικών Γαιών</a:t>
            </a:r>
          </a:p>
        </p:txBody>
      </p:sp>
      <p:sp>
        <p:nvSpPr>
          <p:cNvPr id="3" name="TextBox 2">
            <a:extLst>
              <a:ext uri="{FF2B5EF4-FFF2-40B4-BE49-F238E27FC236}">
                <a16:creationId xmlns:a16="http://schemas.microsoft.com/office/drawing/2014/main" id="{890911D8-EE02-B3B9-1AAD-672D5B4A630C}"/>
              </a:ext>
            </a:extLst>
          </p:cNvPr>
          <p:cNvSpPr txBox="1"/>
          <p:nvPr/>
        </p:nvSpPr>
        <p:spPr>
          <a:xfrm>
            <a:off x="1027471" y="1799303"/>
            <a:ext cx="10137058" cy="3970318"/>
          </a:xfrm>
          <a:prstGeom prst="rect">
            <a:avLst/>
          </a:prstGeom>
          <a:noFill/>
        </p:spPr>
        <p:txBody>
          <a:bodyPr wrap="square" rtlCol="0">
            <a:spAutoFit/>
          </a:bodyPr>
          <a:lstStyle/>
          <a:p>
            <a:r>
              <a:rPr lang="el-GR" dirty="0"/>
              <a:t>Μεγάλο τμήμα των καλλιεργήσιμων εκτάσεων, περίπου </a:t>
            </a:r>
            <a:r>
              <a:rPr lang="el-GR" b="1" dirty="0"/>
              <a:t>5.000.000 </a:t>
            </a:r>
            <a:r>
              <a:rPr lang="el-GR" dirty="0"/>
              <a:t>στρέμματα, αποτελούσαν οι </a:t>
            </a:r>
            <a:r>
              <a:rPr lang="el-GR" b="1" u="sng" dirty="0"/>
              <a:t>εθνικές γαίες </a:t>
            </a:r>
            <a:r>
              <a:rPr lang="el-GR" dirty="0"/>
              <a:t>(ή εθνικά κτήματα)</a:t>
            </a:r>
          </a:p>
          <a:p>
            <a:r>
              <a:rPr lang="el-GR" dirty="0"/>
              <a:t>- δηλαδή εκτάσεις γης που </a:t>
            </a:r>
            <a:r>
              <a:rPr lang="el-GR" b="1" u="sng" dirty="0"/>
              <a:t>ήταν προεπαναστατικά οθωμανικές ιδιοκτησίες και πέρασαν μετά την επανάσταση σε ελληνικό έλεγχο.</a:t>
            </a:r>
          </a:p>
          <a:p>
            <a:endParaRPr lang="el-GR" dirty="0"/>
          </a:p>
          <a:p>
            <a:r>
              <a:rPr lang="el-GR" dirty="0"/>
              <a:t>Το ελληνικό κράτος δεν τόλμησε, τουλάχιστον αρχικά, ούτε να μοιράσει δωρεάν τις εθνικές γαίες στους αγρότες, που τις καλλιεργούσαν και τις διεκδικούσαν, ούτε να τις πουλήσει, όπως ζητούσαν οι πρόκριτοι.</a:t>
            </a:r>
          </a:p>
          <a:p>
            <a:endParaRPr lang="el-GR" dirty="0"/>
          </a:p>
          <a:p>
            <a:r>
              <a:rPr lang="el-GR" dirty="0"/>
              <a:t>Καθώς το θέμα παρέμενε για πολλά χρόνια σε εκκρεμότητα, </a:t>
            </a:r>
            <a:r>
              <a:rPr lang="el-GR" b="1" dirty="0"/>
              <a:t>μεγάλο μέρος τους καταπατήθηκε </a:t>
            </a:r>
            <a:r>
              <a:rPr lang="el-GR" dirty="0"/>
              <a:t>και μετατράπηκε σε ιδιοκτησίες.</a:t>
            </a:r>
          </a:p>
          <a:p>
            <a:endParaRPr lang="el-GR" dirty="0"/>
          </a:p>
          <a:p>
            <a:r>
              <a:rPr lang="el-GR" dirty="0"/>
              <a:t>Στα 1871 ο πρωθυπουργός Αλέξανδρος Κουμουνδούρος διένειμε όσες εθνικές γαίες είχαν απομείνει.</a:t>
            </a:r>
          </a:p>
        </p:txBody>
      </p:sp>
    </p:spTree>
    <p:extLst>
      <p:ext uri="{BB962C8B-B14F-4D97-AF65-F5344CB8AC3E}">
        <p14:creationId xmlns:p14="http://schemas.microsoft.com/office/powerpoint/2010/main" val="3140785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D51DB85-F73E-6956-4814-24283885C0B0}"/>
              </a:ext>
            </a:extLst>
          </p:cNvPr>
          <p:cNvPicPr>
            <a:picLocks noChangeAspect="1"/>
          </p:cNvPicPr>
          <p:nvPr/>
        </p:nvPicPr>
        <p:blipFill>
          <a:blip r:embed="rId2"/>
          <a:stretch>
            <a:fillRect/>
          </a:stretch>
        </p:blipFill>
        <p:spPr>
          <a:xfrm>
            <a:off x="1467059" y="177144"/>
            <a:ext cx="9192053" cy="6457465"/>
          </a:xfrm>
          <a:prstGeom prst="rect">
            <a:avLst/>
          </a:prstGeom>
        </p:spPr>
      </p:pic>
    </p:spTree>
    <p:extLst>
      <p:ext uri="{BB962C8B-B14F-4D97-AF65-F5344CB8AC3E}">
        <p14:creationId xmlns:p14="http://schemas.microsoft.com/office/powerpoint/2010/main" val="3999403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5099461-C847-BB09-04DF-45AAEBCFF1F8}"/>
              </a:ext>
            </a:extLst>
          </p:cNvPr>
          <p:cNvPicPr>
            <a:picLocks noChangeAspect="1"/>
          </p:cNvPicPr>
          <p:nvPr/>
        </p:nvPicPr>
        <p:blipFill>
          <a:blip r:embed="rId2"/>
          <a:stretch>
            <a:fillRect/>
          </a:stretch>
        </p:blipFill>
        <p:spPr>
          <a:xfrm>
            <a:off x="64010" y="974691"/>
            <a:ext cx="12063980" cy="5293663"/>
          </a:xfrm>
          <a:prstGeom prst="rect">
            <a:avLst/>
          </a:prstGeom>
        </p:spPr>
      </p:pic>
    </p:spTree>
    <p:extLst>
      <p:ext uri="{BB962C8B-B14F-4D97-AF65-F5344CB8AC3E}">
        <p14:creationId xmlns:p14="http://schemas.microsoft.com/office/powerpoint/2010/main" val="816433505"/>
      </p:ext>
    </p:extLst>
  </p:cSld>
  <p:clrMapOvr>
    <a:masterClrMapping/>
  </p:clrMapOvr>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docProps/app.xml><?xml version="1.0" encoding="utf-8"?>
<Properties xmlns="http://schemas.openxmlformats.org/officeDocument/2006/extended-properties" xmlns:vt="http://schemas.openxmlformats.org/officeDocument/2006/docPropsVTypes">
  <TotalTime>168</TotalTime>
  <Words>725</Words>
  <Application>Microsoft Office PowerPoint</Application>
  <PresentationFormat>Ευρεία οθόνη</PresentationFormat>
  <Paragraphs>67</Paragraphs>
  <Slides>21</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21</vt:i4>
      </vt:variant>
    </vt:vector>
  </HeadingPairs>
  <TitlesOfParts>
    <vt:vector size="25" baseType="lpstr">
      <vt:lpstr>Arial</vt:lpstr>
      <vt:lpstr>Grandview Display</vt:lpstr>
      <vt:lpstr>Neue Haas Grotesk Text Pro</vt:lpstr>
      <vt:lpstr>DashVTI</vt:lpstr>
      <vt:lpstr>Η ελληνική οικονομία και κοινωνία κατά τον 19ο αιώνα</vt:lpstr>
      <vt:lpstr>Η έκταση της Ελλάδας τον 19ο αιώνα μικρή έκταση προσάρτηση επτανήσων 1864 προσάρτηση Θεσσαλίας και Άρτας 1881  </vt:lpstr>
      <vt:lpstr>Δημογραφικά Στοιχεία</vt:lpstr>
      <vt:lpstr>Παρουσίαση του PowerPoint</vt:lpstr>
      <vt:lpstr>Παρουσίαση του PowerPoint</vt:lpstr>
      <vt:lpstr>Παρουσίαση του PowerPoint</vt:lpstr>
      <vt:lpstr>Οικονομία: Αγροτικός Τομέας Ζήτημα Εθνικών Γαιών</vt:lpstr>
      <vt:lpstr>Παρουσίαση του PowerPoint</vt:lpstr>
      <vt:lpstr>Παρουσίαση του PowerPoint</vt:lpstr>
      <vt:lpstr>Το Ζήτημα των Τσιφλικιών</vt:lpstr>
      <vt:lpstr>Παρουσίαση του PowerPoint</vt:lpstr>
      <vt:lpstr>Παρουσίαση του PowerPoint</vt:lpstr>
      <vt:lpstr>Παρουσίαση του PowerPoint</vt:lpstr>
      <vt:lpstr>Βασικά χαρακτηριστικά αγροτικής οικονομίας </vt:lpstr>
      <vt:lpstr>Παρουσίαση του PowerPoint</vt:lpstr>
      <vt:lpstr>Εμπόριο</vt:lpstr>
      <vt:lpstr>Παρουσίαση του PowerPoint</vt:lpstr>
      <vt:lpstr>Ναυτιλία</vt:lpstr>
      <vt:lpstr>Τραπεζικό Σύστημα</vt:lpstr>
      <vt:lpstr>Παρουσίαση του PowerPoint</vt:lpstr>
      <vt:lpstr>Βιομηχανία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LIAKOU ZOI</dc:creator>
  <cp:lastModifiedBy>LIAKOU ZOI</cp:lastModifiedBy>
  <cp:revision>1</cp:revision>
  <dcterms:created xsi:type="dcterms:W3CDTF">2025-01-08T15:15:56Z</dcterms:created>
  <dcterms:modified xsi:type="dcterms:W3CDTF">2025-01-08T18:04:22Z</dcterms:modified>
</cp:coreProperties>
</file>