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257" r:id="rId3"/>
    <p:sldId id="260" r:id="rId4"/>
    <p:sldId id="259" r:id="rId5"/>
    <p:sldId id="261" r:id="rId6"/>
    <p:sldId id="262" r:id="rId7"/>
    <p:sldId id="263" r:id="rId8"/>
    <p:sldId id="258" r:id="rId9"/>
    <p:sldId id="264" r:id="rId10"/>
    <p:sldId id="266" r:id="rId11"/>
    <p:sldId id="268" r:id="rId12"/>
    <p:sldId id="269" r:id="rId13"/>
    <p:sldId id="270" r:id="rId14"/>
    <p:sldId id="271" r:id="rId15"/>
    <p:sldId id="267" r:id="rId16"/>
    <p:sldId id="265" r:id="rId17"/>
    <p:sldId id="272" r:id="rId18"/>
    <p:sldId id="274" r:id="rId19"/>
    <p:sldId id="275" r:id="rId20"/>
    <p:sldId id="273" r:id="rId21"/>
    <p:sldId id="276" r:id="rId22"/>
    <p:sldId id="277" r:id="rId23"/>
    <p:sldId id="278" r:id="rId24"/>
    <p:sldId id="279" r:id="rId25"/>
    <p:sldId id="280" r:id="rId26"/>
    <p:sldId id="281" r:id="rId27"/>
    <p:sldId id="282" r:id="rId28"/>
    <p:sldId id="283" r:id="rId29"/>
    <p:sldId id="284" r:id="rId30"/>
    <p:sldId id="285" r:id="rId31"/>
    <p:sldId id="286" r:id="rId32"/>
    <p:sldId id="292" r:id="rId33"/>
    <p:sldId id="287" r:id="rId34"/>
    <p:sldId id="288" r:id="rId35"/>
    <p:sldId id="289" r:id="rId36"/>
    <p:sldId id="290" r:id="rId37"/>
    <p:sldId id="291" r:id="rId38"/>
    <p:sldId id="293" r:id="rId39"/>
    <p:sldId id="294" r:id="rId40"/>
    <p:sldId id="295" r:id="rId41"/>
    <p:sldId id="296" r:id="rId42"/>
    <p:sldId id="297" r:id="rId43"/>
    <p:sldId id="298" r:id="rId44"/>
    <p:sldId id="303" r:id="rId45"/>
    <p:sldId id="299" r:id="rId46"/>
    <p:sldId id="300" r:id="rId47"/>
    <p:sldId id="301" r:id="rId48"/>
    <p:sldId id="302" r:id="rId49"/>
    <p:sldId id="311" r:id="rId50"/>
    <p:sldId id="306" r:id="rId51"/>
    <p:sldId id="304" r:id="rId52"/>
    <p:sldId id="305" r:id="rId53"/>
    <p:sldId id="307" r:id="rId54"/>
    <p:sldId id="308" r:id="rId55"/>
    <p:sldId id="312" r:id="rId56"/>
    <p:sldId id="313" r:id="rId57"/>
    <p:sldId id="309" r:id="rId58"/>
    <p:sldId id="310" r:id="rId59"/>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6" d="100"/>
          <a:sy n="76" d="100"/>
        </p:scale>
        <p:origin x="62" y="10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DEA515-BE4B-42F0-9327-9E2A7B63535A}"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l-GR"/>
        </a:p>
      </dgm:t>
    </dgm:pt>
    <dgm:pt modelId="{11AC3A02-FF18-4A94-8D51-0E9BD96E10B0}">
      <dgm:prSet phldrT="[Κείμενο]"/>
      <dgm:spPr/>
      <dgm:t>
        <a:bodyPr/>
        <a:lstStyle/>
        <a:p>
          <a:pPr>
            <a:buFont typeface="+mj-lt"/>
            <a:buAutoNum type="arabicPeriod"/>
          </a:pPr>
          <a:r>
            <a:rPr lang="el-GR" dirty="0"/>
            <a:t>Γερμανία έχει ήδη διεισδύσει οικονομικά στην Οθωμανική Αυτοκρατορία.</a:t>
          </a:r>
        </a:p>
      </dgm:t>
    </dgm:pt>
    <dgm:pt modelId="{50676341-FBCC-4357-A25E-DCE396DE2F65}" type="parTrans" cxnId="{5B86E303-0BF8-4D1C-A08A-63FAF34230BB}">
      <dgm:prSet/>
      <dgm:spPr/>
      <dgm:t>
        <a:bodyPr/>
        <a:lstStyle/>
        <a:p>
          <a:endParaRPr lang="el-GR"/>
        </a:p>
      </dgm:t>
    </dgm:pt>
    <dgm:pt modelId="{59C6F2C8-FAB3-4159-AC37-90D490B657C7}" type="sibTrans" cxnId="{5B86E303-0BF8-4D1C-A08A-63FAF34230BB}">
      <dgm:prSet/>
      <dgm:spPr/>
      <dgm:t>
        <a:bodyPr/>
        <a:lstStyle/>
        <a:p>
          <a:endParaRPr lang="el-GR"/>
        </a:p>
      </dgm:t>
    </dgm:pt>
    <dgm:pt modelId="{96A4AED7-A885-4862-A83E-A896FBE0AE37}">
      <dgm:prSet phldrT="[Κείμενο]"/>
      <dgm:spPr/>
      <dgm:t>
        <a:bodyPr/>
        <a:lstStyle/>
        <a:p>
          <a:pPr>
            <a:buFont typeface="+mj-lt"/>
            <a:buAutoNum type="arabicPeriod"/>
          </a:pPr>
          <a:r>
            <a:rPr lang="el-GR" dirty="0"/>
            <a:t>Ιταλία επιτέθηκε εναντίον της Λιβύης (1911) και κατέλαβε τα Δωδεκάνησα (1912).</a:t>
          </a:r>
        </a:p>
      </dgm:t>
    </dgm:pt>
    <dgm:pt modelId="{88960B4D-29A0-4799-B7DF-6DE740EB2E10}" type="parTrans" cxnId="{B2E57A85-9386-4C8D-A48D-5BB389713FFD}">
      <dgm:prSet/>
      <dgm:spPr/>
      <dgm:t>
        <a:bodyPr/>
        <a:lstStyle/>
        <a:p>
          <a:endParaRPr lang="el-GR"/>
        </a:p>
      </dgm:t>
    </dgm:pt>
    <dgm:pt modelId="{A53AB7DF-8F09-4B43-80B7-47AEFB1C3D63}" type="sibTrans" cxnId="{B2E57A85-9386-4C8D-A48D-5BB389713FFD}">
      <dgm:prSet/>
      <dgm:spPr/>
      <dgm:t>
        <a:bodyPr/>
        <a:lstStyle/>
        <a:p>
          <a:endParaRPr lang="el-GR"/>
        </a:p>
      </dgm:t>
    </dgm:pt>
    <dgm:pt modelId="{AAE71A37-F244-4F15-A7A2-9F2A0579BF55}">
      <dgm:prSet phldrT="[Κείμενο]"/>
      <dgm:spPr/>
      <dgm:t>
        <a:bodyPr/>
        <a:lstStyle/>
        <a:p>
          <a:pPr>
            <a:buFont typeface="+mj-lt"/>
            <a:buAutoNum type="arabicPeriod"/>
          </a:pPr>
          <a:r>
            <a:rPr lang="el-GR" dirty="0"/>
            <a:t>Συμφέροντα Δυνάμεων αλληλοσυγκρούονται.</a:t>
          </a:r>
          <a:r>
            <a:rPr lang="en-US" dirty="0"/>
            <a:t> </a:t>
          </a:r>
          <a:r>
            <a:rPr lang="el-GR" dirty="0"/>
            <a:t>Αποκαλύπτεται η αδυναμία της Οθωμανικής Αυτοκρατορίας να ελέγξει τα εδάφη της.</a:t>
          </a:r>
        </a:p>
      </dgm:t>
    </dgm:pt>
    <dgm:pt modelId="{4B86B835-716E-459A-BEF9-4AD27FC8CEE8}" type="parTrans" cxnId="{25725CC1-77C5-4C87-8FEC-B6727553C384}">
      <dgm:prSet/>
      <dgm:spPr/>
      <dgm:t>
        <a:bodyPr/>
        <a:lstStyle/>
        <a:p>
          <a:endParaRPr lang="el-GR"/>
        </a:p>
      </dgm:t>
    </dgm:pt>
    <dgm:pt modelId="{64A36BC1-85A3-4D8B-B257-E05032A6D799}" type="sibTrans" cxnId="{25725CC1-77C5-4C87-8FEC-B6727553C384}">
      <dgm:prSet/>
      <dgm:spPr/>
      <dgm:t>
        <a:bodyPr/>
        <a:lstStyle/>
        <a:p>
          <a:endParaRPr lang="el-GR"/>
        </a:p>
      </dgm:t>
    </dgm:pt>
    <dgm:pt modelId="{2E823DF2-FEAF-4DA2-9EBD-0DD214C0595F}">
      <dgm:prSet/>
      <dgm:spPr/>
      <dgm:t>
        <a:bodyPr/>
        <a:lstStyle/>
        <a:p>
          <a:pPr>
            <a:buFont typeface="+mj-lt"/>
            <a:buAutoNum type="arabicPeriod"/>
          </a:pPr>
          <a:r>
            <a:rPr lang="el-GR" dirty="0"/>
            <a:t>Αυστροουγγαρία είχε αναλάβει από το 1878 τη διοίκηση της οθωμανικής Επαρχίας της Βοσνίας-Ερζεγοβίνης και το 1908 την προσαρτά.</a:t>
          </a:r>
          <a:endParaRPr lang="en-US" dirty="0"/>
        </a:p>
      </dgm:t>
    </dgm:pt>
    <dgm:pt modelId="{8AFABCF2-7C81-433B-BC41-23C81D7F102D}" type="parTrans" cxnId="{768F273D-DE76-4A2E-AE09-01D58EB47591}">
      <dgm:prSet/>
      <dgm:spPr/>
      <dgm:t>
        <a:bodyPr/>
        <a:lstStyle/>
        <a:p>
          <a:endParaRPr lang="el-GR"/>
        </a:p>
      </dgm:t>
    </dgm:pt>
    <dgm:pt modelId="{2807803C-F83B-4501-BFBC-48C7F2E64D60}" type="sibTrans" cxnId="{768F273D-DE76-4A2E-AE09-01D58EB47591}">
      <dgm:prSet/>
      <dgm:spPr/>
      <dgm:t>
        <a:bodyPr/>
        <a:lstStyle/>
        <a:p>
          <a:endParaRPr lang="el-GR"/>
        </a:p>
      </dgm:t>
    </dgm:pt>
    <dgm:pt modelId="{1221DF93-4999-41FB-BA38-9C9B72C71769}" type="pres">
      <dgm:prSet presAssocID="{24DEA515-BE4B-42F0-9327-9E2A7B63535A}" presName="Name0" presStyleCnt="0">
        <dgm:presLayoutVars>
          <dgm:chMax val="7"/>
          <dgm:chPref val="7"/>
          <dgm:dir/>
        </dgm:presLayoutVars>
      </dgm:prSet>
      <dgm:spPr/>
    </dgm:pt>
    <dgm:pt modelId="{00CFB5CF-253B-49EA-9376-266AC546909F}" type="pres">
      <dgm:prSet presAssocID="{24DEA515-BE4B-42F0-9327-9E2A7B63535A}" presName="Name1" presStyleCnt="0"/>
      <dgm:spPr/>
    </dgm:pt>
    <dgm:pt modelId="{8289ADA8-70F9-405A-8A55-1837D4A25EEC}" type="pres">
      <dgm:prSet presAssocID="{24DEA515-BE4B-42F0-9327-9E2A7B63535A}" presName="cycle" presStyleCnt="0"/>
      <dgm:spPr/>
    </dgm:pt>
    <dgm:pt modelId="{A66EFC29-678D-488F-BF84-EB056975402D}" type="pres">
      <dgm:prSet presAssocID="{24DEA515-BE4B-42F0-9327-9E2A7B63535A}" presName="srcNode" presStyleLbl="node1" presStyleIdx="0" presStyleCnt="4"/>
      <dgm:spPr/>
    </dgm:pt>
    <dgm:pt modelId="{26EF5B16-710B-41F0-9D6D-5E280AE1D617}" type="pres">
      <dgm:prSet presAssocID="{24DEA515-BE4B-42F0-9327-9E2A7B63535A}" presName="conn" presStyleLbl="parChTrans1D2" presStyleIdx="0" presStyleCnt="1"/>
      <dgm:spPr/>
    </dgm:pt>
    <dgm:pt modelId="{DB68C54F-B04D-4A2B-98C5-47DEFCDD21FA}" type="pres">
      <dgm:prSet presAssocID="{24DEA515-BE4B-42F0-9327-9E2A7B63535A}" presName="extraNode" presStyleLbl="node1" presStyleIdx="0" presStyleCnt="4"/>
      <dgm:spPr/>
    </dgm:pt>
    <dgm:pt modelId="{EB1BDC0E-1B59-40EE-B882-56447ED55B79}" type="pres">
      <dgm:prSet presAssocID="{24DEA515-BE4B-42F0-9327-9E2A7B63535A}" presName="dstNode" presStyleLbl="node1" presStyleIdx="0" presStyleCnt="4"/>
      <dgm:spPr/>
    </dgm:pt>
    <dgm:pt modelId="{F9180C27-3424-4E34-8264-48EF2A657F30}" type="pres">
      <dgm:prSet presAssocID="{11AC3A02-FF18-4A94-8D51-0E9BD96E10B0}" presName="text_1" presStyleLbl="node1" presStyleIdx="0" presStyleCnt="4">
        <dgm:presLayoutVars>
          <dgm:bulletEnabled val="1"/>
        </dgm:presLayoutVars>
      </dgm:prSet>
      <dgm:spPr/>
    </dgm:pt>
    <dgm:pt modelId="{32577281-8002-4F3C-BB07-695C3125CC8B}" type="pres">
      <dgm:prSet presAssocID="{11AC3A02-FF18-4A94-8D51-0E9BD96E10B0}" presName="accent_1" presStyleCnt="0"/>
      <dgm:spPr/>
    </dgm:pt>
    <dgm:pt modelId="{110ED02E-0902-4442-A136-8EFD42233745}" type="pres">
      <dgm:prSet presAssocID="{11AC3A02-FF18-4A94-8D51-0E9BD96E10B0}" presName="accentRepeatNode" presStyleLbl="solidFgAcc1" presStyleIdx="0" presStyleCnt="4"/>
      <dgm:spPr/>
    </dgm:pt>
    <dgm:pt modelId="{AB76058C-39AC-42C1-8D16-8C19A36BAA63}" type="pres">
      <dgm:prSet presAssocID="{96A4AED7-A885-4862-A83E-A896FBE0AE37}" presName="text_2" presStyleLbl="node1" presStyleIdx="1" presStyleCnt="4">
        <dgm:presLayoutVars>
          <dgm:bulletEnabled val="1"/>
        </dgm:presLayoutVars>
      </dgm:prSet>
      <dgm:spPr/>
    </dgm:pt>
    <dgm:pt modelId="{57935D7F-9B3D-48D4-8F9C-200F606268D7}" type="pres">
      <dgm:prSet presAssocID="{96A4AED7-A885-4862-A83E-A896FBE0AE37}" presName="accent_2" presStyleCnt="0"/>
      <dgm:spPr/>
    </dgm:pt>
    <dgm:pt modelId="{112C12B5-7B8C-495D-8F8F-57EDBEA4D600}" type="pres">
      <dgm:prSet presAssocID="{96A4AED7-A885-4862-A83E-A896FBE0AE37}" presName="accentRepeatNode" presStyleLbl="solidFgAcc1" presStyleIdx="1" presStyleCnt="4"/>
      <dgm:spPr/>
    </dgm:pt>
    <dgm:pt modelId="{EC2F8330-4E9F-4873-A63E-D72325AF7501}" type="pres">
      <dgm:prSet presAssocID="{2E823DF2-FEAF-4DA2-9EBD-0DD214C0595F}" presName="text_3" presStyleLbl="node1" presStyleIdx="2" presStyleCnt="4">
        <dgm:presLayoutVars>
          <dgm:bulletEnabled val="1"/>
        </dgm:presLayoutVars>
      </dgm:prSet>
      <dgm:spPr/>
    </dgm:pt>
    <dgm:pt modelId="{AA0B337F-6998-490D-AEB4-AE40F2F51A1C}" type="pres">
      <dgm:prSet presAssocID="{2E823DF2-FEAF-4DA2-9EBD-0DD214C0595F}" presName="accent_3" presStyleCnt="0"/>
      <dgm:spPr/>
    </dgm:pt>
    <dgm:pt modelId="{14E9824E-0F8E-4FAF-B598-273C41A810E3}" type="pres">
      <dgm:prSet presAssocID="{2E823DF2-FEAF-4DA2-9EBD-0DD214C0595F}" presName="accentRepeatNode" presStyleLbl="solidFgAcc1" presStyleIdx="2" presStyleCnt="4"/>
      <dgm:spPr/>
    </dgm:pt>
    <dgm:pt modelId="{4C9B2640-86F0-4E45-A263-184ABAFB18BA}" type="pres">
      <dgm:prSet presAssocID="{AAE71A37-F244-4F15-A7A2-9F2A0579BF55}" presName="text_4" presStyleLbl="node1" presStyleIdx="3" presStyleCnt="4">
        <dgm:presLayoutVars>
          <dgm:bulletEnabled val="1"/>
        </dgm:presLayoutVars>
      </dgm:prSet>
      <dgm:spPr/>
    </dgm:pt>
    <dgm:pt modelId="{C229DC39-C3F5-48BA-9A35-63D275B7068A}" type="pres">
      <dgm:prSet presAssocID="{AAE71A37-F244-4F15-A7A2-9F2A0579BF55}" presName="accent_4" presStyleCnt="0"/>
      <dgm:spPr/>
    </dgm:pt>
    <dgm:pt modelId="{BE24DACE-6874-4931-B14B-5C0861F5E62B}" type="pres">
      <dgm:prSet presAssocID="{AAE71A37-F244-4F15-A7A2-9F2A0579BF55}" presName="accentRepeatNode" presStyleLbl="solidFgAcc1" presStyleIdx="3" presStyleCnt="4"/>
      <dgm:spPr/>
    </dgm:pt>
  </dgm:ptLst>
  <dgm:cxnLst>
    <dgm:cxn modelId="{5B86E303-0BF8-4D1C-A08A-63FAF34230BB}" srcId="{24DEA515-BE4B-42F0-9327-9E2A7B63535A}" destId="{11AC3A02-FF18-4A94-8D51-0E9BD96E10B0}" srcOrd="0" destOrd="0" parTransId="{50676341-FBCC-4357-A25E-DCE396DE2F65}" sibTransId="{59C6F2C8-FAB3-4159-AC37-90D490B657C7}"/>
    <dgm:cxn modelId="{2B6F7A09-E129-4496-BDE9-9E903E963612}" type="presOf" srcId="{AAE71A37-F244-4F15-A7A2-9F2A0579BF55}" destId="{4C9B2640-86F0-4E45-A263-184ABAFB18BA}" srcOrd="0" destOrd="0" presId="urn:microsoft.com/office/officeart/2008/layout/VerticalCurvedList"/>
    <dgm:cxn modelId="{F07C2E1A-30C0-48B5-8E14-283B77778904}" type="presOf" srcId="{24DEA515-BE4B-42F0-9327-9E2A7B63535A}" destId="{1221DF93-4999-41FB-BA38-9C9B72C71769}" srcOrd="0" destOrd="0" presId="urn:microsoft.com/office/officeart/2008/layout/VerticalCurvedList"/>
    <dgm:cxn modelId="{768F273D-DE76-4A2E-AE09-01D58EB47591}" srcId="{24DEA515-BE4B-42F0-9327-9E2A7B63535A}" destId="{2E823DF2-FEAF-4DA2-9EBD-0DD214C0595F}" srcOrd="2" destOrd="0" parTransId="{8AFABCF2-7C81-433B-BC41-23C81D7F102D}" sibTransId="{2807803C-F83B-4501-BFBC-48C7F2E64D60}"/>
    <dgm:cxn modelId="{6256F05E-A1AB-41DC-9FB2-4C9B6E88F3F5}" type="presOf" srcId="{2E823DF2-FEAF-4DA2-9EBD-0DD214C0595F}" destId="{EC2F8330-4E9F-4873-A63E-D72325AF7501}" srcOrd="0" destOrd="0" presId="urn:microsoft.com/office/officeart/2008/layout/VerticalCurvedList"/>
    <dgm:cxn modelId="{B2E57A85-9386-4C8D-A48D-5BB389713FFD}" srcId="{24DEA515-BE4B-42F0-9327-9E2A7B63535A}" destId="{96A4AED7-A885-4862-A83E-A896FBE0AE37}" srcOrd="1" destOrd="0" parTransId="{88960B4D-29A0-4799-B7DF-6DE740EB2E10}" sibTransId="{A53AB7DF-8F09-4B43-80B7-47AEFB1C3D63}"/>
    <dgm:cxn modelId="{49D08AAA-EE3D-4CF5-8DAA-74D7EC0E8309}" type="presOf" srcId="{96A4AED7-A885-4862-A83E-A896FBE0AE37}" destId="{AB76058C-39AC-42C1-8D16-8C19A36BAA63}" srcOrd="0" destOrd="0" presId="urn:microsoft.com/office/officeart/2008/layout/VerticalCurvedList"/>
    <dgm:cxn modelId="{D1390BBC-0517-4405-B5DF-1F8F240CCA44}" type="presOf" srcId="{59C6F2C8-FAB3-4159-AC37-90D490B657C7}" destId="{26EF5B16-710B-41F0-9D6D-5E280AE1D617}" srcOrd="0" destOrd="0" presId="urn:microsoft.com/office/officeart/2008/layout/VerticalCurvedList"/>
    <dgm:cxn modelId="{25725CC1-77C5-4C87-8FEC-B6727553C384}" srcId="{24DEA515-BE4B-42F0-9327-9E2A7B63535A}" destId="{AAE71A37-F244-4F15-A7A2-9F2A0579BF55}" srcOrd="3" destOrd="0" parTransId="{4B86B835-716E-459A-BEF9-4AD27FC8CEE8}" sibTransId="{64A36BC1-85A3-4D8B-B257-E05032A6D799}"/>
    <dgm:cxn modelId="{2F5AC6EA-807E-4131-9F33-B62316CFF385}" type="presOf" srcId="{11AC3A02-FF18-4A94-8D51-0E9BD96E10B0}" destId="{F9180C27-3424-4E34-8264-48EF2A657F30}" srcOrd="0" destOrd="0" presId="urn:microsoft.com/office/officeart/2008/layout/VerticalCurvedList"/>
    <dgm:cxn modelId="{5937DD7F-6BB7-490C-83C1-A0A45E93762C}" type="presParOf" srcId="{1221DF93-4999-41FB-BA38-9C9B72C71769}" destId="{00CFB5CF-253B-49EA-9376-266AC546909F}" srcOrd="0" destOrd="0" presId="urn:microsoft.com/office/officeart/2008/layout/VerticalCurvedList"/>
    <dgm:cxn modelId="{1DF70926-0AEB-4A21-B708-6E058E599BC1}" type="presParOf" srcId="{00CFB5CF-253B-49EA-9376-266AC546909F}" destId="{8289ADA8-70F9-405A-8A55-1837D4A25EEC}" srcOrd="0" destOrd="0" presId="urn:microsoft.com/office/officeart/2008/layout/VerticalCurvedList"/>
    <dgm:cxn modelId="{54655C6B-B6E2-4590-AF86-FFF404C1DE63}" type="presParOf" srcId="{8289ADA8-70F9-405A-8A55-1837D4A25EEC}" destId="{A66EFC29-678D-488F-BF84-EB056975402D}" srcOrd="0" destOrd="0" presId="urn:microsoft.com/office/officeart/2008/layout/VerticalCurvedList"/>
    <dgm:cxn modelId="{25885FB8-5D98-4291-A55F-232EA936EE36}" type="presParOf" srcId="{8289ADA8-70F9-405A-8A55-1837D4A25EEC}" destId="{26EF5B16-710B-41F0-9D6D-5E280AE1D617}" srcOrd="1" destOrd="0" presId="urn:microsoft.com/office/officeart/2008/layout/VerticalCurvedList"/>
    <dgm:cxn modelId="{940734CA-C9D8-4B9C-9884-C22E67688A21}" type="presParOf" srcId="{8289ADA8-70F9-405A-8A55-1837D4A25EEC}" destId="{DB68C54F-B04D-4A2B-98C5-47DEFCDD21FA}" srcOrd="2" destOrd="0" presId="urn:microsoft.com/office/officeart/2008/layout/VerticalCurvedList"/>
    <dgm:cxn modelId="{CFC767E2-B9DE-47CE-8F61-D780741EE0DD}" type="presParOf" srcId="{8289ADA8-70F9-405A-8A55-1837D4A25EEC}" destId="{EB1BDC0E-1B59-40EE-B882-56447ED55B79}" srcOrd="3" destOrd="0" presId="urn:microsoft.com/office/officeart/2008/layout/VerticalCurvedList"/>
    <dgm:cxn modelId="{9283FD17-35A5-4FEC-A652-04ECF32230E9}" type="presParOf" srcId="{00CFB5CF-253B-49EA-9376-266AC546909F}" destId="{F9180C27-3424-4E34-8264-48EF2A657F30}" srcOrd="1" destOrd="0" presId="urn:microsoft.com/office/officeart/2008/layout/VerticalCurvedList"/>
    <dgm:cxn modelId="{C0842B73-184D-4D59-B666-748A96BD9F93}" type="presParOf" srcId="{00CFB5CF-253B-49EA-9376-266AC546909F}" destId="{32577281-8002-4F3C-BB07-695C3125CC8B}" srcOrd="2" destOrd="0" presId="urn:microsoft.com/office/officeart/2008/layout/VerticalCurvedList"/>
    <dgm:cxn modelId="{55A2BE96-9664-4F99-AD90-24D73352DE19}" type="presParOf" srcId="{32577281-8002-4F3C-BB07-695C3125CC8B}" destId="{110ED02E-0902-4442-A136-8EFD42233745}" srcOrd="0" destOrd="0" presId="urn:microsoft.com/office/officeart/2008/layout/VerticalCurvedList"/>
    <dgm:cxn modelId="{245B115C-E7BC-48BB-8058-9CC54CE8D3D8}" type="presParOf" srcId="{00CFB5CF-253B-49EA-9376-266AC546909F}" destId="{AB76058C-39AC-42C1-8D16-8C19A36BAA63}" srcOrd="3" destOrd="0" presId="urn:microsoft.com/office/officeart/2008/layout/VerticalCurvedList"/>
    <dgm:cxn modelId="{941DBCE3-ADC1-4EDA-AD55-DD7624BCA37C}" type="presParOf" srcId="{00CFB5CF-253B-49EA-9376-266AC546909F}" destId="{57935D7F-9B3D-48D4-8F9C-200F606268D7}" srcOrd="4" destOrd="0" presId="urn:microsoft.com/office/officeart/2008/layout/VerticalCurvedList"/>
    <dgm:cxn modelId="{44A8E0F7-695C-4C20-9C10-301847EA4985}" type="presParOf" srcId="{57935D7F-9B3D-48D4-8F9C-200F606268D7}" destId="{112C12B5-7B8C-495D-8F8F-57EDBEA4D600}" srcOrd="0" destOrd="0" presId="urn:microsoft.com/office/officeart/2008/layout/VerticalCurvedList"/>
    <dgm:cxn modelId="{76576376-D9C9-4129-8ED2-3CCF7E28E436}" type="presParOf" srcId="{00CFB5CF-253B-49EA-9376-266AC546909F}" destId="{EC2F8330-4E9F-4873-A63E-D72325AF7501}" srcOrd="5" destOrd="0" presId="urn:microsoft.com/office/officeart/2008/layout/VerticalCurvedList"/>
    <dgm:cxn modelId="{2106C12B-657A-4B26-816C-DEB38DB332AF}" type="presParOf" srcId="{00CFB5CF-253B-49EA-9376-266AC546909F}" destId="{AA0B337F-6998-490D-AEB4-AE40F2F51A1C}" srcOrd="6" destOrd="0" presId="urn:microsoft.com/office/officeart/2008/layout/VerticalCurvedList"/>
    <dgm:cxn modelId="{BDD20E1E-5726-4F3A-AF53-66B4DC7A15A8}" type="presParOf" srcId="{AA0B337F-6998-490D-AEB4-AE40F2F51A1C}" destId="{14E9824E-0F8E-4FAF-B598-273C41A810E3}" srcOrd="0" destOrd="0" presId="urn:microsoft.com/office/officeart/2008/layout/VerticalCurvedList"/>
    <dgm:cxn modelId="{159A10F0-A465-4FDD-8CE1-CCD5A794CC28}" type="presParOf" srcId="{00CFB5CF-253B-49EA-9376-266AC546909F}" destId="{4C9B2640-86F0-4E45-A263-184ABAFB18BA}" srcOrd="7" destOrd="0" presId="urn:microsoft.com/office/officeart/2008/layout/VerticalCurvedList"/>
    <dgm:cxn modelId="{FAFD4226-7DD6-432D-B47C-0079B337E412}" type="presParOf" srcId="{00CFB5CF-253B-49EA-9376-266AC546909F}" destId="{C229DC39-C3F5-48BA-9A35-63D275B7068A}" srcOrd="8" destOrd="0" presId="urn:microsoft.com/office/officeart/2008/layout/VerticalCurvedList"/>
    <dgm:cxn modelId="{1051244B-C799-4502-96FB-8499B42587FB}" type="presParOf" srcId="{C229DC39-C3F5-48BA-9A35-63D275B7068A}" destId="{BE24DACE-6874-4931-B14B-5C0861F5E62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F5B16-710B-41F0-9D6D-5E280AE1D617}">
      <dsp:nvSpPr>
        <dsp:cNvPr id="0" name=""/>
        <dsp:cNvSpPr/>
      </dsp:nvSpPr>
      <dsp:spPr>
        <a:xfrm>
          <a:off x="-6126981" y="-937410"/>
          <a:ext cx="7293488" cy="7293488"/>
        </a:xfrm>
        <a:prstGeom prst="blockArc">
          <a:avLst>
            <a:gd name="adj1" fmla="val 18900000"/>
            <a:gd name="adj2" fmla="val 2700000"/>
            <a:gd name="adj3" fmla="val 296"/>
          </a:avLst>
        </a:pr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180C27-3424-4E34-8264-48EF2A657F30}">
      <dsp:nvSpPr>
        <dsp:cNvPr id="0" name=""/>
        <dsp:cNvSpPr/>
      </dsp:nvSpPr>
      <dsp:spPr>
        <a:xfrm>
          <a:off x="610504" y="416587"/>
          <a:ext cx="7440913" cy="83360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43180" rIns="43180" bIns="43180" numCol="1" spcCol="1270" anchor="ctr" anchorCtr="0">
          <a:noAutofit/>
        </a:bodyPr>
        <a:lstStyle/>
        <a:p>
          <a:pPr marL="0" lvl="0" indent="0" algn="l" defTabSz="755650">
            <a:lnSpc>
              <a:spcPct val="90000"/>
            </a:lnSpc>
            <a:spcBef>
              <a:spcPct val="0"/>
            </a:spcBef>
            <a:spcAft>
              <a:spcPct val="35000"/>
            </a:spcAft>
            <a:buFont typeface="+mj-lt"/>
            <a:buNone/>
          </a:pPr>
          <a:r>
            <a:rPr lang="el-GR" sz="1700" kern="1200" dirty="0"/>
            <a:t>Γερμανία έχει ήδη διεισδύσει οικονομικά στην Οθωμανική Αυτοκρατορία.</a:t>
          </a:r>
        </a:p>
      </dsp:txBody>
      <dsp:txXfrm>
        <a:off x="610504" y="416587"/>
        <a:ext cx="7440913" cy="833607"/>
      </dsp:txXfrm>
    </dsp:sp>
    <dsp:sp modelId="{110ED02E-0902-4442-A136-8EFD42233745}">
      <dsp:nvSpPr>
        <dsp:cNvPr id="0" name=""/>
        <dsp:cNvSpPr/>
      </dsp:nvSpPr>
      <dsp:spPr>
        <a:xfrm>
          <a:off x="89500" y="312386"/>
          <a:ext cx="1042009" cy="1042009"/>
        </a:xfrm>
        <a:prstGeom prst="ellipse">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76058C-39AC-42C1-8D16-8C19A36BAA63}">
      <dsp:nvSpPr>
        <dsp:cNvPr id="0" name=""/>
        <dsp:cNvSpPr/>
      </dsp:nvSpPr>
      <dsp:spPr>
        <a:xfrm>
          <a:off x="1088431" y="1667215"/>
          <a:ext cx="6962986" cy="83360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43180" rIns="43180" bIns="43180" numCol="1" spcCol="1270" anchor="ctr" anchorCtr="0">
          <a:noAutofit/>
        </a:bodyPr>
        <a:lstStyle/>
        <a:p>
          <a:pPr marL="0" lvl="0" indent="0" algn="l" defTabSz="755650">
            <a:lnSpc>
              <a:spcPct val="90000"/>
            </a:lnSpc>
            <a:spcBef>
              <a:spcPct val="0"/>
            </a:spcBef>
            <a:spcAft>
              <a:spcPct val="35000"/>
            </a:spcAft>
            <a:buFont typeface="+mj-lt"/>
            <a:buNone/>
          </a:pPr>
          <a:r>
            <a:rPr lang="el-GR" sz="1700" kern="1200" dirty="0"/>
            <a:t>Ιταλία επιτέθηκε εναντίον της Λιβύης (1911) και κατέλαβε τα Δωδεκάνησα (1912).</a:t>
          </a:r>
        </a:p>
      </dsp:txBody>
      <dsp:txXfrm>
        <a:off x="1088431" y="1667215"/>
        <a:ext cx="6962986" cy="833607"/>
      </dsp:txXfrm>
    </dsp:sp>
    <dsp:sp modelId="{112C12B5-7B8C-495D-8F8F-57EDBEA4D600}">
      <dsp:nvSpPr>
        <dsp:cNvPr id="0" name=""/>
        <dsp:cNvSpPr/>
      </dsp:nvSpPr>
      <dsp:spPr>
        <a:xfrm>
          <a:off x="567426" y="1563014"/>
          <a:ext cx="1042009" cy="1042009"/>
        </a:xfrm>
        <a:prstGeom prst="ellipse">
          <a:avLst/>
        </a:prstGeom>
        <a:solidFill>
          <a:schemeClr val="lt1">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2F8330-4E9F-4873-A63E-D72325AF7501}">
      <dsp:nvSpPr>
        <dsp:cNvPr id="0" name=""/>
        <dsp:cNvSpPr/>
      </dsp:nvSpPr>
      <dsp:spPr>
        <a:xfrm>
          <a:off x="1088431" y="2917843"/>
          <a:ext cx="6962986" cy="833607"/>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43180" rIns="43180" bIns="43180" numCol="1" spcCol="1270" anchor="ctr" anchorCtr="0">
          <a:noAutofit/>
        </a:bodyPr>
        <a:lstStyle/>
        <a:p>
          <a:pPr marL="0" lvl="0" indent="0" algn="l" defTabSz="755650">
            <a:lnSpc>
              <a:spcPct val="90000"/>
            </a:lnSpc>
            <a:spcBef>
              <a:spcPct val="0"/>
            </a:spcBef>
            <a:spcAft>
              <a:spcPct val="35000"/>
            </a:spcAft>
            <a:buFont typeface="+mj-lt"/>
            <a:buNone/>
          </a:pPr>
          <a:r>
            <a:rPr lang="el-GR" sz="1700" kern="1200" dirty="0"/>
            <a:t>Αυστροουγγαρία είχε αναλάβει από το 1878 τη διοίκηση της οθωμανικής Επαρχίας της Βοσνίας-Ερζεγοβίνης και το 1908 την προσαρτά.</a:t>
          </a:r>
          <a:endParaRPr lang="en-US" sz="1700" kern="1200" dirty="0"/>
        </a:p>
      </dsp:txBody>
      <dsp:txXfrm>
        <a:off x="1088431" y="2917843"/>
        <a:ext cx="6962986" cy="833607"/>
      </dsp:txXfrm>
    </dsp:sp>
    <dsp:sp modelId="{14E9824E-0F8E-4FAF-B598-273C41A810E3}">
      <dsp:nvSpPr>
        <dsp:cNvPr id="0" name=""/>
        <dsp:cNvSpPr/>
      </dsp:nvSpPr>
      <dsp:spPr>
        <a:xfrm>
          <a:off x="567426" y="2813642"/>
          <a:ext cx="1042009" cy="1042009"/>
        </a:xfrm>
        <a:prstGeom prst="ellipse">
          <a:avLst/>
        </a:prstGeom>
        <a:solidFill>
          <a:schemeClr val="lt1">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9B2640-86F0-4E45-A263-184ABAFB18BA}">
      <dsp:nvSpPr>
        <dsp:cNvPr id="0" name=""/>
        <dsp:cNvSpPr/>
      </dsp:nvSpPr>
      <dsp:spPr>
        <a:xfrm>
          <a:off x="610504" y="4168472"/>
          <a:ext cx="7440913" cy="833607"/>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43180" rIns="43180" bIns="43180" numCol="1" spcCol="1270" anchor="ctr" anchorCtr="0">
          <a:noAutofit/>
        </a:bodyPr>
        <a:lstStyle/>
        <a:p>
          <a:pPr marL="0" lvl="0" indent="0" algn="l" defTabSz="755650">
            <a:lnSpc>
              <a:spcPct val="90000"/>
            </a:lnSpc>
            <a:spcBef>
              <a:spcPct val="0"/>
            </a:spcBef>
            <a:spcAft>
              <a:spcPct val="35000"/>
            </a:spcAft>
            <a:buFont typeface="+mj-lt"/>
            <a:buNone/>
          </a:pPr>
          <a:r>
            <a:rPr lang="el-GR" sz="1700" kern="1200" dirty="0"/>
            <a:t>Συμφέροντα Δυνάμεων αλληλοσυγκρούονται.</a:t>
          </a:r>
          <a:r>
            <a:rPr lang="en-US" sz="1700" kern="1200" dirty="0"/>
            <a:t> </a:t>
          </a:r>
          <a:r>
            <a:rPr lang="el-GR" sz="1700" kern="1200" dirty="0"/>
            <a:t>Αποκαλύπτεται η αδυναμία της Οθωμανικής Αυτοκρατορίας να ελέγξει τα εδάφη της.</a:t>
          </a:r>
        </a:p>
      </dsp:txBody>
      <dsp:txXfrm>
        <a:off x="610504" y="4168472"/>
        <a:ext cx="7440913" cy="833607"/>
      </dsp:txXfrm>
    </dsp:sp>
    <dsp:sp modelId="{BE24DACE-6874-4931-B14B-5C0861F5E62B}">
      <dsp:nvSpPr>
        <dsp:cNvPr id="0" name=""/>
        <dsp:cNvSpPr/>
      </dsp:nvSpPr>
      <dsp:spPr>
        <a:xfrm>
          <a:off x="89500" y="4064271"/>
          <a:ext cx="1042009" cy="1042009"/>
        </a:xfrm>
        <a:prstGeom prst="ellipse">
          <a:avLst/>
        </a:prstGeom>
        <a:solidFill>
          <a:schemeClr val="lt1">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7CF67E-7C7B-4FB5-AFA2-395625651663}" type="datetimeFigureOut">
              <a:rPr lang="el-GR" smtClean="0"/>
              <a:t>19/2/2025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FEC3AE-C2C4-4F4A-BA2D-D6E924C710BB}" type="slidenum">
              <a:rPr lang="el-GR" smtClean="0"/>
              <a:t>‹#›</a:t>
            </a:fld>
            <a:endParaRPr lang="el-GR"/>
          </a:p>
        </p:txBody>
      </p:sp>
    </p:spTree>
    <p:extLst>
      <p:ext uri="{BB962C8B-B14F-4D97-AF65-F5344CB8AC3E}">
        <p14:creationId xmlns:p14="http://schemas.microsoft.com/office/powerpoint/2010/main" val="649886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3F4850-5934-1A24-95E2-B788F8CF3A0E}"/>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549AADBD-86E8-80B3-3502-E0ABB27566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05EA683F-0852-6D0B-0841-4E773AF37C21}"/>
              </a:ext>
            </a:extLst>
          </p:cNvPr>
          <p:cNvSpPr>
            <a:spLocks noGrp="1"/>
          </p:cNvSpPr>
          <p:nvPr>
            <p:ph type="dt" sz="half" idx="10"/>
          </p:nvPr>
        </p:nvSpPr>
        <p:spPr/>
        <p:txBody>
          <a:bodyPr/>
          <a:lstStyle/>
          <a:p>
            <a:fld id="{577B7F91-9B8F-49F7-94C0-1E9020F1C4DE}" type="datetimeFigureOut">
              <a:rPr lang="el-GR" smtClean="0"/>
              <a:t>19/2/2025</a:t>
            </a:fld>
            <a:endParaRPr lang="el-GR"/>
          </a:p>
        </p:txBody>
      </p:sp>
      <p:sp>
        <p:nvSpPr>
          <p:cNvPr id="5" name="Θέση υποσέλιδου 4">
            <a:extLst>
              <a:ext uri="{FF2B5EF4-FFF2-40B4-BE49-F238E27FC236}">
                <a16:creationId xmlns:a16="http://schemas.microsoft.com/office/drawing/2014/main" id="{855D9723-44B8-3FDB-E44C-B9E5322464E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9FE0781-36AB-B7BB-A6C9-DC076508D519}"/>
              </a:ext>
            </a:extLst>
          </p:cNvPr>
          <p:cNvSpPr>
            <a:spLocks noGrp="1"/>
          </p:cNvSpPr>
          <p:nvPr>
            <p:ph type="sldNum" sz="quarter" idx="12"/>
          </p:nvPr>
        </p:nvSpPr>
        <p:spPr/>
        <p:txBody>
          <a:bodyPr/>
          <a:lstStyle/>
          <a:p>
            <a:fld id="{5F0CCC74-69EC-4761-9A3D-391B6C6B0C4B}" type="slidenum">
              <a:rPr lang="el-GR" smtClean="0"/>
              <a:t>‹#›</a:t>
            </a:fld>
            <a:endParaRPr lang="el-GR"/>
          </a:p>
        </p:txBody>
      </p:sp>
    </p:spTree>
    <p:extLst>
      <p:ext uri="{BB962C8B-B14F-4D97-AF65-F5344CB8AC3E}">
        <p14:creationId xmlns:p14="http://schemas.microsoft.com/office/powerpoint/2010/main" val="4257703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10008A1-3958-9F44-4AFA-B09CE9BDB5C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AD78CC7-EDFC-9509-98F4-9C4A46BFB5F4}"/>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8A1F08BB-EECD-9944-A08D-D34F22A56084}"/>
              </a:ext>
            </a:extLst>
          </p:cNvPr>
          <p:cNvSpPr>
            <a:spLocks noGrp="1"/>
          </p:cNvSpPr>
          <p:nvPr>
            <p:ph type="dt" sz="half" idx="10"/>
          </p:nvPr>
        </p:nvSpPr>
        <p:spPr/>
        <p:txBody>
          <a:bodyPr/>
          <a:lstStyle/>
          <a:p>
            <a:fld id="{577B7F91-9B8F-49F7-94C0-1E9020F1C4DE}" type="datetimeFigureOut">
              <a:rPr lang="el-GR" smtClean="0"/>
              <a:t>19/2/2025</a:t>
            </a:fld>
            <a:endParaRPr lang="el-GR"/>
          </a:p>
        </p:txBody>
      </p:sp>
      <p:sp>
        <p:nvSpPr>
          <p:cNvPr id="5" name="Θέση υποσέλιδου 4">
            <a:extLst>
              <a:ext uri="{FF2B5EF4-FFF2-40B4-BE49-F238E27FC236}">
                <a16:creationId xmlns:a16="http://schemas.microsoft.com/office/drawing/2014/main" id="{DC87A301-BA49-6E64-0F2F-21EB537BE16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05694455-23A9-F71F-BBD2-9C0182DA58B6}"/>
              </a:ext>
            </a:extLst>
          </p:cNvPr>
          <p:cNvSpPr>
            <a:spLocks noGrp="1"/>
          </p:cNvSpPr>
          <p:nvPr>
            <p:ph type="sldNum" sz="quarter" idx="12"/>
          </p:nvPr>
        </p:nvSpPr>
        <p:spPr/>
        <p:txBody>
          <a:bodyPr/>
          <a:lstStyle/>
          <a:p>
            <a:fld id="{5F0CCC74-69EC-4761-9A3D-391B6C6B0C4B}" type="slidenum">
              <a:rPr lang="el-GR" smtClean="0"/>
              <a:t>‹#›</a:t>
            </a:fld>
            <a:endParaRPr lang="el-GR"/>
          </a:p>
        </p:txBody>
      </p:sp>
    </p:spTree>
    <p:extLst>
      <p:ext uri="{BB962C8B-B14F-4D97-AF65-F5344CB8AC3E}">
        <p14:creationId xmlns:p14="http://schemas.microsoft.com/office/powerpoint/2010/main" val="2188931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494885AC-2474-15ED-72B7-022F0986DCAA}"/>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12183494-7F1C-C5B2-7624-65733B133C10}"/>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95EEDC65-7570-16C1-1701-24AB3C4C0694}"/>
              </a:ext>
            </a:extLst>
          </p:cNvPr>
          <p:cNvSpPr>
            <a:spLocks noGrp="1"/>
          </p:cNvSpPr>
          <p:nvPr>
            <p:ph type="dt" sz="half" idx="10"/>
          </p:nvPr>
        </p:nvSpPr>
        <p:spPr/>
        <p:txBody>
          <a:bodyPr/>
          <a:lstStyle/>
          <a:p>
            <a:fld id="{577B7F91-9B8F-49F7-94C0-1E9020F1C4DE}" type="datetimeFigureOut">
              <a:rPr lang="el-GR" smtClean="0"/>
              <a:t>19/2/2025</a:t>
            </a:fld>
            <a:endParaRPr lang="el-GR"/>
          </a:p>
        </p:txBody>
      </p:sp>
      <p:sp>
        <p:nvSpPr>
          <p:cNvPr id="5" name="Θέση υποσέλιδου 4">
            <a:extLst>
              <a:ext uri="{FF2B5EF4-FFF2-40B4-BE49-F238E27FC236}">
                <a16:creationId xmlns:a16="http://schemas.microsoft.com/office/drawing/2014/main" id="{FEA16447-4DFD-52C6-E6C6-30FCF480ECE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0FDFE0CE-7347-2574-3AA3-CCCE85BF32E5}"/>
              </a:ext>
            </a:extLst>
          </p:cNvPr>
          <p:cNvSpPr>
            <a:spLocks noGrp="1"/>
          </p:cNvSpPr>
          <p:nvPr>
            <p:ph type="sldNum" sz="quarter" idx="12"/>
          </p:nvPr>
        </p:nvSpPr>
        <p:spPr/>
        <p:txBody>
          <a:bodyPr/>
          <a:lstStyle/>
          <a:p>
            <a:fld id="{5F0CCC74-69EC-4761-9A3D-391B6C6B0C4B}" type="slidenum">
              <a:rPr lang="el-GR" smtClean="0"/>
              <a:t>‹#›</a:t>
            </a:fld>
            <a:endParaRPr lang="el-GR"/>
          </a:p>
        </p:txBody>
      </p:sp>
    </p:spTree>
    <p:extLst>
      <p:ext uri="{BB962C8B-B14F-4D97-AF65-F5344CB8AC3E}">
        <p14:creationId xmlns:p14="http://schemas.microsoft.com/office/powerpoint/2010/main" val="775668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8892DA-BA73-DD4A-A644-4D744F0DD3B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7F287BD-6354-E878-DFB4-DCA7E28BC3E8}"/>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5E1176DE-20A3-DDFD-6046-13E90F3CCE7C}"/>
              </a:ext>
            </a:extLst>
          </p:cNvPr>
          <p:cNvSpPr>
            <a:spLocks noGrp="1"/>
          </p:cNvSpPr>
          <p:nvPr>
            <p:ph type="dt" sz="half" idx="10"/>
          </p:nvPr>
        </p:nvSpPr>
        <p:spPr/>
        <p:txBody>
          <a:bodyPr/>
          <a:lstStyle/>
          <a:p>
            <a:fld id="{577B7F91-9B8F-49F7-94C0-1E9020F1C4DE}" type="datetimeFigureOut">
              <a:rPr lang="el-GR" smtClean="0"/>
              <a:t>19/2/2025</a:t>
            </a:fld>
            <a:endParaRPr lang="el-GR"/>
          </a:p>
        </p:txBody>
      </p:sp>
      <p:sp>
        <p:nvSpPr>
          <p:cNvPr id="5" name="Θέση υποσέλιδου 4">
            <a:extLst>
              <a:ext uri="{FF2B5EF4-FFF2-40B4-BE49-F238E27FC236}">
                <a16:creationId xmlns:a16="http://schemas.microsoft.com/office/drawing/2014/main" id="{47A557DF-8283-8FB0-29B1-B8A3C88661E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E5EA6B2-7483-6759-22F5-F19CD8A1E558}"/>
              </a:ext>
            </a:extLst>
          </p:cNvPr>
          <p:cNvSpPr>
            <a:spLocks noGrp="1"/>
          </p:cNvSpPr>
          <p:nvPr>
            <p:ph type="sldNum" sz="quarter" idx="12"/>
          </p:nvPr>
        </p:nvSpPr>
        <p:spPr/>
        <p:txBody>
          <a:bodyPr/>
          <a:lstStyle/>
          <a:p>
            <a:fld id="{5F0CCC74-69EC-4761-9A3D-391B6C6B0C4B}" type="slidenum">
              <a:rPr lang="el-GR" smtClean="0"/>
              <a:t>‹#›</a:t>
            </a:fld>
            <a:endParaRPr lang="el-GR"/>
          </a:p>
        </p:txBody>
      </p:sp>
    </p:spTree>
    <p:extLst>
      <p:ext uri="{BB962C8B-B14F-4D97-AF65-F5344CB8AC3E}">
        <p14:creationId xmlns:p14="http://schemas.microsoft.com/office/powerpoint/2010/main" val="2104584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21B564-3B5C-0E6A-B9A0-0F126B34FEEE}"/>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6AC11B78-B7EA-1352-0175-532ABE1BC03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CF0AB4AB-8BDC-7E44-B914-0B6DA3C611BF}"/>
              </a:ext>
            </a:extLst>
          </p:cNvPr>
          <p:cNvSpPr>
            <a:spLocks noGrp="1"/>
          </p:cNvSpPr>
          <p:nvPr>
            <p:ph type="dt" sz="half" idx="10"/>
          </p:nvPr>
        </p:nvSpPr>
        <p:spPr/>
        <p:txBody>
          <a:bodyPr/>
          <a:lstStyle/>
          <a:p>
            <a:fld id="{577B7F91-9B8F-49F7-94C0-1E9020F1C4DE}" type="datetimeFigureOut">
              <a:rPr lang="el-GR" smtClean="0"/>
              <a:t>19/2/2025</a:t>
            </a:fld>
            <a:endParaRPr lang="el-GR"/>
          </a:p>
        </p:txBody>
      </p:sp>
      <p:sp>
        <p:nvSpPr>
          <p:cNvPr id="5" name="Θέση υποσέλιδου 4">
            <a:extLst>
              <a:ext uri="{FF2B5EF4-FFF2-40B4-BE49-F238E27FC236}">
                <a16:creationId xmlns:a16="http://schemas.microsoft.com/office/drawing/2014/main" id="{3E08B462-CCED-8B81-5C34-34A11FE1951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C030B94-10D1-F750-7835-9D3379880924}"/>
              </a:ext>
            </a:extLst>
          </p:cNvPr>
          <p:cNvSpPr>
            <a:spLocks noGrp="1"/>
          </p:cNvSpPr>
          <p:nvPr>
            <p:ph type="sldNum" sz="quarter" idx="12"/>
          </p:nvPr>
        </p:nvSpPr>
        <p:spPr/>
        <p:txBody>
          <a:bodyPr/>
          <a:lstStyle/>
          <a:p>
            <a:fld id="{5F0CCC74-69EC-4761-9A3D-391B6C6B0C4B}" type="slidenum">
              <a:rPr lang="el-GR" smtClean="0"/>
              <a:t>‹#›</a:t>
            </a:fld>
            <a:endParaRPr lang="el-GR"/>
          </a:p>
        </p:txBody>
      </p:sp>
    </p:spTree>
    <p:extLst>
      <p:ext uri="{BB962C8B-B14F-4D97-AF65-F5344CB8AC3E}">
        <p14:creationId xmlns:p14="http://schemas.microsoft.com/office/powerpoint/2010/main" val="1662647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2D7BC6-AD54-718C-BD59-2B08282DE61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89D34E7-58FE-FEBC-81D9-720520B2943F}"/>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7D9EFD4E-BB54-6E6B-CB91-152BF2BAE5DE}"/>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29506E31-C3AD-6E4D-0BE4-5D5315E23A6D}"/>
              </a:ext>
            </a:extLst>
          </p:cNvPr>
          <p:cNvSpPr>
            <a:spLocks noGrp="1"/>
          </p:cNvSpPr>
          <p:nvPr>
            <p:ph type="dt" sz="half" idx="10"/>
          </p:nvPr>
        </p:nvSpPr>
        <p:spPr/>
        <p:txBody>
          <a:bodyPr/>
          <a:lstStyle/>
          <a:p>
            <a:fld id="{577B7F91-9B8F-49F7-94C0-1E9020F1C4DE}" type="datetimeFigureOut">
              <a:rPr lang="el-GR" smtClean="0"/>
              <a:t>19/2/2025</a:t>
            </a:fld>
            <a:endParaRPr lang="el-GR"/>
          </a:p>
        </p:txBody>
      </p:sp>
      <p:sp>
        <p:nvSpPr>
          <p:cNvPr id="6" name="Θέση υποσέλιδου 5">
            <a:extLst>
              <a:ext uri="{FF2B5EF4-FFF2-40B4-BE49-F238E27FC236}">
                <a16:creationId xmlns:a16="http://schemas.microsoft.com/office/drawing/2014/main" id="{B43697B7-424C-3142-C035-64D992FC8C8E}"/>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15C8CFAA-6EC9-F636-11F5-F36FD889B6D3}"/>
              </a:ext>
            </a:extLst>
          </p:cNvPr>
          <p:cNvSpPr>
            <a:spLocks noGrp="1"/>
          </p:cNvSpPr>
          <p:nvPr>
            <p:ph type="sldNum" sz="quarter" idx="12"/>
          </p:nvPr>
        </p:nvSpPr>
        <p:spPr/>
        <p:txBody>
          <a:bodyPr/>
          <a:lstStyle/>
          <a:p>
            <a:fld id="{5F0CCC74-69EC-4761-9A3D-391B6C6B0C4B}" type="slidenum">
              <a:rPr lang="el-GR" smtClean="0"/>
              <a:t>‹#›</a:t>
            </a:fld>
            <a:endParaRPr lang="el-GR"/>
          </a:p>
        </p:txBody>
      </p:sp>
    </p:spTree>
    <p:extLst>
      <p:ext uri="{BB962C8B-B14F-4D97-AF65-F5344CB8AC3E}">
        <p14:creationId xmlns:p14="http://schemas.microsoft.com/office/powerpoint/2010/main" val="3358687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4EC7BC3-908D-4DC4-4E0D-3EA08FC6386F}"/>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9B29EDC-8985-6E9F-A9AA-17FABBA79D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8E04C47F-2690-5B5A-B47E-EF5A0A94C642}"/>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7DE78206-66DA-0DE0-A770-FC197C488D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0C690DDB-AE8B-3CA4-A68C-AAAE252B4202}"/>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5BD26C6A-A3DB-51F6-9E3A-E1BF008BE967}"/>
              </a:ext>
            </a:extLst>
          </p:cNvPr>
          <p:cNvSpPr>
            <a:spLocks noGrp="1"/>
          </p:cNvSpPr>
          <p:nvPr>
            <p:ph type="dt" sz="half" idx="10"/>
          </p:nvPr>
        </p:nvSpPr>
        <p:spPr/>
        <p:txBody>
          <a:bodyPr/>
          <a:lstStyle/>
          <a:p>
            <a:fld id="{577B7F91-9B8F-49F7-94C0-1E9020F1C4DE}" type="datetimeFigureOut">
              <a:rPr lang="el-GR" smtClean="0"/>
              <a:t>19/2/2025</a:t>
            </a:fld>
            <a:endParaRPr lang="el-GR"/>
          </a:p>
        </p:txBody>
      </p:sp>
      <p:sp>
        <p:nvSpPr>
          <p:cNvPr id="8" name="Θέση υποσέλιδου 7">
            <a:extLst>
              <a:ext uri="{FF2B5EF4-FFF2-40B4-BE49-F238E27FC236}">
                <a16:creationId xmlns:a16="http://schemas.microsoft.com/office/drawing/2014/main" id="{133EF8B2-C6B4-2CDC-9ACF-9BB0589D4DB3}"/>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6F4C8BE4-A228-03B3-FA2B-1FC4DF0975D3}"/>
              </a:ext>
            </a:extLst>
          </p:cNvPr>
          <p:cNvSpPr>
            <a:spLocks noGrp="1"/>
          </p:cNvSpPr>
          <p:nvPr>
            <p:ph type="sldNum" sz="quarter" idx="12"/>
          </p:nvPr>
        </p:nvSpPr>
        <p:spPr/>
        <p:txBody>
          <a:bodyPr/>
          <a:lstStyle/>
          <a:p>
            <a:fld id="{5F0CCC74-69EC-4761-9A3D-391B6C6B0C4B}" type="slidenum">
              <a:rPr lang="el-GR" smtClean="0"/>
              <a:t>‹#›</a:t>
            </a:fld>
            <a:endParaRPr lang="el-GR"/>
          </a:p>
        </p:txBody>
      </p:sp>
    </p:spTree>
    <p:extLst>
      <p:ext uri="{BB962C8B-B14F-4D97-AF65-F5344CB8AC3E}">
        <p14:creationId xmlns:p14="http://schemas.microsoft.com/office/powerpoint/2010/main" val="782695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49778AA-8D80-CDFA-7645-0473E3BCE4E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AFC9EDB1-E506-CB2D-9D1C-A2D75CA0614A}"/>
              </a:ext>
            </a:extLst>
          </p:cNvPr>
          <p:cNvSpPr>
            <a:spLocks noGrp="1"/>
          </p:cNvSpPr>
          <p:nvPr>
            <p:ph type="dt" sz="half" idx="10"/>
          </p:nvPr>
        </p:nvSpPr>
        <p:spPr/>
        <p:txBody>
          <a:bodyPr/>
          <a:lstStyle/>
          <a:p>
            <a:fld id="{577B7F91-9B8F-49F7-94C0-1E9020F1C4DE}" type="datetimeFigureOut">
              <a:rPr lang="el-GR" smtClean="0"/>
              <a:t>19/2/2025</a:t>
            </a:fld>
            <a:endParaRPr lang="el-GR"/>
          </a:p>
        </p:txBody>
      </p:sp>
      <p:sp>
        <p:nvSpPr>
          <p:cNvPr id="4" name="Θέση υποσέλιδου 3">
            <a:extLst>
              <a:ext uri="{FF2B5EF4-FFF2-40B4-BE49-F238E27FC236}">
                <a16:creationId xmlns:a16="http://schemas.microsoft.com/office/drawing/2014/main" id="{529DD8CC-8A68-D24E-C6AA-6997C8A2B47E}"/>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7F73ABA9-D652-DEC6-D077-0CB5802D779F}"/>
              </a:ext>
            </a:extLst>
          </p:cNvPr>
          <p:cNvSpPr>
            <a:spLocks noGrp="1"/>
          </p:cNvSpPr>
          <p:nvPr>
            <p:ph type="sldNum" sz="quarter" idx="12"/>
          </p:nvPr>
        </p:nvSpPr>
        <p:spPr/>
        <p:txBody>
          <a:bodyPr/>
          <a:lstStyle/>
          <a:p>
            <a:fld id="{5F0CCC74-69EC-4761-9A3D-391B6C6B0C4B}" type="slidenum">
              <a:rPr lang="el-GR" smtClean="0"/>
              <a:t>‹#›</a:t>
            </a:fld>
            <a:endParaRPr lang="el-GR"/>
          </a:p>
        </p:txBody>
      </p:sp>
    </p:spTree>
    <p:extLst>
      <p:ext uri="{BB962C8B-B14F-4D97-AF65-F5344CB8AC3E}">
        <p14:creationId xmlns:p14="http://schemas.microsoft.com/office/powerpoint/2010/main" val="240725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6DF77E5F-AFEC-4738-CE8A-32625C23745C}"/>
              </a:ext>
            </a:extLst>
          </p:cNvPr>
          <p:cNvSpPr>
            <a:spLocks noGrp="1"/>
          </p:cNvSpPr>
          <p:nvPr>
            <p:ph type="dt" sz="half" idx="10"/>
          </p:nvPr>
        </p:nvSpPr>
        <p:spPr/>
        <p:txBody>
          <a:bodyPr/>
          <a:lstStyle/>
          <a:p>
            <a:fld id="{577B7F91-9B8F-49F7-94C0-1E9020F1C4DE}" type="datetimeFigureOut">
              <a:rPr lang="el-GR" smtClean="0"/>
              <a:t>19/2/2025</a:t>
            </a:fld>
            <a:endParaRPr lang="el-GR"/>
          </a:p>
        </p:txBody>
      </p:sp>
      <p:sp>
        <p:nvSpPr>
          <p:cNvPr id="3" name="Θέση υποσέλιδου 2">
            <a:extLst>
              <a:ext uri="{FF2B5EF4-FFF2-40B4-BE49-F238E27FC236}">
                <a16:creationId xmlns:a16="http://schemas.microsoft.com/office/drawing/2014/main" id="{127FB790-8697-912C-BB1B-3E767A0CCFB7}"/>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1DE2A52E-B44F-4203-EDDE-6BCD4E2AE5C7}"/>
              </a:ext>
            </a:extLst>
          </p:cNvPr>
          <p:cNvSpPr>
            <a:spLocks noGrp="1"/>
          </p:cNvSpPr>
          <p:nvPr>
            <p:ph type="sldNum" sz="quarter" idx="12"/>
          </p:nvPr>
        </p:nvSpPr>
        <p:spPr/>
        <p:txBody>
          <a:bodyPr/>
          <a:lstStyle/>
          <a:p>
            <a:fld id="{5F0CCC74-69EC-4761-9A3D-391B6C6B0C4B}" type="slidenum">
              <a:rPr lang="el-GR" smtClean="0"/>
              <a:t>‹#›</a:t>
            </a:fld>
            <a:endParaRPr lang="el-GR"/>
          </a:p>
        </p:txBody>
      </p:sp>
    </p:spTree>
    <p:extLst>
      <p:ext uri="{BB962C8B-B14F-4D97-AF65-F5344CB8AC3E}">
        <p14:creationId xmlns:p14="http://schemas.microsoft.com/office/powerpoint/2010/main" val="262841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250BCD-8F1A-3384-9AC0-FFDD38E2F80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B96E263B-1E3B-4C6B-AF64-1C28A848F9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84CBEC6C-A9CA-F8CE-D3D1-1AB69CCB44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F496EB12-8C0B-A243-64FB-79C90AED371D}"/>
              </a:ext>
            </a:extLst>
          </p:cNvPr>
          <p:cNvSpPr>
            <a:spLocks noGrp="1"/>
          </p:cNvSpPr>
          <p:nvPr>
            <p:ph type="dt" sz="half" idx="10"/>
          </p:nvPr>
        </p:nvSpPr>
        <p:spPr/>
        <p:txBody>
          <a:bodyPr/>
          <a:lstStyle/>
          <a:p>
            <a:fld id="{577B7F91-9B8F-49F7-94C0-1E9020F1C4DE}" type="datetimeFigureOut">
              <a:rPr lang="el-GR" smtClean="0"/>
              <a:t>19/2/2025</a:t>
            </a:fld>
            <a:endParaRPr lang="el-GR"/>
          </a:p>
        </p:txBody>
      </p:sp>
      <p:sp>
        <p:nvSpPr>
          <p:cNvPr id="6" name="Θέση υποσέλιδου 5">
            <a:extLst>
              <a:ext uri="{FF2B5EF4-FFF2-40B4-BE49-F238E27FC236}">
                <a16:creationId xmlns:a16="http://schemas.microsoft.com/office/drawing/2014/main" id="{2D3BF59A-9CC7-AD41-1801-D70471B835D1}"/>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0928F052-75E2-1776-8A09-33E8B5222F43}"/>
              </a:ext>
            </a:extLst>
          </p:cNvPr>
          <p:cNvSpPr>
            <a:spLocks noGrp="1"/>
          </p:cNvSpPr>
          <p:nvPr>
            <p:ph type="sldNum" sz="quarter" idx="12"/>
          </p:nvPr>
        </p:nvSpPr>
        <p:spPr/>
        <p:txBody>
          <a:bodyPr/>
          <a:lstStyle/>
          <a:p>
            <a:fld id="{5F0CCC74-69EC-4761-9A3D-391B6C6B0C4B}" type="slidenum">
              <a:rPr lang="el-GR" smtClean="0"/>
              <a:t>‹#›</a:t>
            </a:fld>
            <a:endParaRPr lang="el-GR"/>
          </a:p>
        </p:txBody>
      </p:sp>
    </p:spTree>
    <p:extLst>
      <p:ext uri="{BB962C8B-B14F-4D97-AF65-F5344CB8AC3E}">
        <p14:creationId xmlns:p14="http://schemas.microsoft.com/office/powerpoint/2010/main" val="1792523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532FD4-1760-BFA1-06E0-03AB5BDE8E0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D026D817-8183-0104-A30C-B0ADB470D0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78AF3C4C-02CA-4E46-4697-8DD8C7300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E5C601D9-A69B-3600-F35D-E03EEF82F295}"/>
              </a:ext>
            </a:extLst>
          </p:cNvPr>
          <p:cNvSpPr>
            <a:spLocks noGrp="1"/>
          </p:cNvSpPr>
          <p:nvPr>
            <p:ph type="dt" sz="half" idx="10"/>
          </p:nvPr>
        </p:nvSpPr>
        <p:spPr/>
        <p:txBody>
          <a:bodyPr/>
          <a:lstStyle/>
          <a:p>
            <a:fld id="{577B7F91-9B8F-49F7-94C0-1E9020F1C4DE}" type="datetimeFigureOut">
              <a:rPr lang="el-GR" smtClean="0"/>
              <a:t>19/2/2025</a:t>
            </a:fld>
            <a:endParaRPr lang="el-GR"/>
          </a:p>
        </p:txBody>
      </p:sp>
      <p:sp>
        <p:nvSpPr>
          <p:cNvPr id="6" name="Θέση υποσέλιδου 5">
            <a:extLst>
              <a:ext uri="{FF2B5EF4-FFF2-40B4-BE49-F238E27FC236}">
                <a16:creationId xmlns:a16="http://schemas.microsoft.com/office/drawing/2014/main" id="{B0634916-1BBD-0A61-A505-2780364EDD4F}"/>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8FE05CDB-4F4B-4C98-FFE6-8A003AD8BC56}"/>
              </a:ext>
            </a:extLst>
          </p:cNvPr>
          <p:cNvSpPr>
            <a:spLocks noGrp="1"/>
          </p:cNvSpPr>
          <p:nvPr>
            <p:ph type="sldNum" sz="quarter" idx="12"/>
          </p:nvPr>
        </p:nvSpPr>
        <p:spPr/>
        <p:txBody>
          <a:bodyPr/>
          <a:lstStyle/>
          <a:p>
            <a:fld id="{5F0CCC74-69EC-4761-9A3D-391B6C6B0C4B}" type="slidenum">
              <a:rPr lang="el-GR" smtClean="0"/>
              <a:t>‹#›</a:t>
            </a:fld>
            <a:endParaRPr lang="el-GR"/>
          </a:p>
        </p:txBody>
      </p:sp>
    </p:spTree>
    <p:extLst>
      <p:ext uri="{BB962C8B-B14F-4D97-AF65-F5344CB8AC3E}">
        <p14:creationId xmlns:p14="http://schemas.microsoft.com/office/powerpoint/2010/main" val="789386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913988BD-DC61-CAF4-A53F-E89C91984F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DF05394-A301-E3CC-9CC2-ABC34F7026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BDB545F-2ED0-0B8B-EF01-350F07C3D8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7B7F91-9B8F-49F7-94C0-1E9020F1C4DE}" type="datetimeFigureOut">
              <a:rPr lang="el-GR" smtClean="0"/>
              <a:t>19/2/2025</a:t>
            </a:fld>
            <a:endParaRPr lang="el-GR"/>
          </a:p>
        </p:txBody>
      </p:sp>
      <p:sp>
        <p:nvSpPr>
          <p:cNvPr id="5" name="Θέση υποσέλιδου 4">
            <a:extLst>
              <a:ext uri="{FF2B5EF4-FFF2-40B4-BE49-F238E27FC236}">
                <a16:creationId xmlns:a16="http://schemas.microsoft.com/office/drawing/2014/main" id="{24BC00C1-E554-E44F-CE81-179C0123EB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4ACC659A-E2DF-CE5F-F885-920B5200AB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F0CCC74-69EC-4761-9A3D-391B6C6B0C4B}" type="slidenum">
              <a:rPr lang="el-GR" smtClean="0"/>
              <a:t>‹#›</a:t>
            </a:fld>
            <a:endParaRPr lang="el-GR"/>
          </a:p>
        </p:txBody>
      </p:sp>
    </p:spTree>
    <p:extLst>
      <p:ext uri="{BB962C8B-B14F-4D97-AF65-F5344CB8AC3E}">
        <p14:creationId xmlns:p14="http://schemas.microsoft.com/office/powerpoint/2010/main" val="3258832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5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AC0749D4-5D79-415F-A4FE-C04AA9FAF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8">
            <a:extLst>
              <a:ext uri="{FF2B5EF4-FFF2-40B4-BE49-F238E27FC236}">
                <a16:creationId xmlns:a16="http://schemas.microsoft.com/office/drawing/2014/main" id="{E8C1EE2C-97A4-4801-8BC8-9D18F259B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11EB781-FF2B-C4FE-03AA-4D2555878132}"/>
              </a:ext>
            </a:extLst>
          </p:cNvPr>
          <p:cNvSpPr>
            <a:spLocks noGrp="1"/>
          </p:cNvSpPr>
          <p:nvPr>
            <p:ph type="ctrTitle"/>
          </p:nvPr>
        </p:nvSpPr>
        <p:spPr>
          <a:xfrm>
            <a:off x="1141884" y="4772484"/>
            <a:ext cx="6716578" cy="992068"/>
          </a:xfrm>
        </p:spPr>
        <p:txBody>
          <a:bodyPr>
            <a:normAutofit/>
          </a:bodyPr>
          <a:lstStyle/>
          <a:p>
            <a:pPr algn="l"/>
            <a:r>
              <a:rPr lang="el-GR" sz="3600" dirty="0"/>
              <a:t>Οι Βαλκανικοί Πόλεμοι</a:t>
            </a:r>
            <a:r>
              <a:rPr lang="en-US" sz="3600" dirty="0"/>
              <a:t> 1912 -1913</a:t>
            </a:r>
            <a:endParaRPr lang="el-GR" sz="3600" dirty="0"/>
          </a:p>
        </p:txBody>
      </p:sp>
      <p:sp>
        <p:nvSpPr>
          <p:cNvPr id="3" name="Υπότιτλος 2">
            <a:extLst>
              <a:ext uri="{FF2B5EF4-FFF2-40B4-BE49-F238E27FC236}">
                <a16:creationId xmlns:a16="http://schemas.microsoft.com/office/drawing/2014/main" id="{A16A69FE-CB87-4886-2FED-8591DB34D2BD}"/>
              </a:ext>
            </a:extLst>
          </p:cNvPr>
          <p:cNvSpPr>
            <a:spLocks noGrp="1"/>
          </p:cNvSpPr>
          <p:nvPr>
            <p:ph type="subTitle" idx="1"/>
          </p:nvPr>
        </p:nvSpPr>
        <p:spPr>
          <a:xfrm>
            <a:off x="1141883" y="5819669"/>
            <a:ext cx="9405991" cy="460047"/>
          </a:xfrm>
        </p:spPr>
        <p:txBody>
          <a:bodyPr>
            <a:normAutofit/>
          </a:bodyPr>
          <a:lstStyle/>
          <a:p>
            <a:pPr algn="l"/>
            <a:r>
              <a:rPr lang="el-GR" sz="1600"/>
              <a:t>Ενότητα 29</a:t>
            </a:r>
          </a:p>
        </p:txBody>
      </p:sp>
      <p:pic>
        <p:nvPicPr>
          <p:cNvPr id="5" name="Εικόνα 4" descr="Εικόνα που περιέχει εξωτερικός χώρος/ύπαιθρος, άλογο, άνδρας, ρουχισμός&#10;&#10;Το περιεχόμενο που δημιουργείται από τεχνολογία AI ενδέχεται να είναι εσφαλμένο.">
            <a:extLst>
              <a:ext uri="{FF2B5EF4-FFF2-40B4-BE49-F238E27FC236}">
                <a16:creationId xmlns:a16="http://schemas.microsoft.com/office/drawing/2014/main" id="{3BB90CFC-D2A2-0332-D05D-6E44705329D7}"/>
              </a:ext>
            </a:extLst>
          </p:cNvPr>
          <p:cNvPicPr>
            <a:picLocks noChangeAspect="1"/>
          </p:cNvPicPr>
          <p:nvPr/>
        </p:nvPicPr>
        <p:blipFill>
          <a:blip r:embed="rId2">
            <a:extLst>
              <a:ext uri="{28A0092B-C50C-407E-A947-70E740481C1C}">
                <a14:useLocalDpi xmlns:a14="http://schemas.microsoft.com/office/drawing/2010/main" val="0"/>
              </a:ext>
            </a:extLst>
          </a:blip>
          <a:srcRect t="4711"/>
          <a:stretch/>
        </p:blipFill>
        <p:spPr>
          <a:xfrm>
            <a:off x="20" y="10"/>
            <a:ext cx="6095980" cy="4777732"/>
          </a:xfrm>
          <a:custGeom>
            <a:avLst/>
            <a:gdLst/>
            <a:ahLst/>
            <a:cxnLst/>
            <a:rect l="l" t="t" r="r" b="b"/>
            <a:pathLst>
              <a:path w="6096000" h="4777742">
                <a:moveTo>
                  <a:pt x="0" y="0"/>
                </a:moveTo>
                <a:lnTo>
                  <a:pt x="6096000" y="0"/>
                </a:lnTo>
                <a:lnTo>
                  <a:pt x="6096000" y="4777742"/>
                </a:lnTo>
                <a:lnTo>
                  <a:pt x="6067110" y="4773054"/>
                </a:lnTo>
                <a:cubicBezTo>
                  <a:pt x="6055069" y="4772257"/>
                  <a:pt x="6042963" y="4771677"/>
                  <a:pt x="6032848" y="4768862"/>
                </a:cubicBezTo>
                <a:cubicBezTo>
                  <a:pt x="6012619" y="4763231"/>
                  <a:pt x="5991471" y="4755713"/>
                  <a:pt x="5975856" y="4751678"/>
                </a:cubicBezTo>
                <a:cubicBezTo>
                  <a:pt x="5946385" y="4744300"/>
                  <a:pt x="5938143" y="4740617"/>
                  <a:pt x="5920410" y="4737737"/>
                </a:cubicBezTo>
                <a:cubicBezTo>
                  <a:pt x="5902677" y="4734858"/>
                  <a:pt x="5883840" y="4734501"/>
                  <a:pt x="5869459" y="4734403"/>
                </a:cubicBezTo>
                <a:cubicBezTo>
                  <a:pt x="5855079" y="4734305"/>
                  <a:pt x="5852140" y="4739700"/>
                  <a:pt x="5834127" y="4737148"/>
                </a:cubicBezTo>
                <a:cubicBezTo>
                  <a:pt x="5804874" y="4729435"/>
                  <a:pt x="5807796" y="4730400"/>
                  <a:pt x="5771966" y="4726150"/>
                </a:cubicBezTo>
                <a:lnTo>
                  <a:pt x="5680977" y="4726617"/>
                </a:lnTo>
                <a:lnTo>
                  <a:pt x="5650557" y="4723904"/>
                </a:lnTo>
                <a:cubicBezTo>
                  <a:pt x="5639802" y="4725929"/>
                  <a:pt x="5629047" y="4714121"/>
                  <a:pt x="5618294" y="4716145"/>
                </a:cubicBezTo>
                <a:lnTo>
                  <a:pt x="5567600" y="4712292"/>
                </a:lnTo>
                <a:cubicBezTo>
                  <a:pt x="5545229" y="4692374"/>
                  <a:pt x="5541151" y="4712551"/>
                  <a:pt x="5525295" y="4707303"/>
                </a:cubicBezTo>
                <a:cubicBezTo>
                  <a:pt x="5498062" y="4696523"/>
                  <a:pt x="5492452" y="4697563"/>
                  <a:pt x="5464966" y="4687718"/>
                </a:cubicBezTo>
                <a:cubicBezTo>
                  <a:pt x="5451160" y="4689453"/>
                  <a:pt x="5436112" y="4684365"/>
                  <a:pt x="5422637" y="4687843"/>
                </a:cubicBezTo>
                <a:lnTo>
                  <a:pt x="5385596" y="4686184"/>
                </a:lnTo>
                <a:lnTo>
                  <a:pt x="5347417" y="4690023"/>
                </a:lnTo>
                <a:lnTo>
                  <a:pt x="5307450" y="4701204"/>
                </a:lnTo>
                <a:cubicBezTo>
                  <a:pt x="5291923" y="4701949"/>
                  <a:pt x="5275426" y="4700974"/>
                  <a:pt x="5257509" y="4697243"/>
                </a:cubicBezTo>
                <a:cubicBezTo>
                  <a:pt x="5243483" y="4695263"/>
                  <a:pt x="5222121" y="4694006"/>
                  <a:pt x="5205681" y="4681108"/>
                </a:cubicBezTo>
                <a:cubicBezTo>
                  <a:pt x="5189241" y="4668210"/>
                  <a:pt x="5066582" y="4656956"/>
                  <a:pt x="5066665" y="4656732"/>
                </a:cubicBezTo>
                <a:cubicBezTo>
                  <a:pt x="5036013" y="4653433"/>
                  <a:pt x="5037516" y="4666066"/>
                  <a:pt x="5021767" y="4667463"/>
                </a:cubicBezTo>
                <a:cubicBezTo>
                  <a:pt x="5006018" y="4668859"/>
                  <a:pt x="4997883" y="4663456"/>
                  <a:pt x="4972175" y="4665113"/>
                </a:cubicBezTo>
                <a:cubicBezTo>
                  <a:pt x="4946467" y="4666771"/>
                  <a:pt x="4895264" y="4676890"/>
                  <a:pt x="4867522" y="4677409"/>
                </a:cubicBezTo>
                <a:cubicBezTo>
                  <a:pt x="4847198" y="4677652"/>
                  <a:pt x="4846533" y="4665718"/>
                  <a:pt x="4824459" y="4661311"/>
                </a:cubicBezTo>
                <a:cubicBezTo>
                  <a:pt x="4802946" y="4676275"/>
                  <a:pt x="4746723" y="4640980"/>
                  <a:pt x="4748119" y="4662282"/>
                </a:cubicBezTo>
                <a:cubicBezTo>
                  <a:pt x="4696376" y="4649495"/>
                  <a:pt x="4704934" y="4651568"/>
                  <a:pt x="4681435" y="4656529"/>
                </a:cubicBezTo>
                <a:lnTo>
                  <a:pt x="4655641" y="4662947"/>
                </a:lnTo>
                <a:lnTo>
                  <a:pt x="4568774" y="4659157"/>
                </a:lnTo>
                <a:lnTo>
                  <a:pt x="4561567" y="4664296"/>
                </a:lnTo>
                <a:lnTo>
                  <a:pt x="4544039" y="4665425"/>
                </a:lnTo>
                <a:lnTo>
                  <a:pt x="4537547" y="4666124"/>
                </a:lnTo>
                <a:lnTo>
                  <a:pt x="4533521" y="4663656"/>
                </a:lnTo>
                <a:cubicBezTo>
                  <a:pt x="4531131" y="4662547"/>
                  <a:pt x="4529356" y="4662473"/>
                  <a:pt x="4528079" y="4664277"/>
                </a:cubicBezTo>
                <a:cubicBezTo>
                  <a:pt x="4527877" y="4665254"/>
                  <a:pt x="4527677" y="4666231"/>
                  <a:pt x="4527476" y="4667208"/>
                </a:cubicBezTo>
                <a:lnTo>
                  <a:pt x="4493203" y="4670897"/>
                </a:lnTo>
                <a:lnTo>
                  <a:pt x="4246811" y="4676399"/>
                </a:lnTo>
                <a:cubicBezTo>
                  <a:pt x="4137387" y="4710859"/>
                  <a:pt x="4001444" y="4666072"/>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p:spPr>
      </p:pic>
      <p:pic>
        <p:nvPicPr>
          <p:cNvPr id="7" name="Εικόνα 6" descr="Εικόνα που περιέχει εξωτερικός χώρος/ύπαιθρος, ομάδα, άνθρωποι&#10;&#10;Το περιεχόμενο που δημιουργείται από τεχνολογία AI ενδέχεται να είναι εσφαλμένο.">
            <a:extLst>
              <a:ext uri="{FF2B5EF4-FFF2-40B4-BE49-F238E27FC236}">
                <a16:creationId xmlns:a16="http://schemas.microsoft.com/office/drawing/2014/main" id="{DC8FC52C-0E31-72F4-F740-18A91FF6D820}"/>
              </a:ext>
            </a:extLst>
          </p:cNvPr>
          <p:cNvPicPr>
            <a:picLocks noChangeAspect="1"/>
          </p:cNvPicPr>
          <p:nvPr/>
        </p:nvPicPr>
        <p:blipFill>
          <a:blip r:embed="rId3"/>
          <a:srcRect l="9719" r="13179" b="-2"/>
          <a:stretch/>
        </p:blipFill>
        <p:spPr>
          <a:xfrm>
            <a:off x="6096000" y="15322"/>
            <a:ext cx="6096000" cy="5455552"/>
          </a:xfrm>
          <a:custGeom>
            <a:avLst/>
            <a:gdLst/>
            <a:ahLst/>
            <a:cxnLst/>
            <a:rect l="l" t="t" r="r" b="b"/>
            <a:pathLst>
              <a:path w="6096000" h="5455552">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57775" y="469980"/>
                  <a:pt x="3063039" y="478620"/>
                  <a:pt x="3083171" y="475230"/>
                </a:cubicBezTo>
                <a:cubicBezTo>
                  <a:pt x="3117108" y="477415"/>
                  <a:pt x="3095622" y="493457"/>
                  <a:pt x="3134778" y="480540"/>
                </a:cubicBezTo>
                <a:cubicBezTo>
                  <a:pt x="3124076" y="494276"/>
                  <a:pt x="3153178" y="476814"/>
                  <a:pt x="3173314" y="487873"/>
                </a:cubicBezTo>
                <a:cubicBezTo>
                  <a:pt x="3201556" y="479719"/>
                  <a:pt x="3230591" y="489990"/>
                  <a:pt x="3247734" y="491186"/>
                </a:cubicBezTo>
                <a:cubicBezTo>
                  <a:pt x="3264877" y="492382"/>
                  <a:pt x="3251612" y="496143"/>
                  <a:pt x="3276172" y="495050"/>
                </a:cubicBezTo>
                <a:lnTo>
                  <a:pt x="3310856" y="500586"/>
                </a:lnTo>
                <a:cubicBezTo>
                  <a:pt x="3309045" y="496015"/>
                  <a:pt x="3314063" y="497362"/>
                  <a:pt x="3327824" y="498077"/>
                </a:cubicBezTo>
                <a:lnTo>
                  <a:pt x="3364782" y="494003"/>
                </a:lnTo>
                <a:lnTo>
                  <a:pt x="3390144" y="498112"/>
                </a:lnTo>
                <a:cubicBezTo>
                  <a:pt x="3393544" y="497973"/>
                  <a:pt x="3417720" y="493499"/>
                  <a:pt x="3417235" y="489988"/>
                </a:cubicBezTo>
                <a:cubicBezTo>
                  <a:pt x="3443685" y="504716"/>
                  <a:pt x="3446332" y="495464"/>
                  <a:pt x="3473455" y="491710"/>
                </a:cubicBezTo>
                <a:cubicBezTo>
                  <a:pt x="3496710" y="493093"/>
                  <a:pt x="3476665" y="493558"/>
                  <a:pt x="3532861" y="495298"/>
                </a:cubicBezTo>
                <a:cubicBezTo>
                  <a:pt x="3554737" y="511467"/>
                  <a:pt x="3539011" y="483579"/>
                  <a:pt x="3581951" y="506221"/>
                </a:cubicBezTo>
                <a:cubicBezTo>
                  <a:pt x="3584053" y="504456"/>
                  <a:pt x="3610563" y="506075"/>
                  <a:pt x="3624438" y="507850"/>
                </a:cubicBezTo>
                <a:cubicBezTo>
                  <a:pt x="3638313" y="509625"/>
                  <a:pt x="3650849" y="507462"/>
                  <a:pt x="3665204" y="516874"/>
                </a:cubicBezTo>
                <a:cubicBezTo>
                  <a:pt x="3675692" y="519769"/>
                  <a:pt x="3656949" y="515532"/>
                  <a:pt x="3689747" y="520459"/>
                </a:cubicBezTo>
                <a:cubicBezTo>
                  <a:pt x="3722545" y="525386"/>
                  <a:pt x="3829449" y="542068"/>
                  <a:pt x="3861993" y="546434"/>
                </a:cubicBezTo>
                <a:cubicBezTo>
                  <a:pt x="3894537" y="550800"/>
                  <a:pt x="3871648" y="553364"/>
                  <a:pt x="3885009" y="553797"/>
                </a:cubicBezTo>
                <a:cubicBezTo>
                  <a:pt x="3898370" y="554230"/>
                  <a:pt x="3927139" y="547164"/>
                  <a:pt x="3942159" y="549034"/>
                </a:cubicBezTo>
                <a:cubicBezTo>
                  <a:pt x="3961015" y="550940"/>
                  <a:pt x="3963811" y="558241"/>
                  <a:pt x="3975129" y="557872"/>
                </a:cubicBezTo>
                <a:cubicBezTo>
                  <a:pt x="3985593" y="547655"/>
                  <a:pt x="3996704" y="547768"/>
                  <a:pt x="4014830" y="553964"/>
                </a:cubicBezTo>
                <a:cubicBezTo>
                  <a:pt x="4048643" y="556748"/>
                  <a:pt x="4048670" y="546238"/>
                  <a:pt x="4081323" y="547753"/>
                </a:cubicBezTo>
                <a:cubicBezTo>
                  <a:pt x="4095652" y="547174"/>
                  <a:pt x="4103318" y="550468"/>
                  <a:pt x="4127224" y="547194"/>
                </a:cubicBezTo>
                <a:cubicBezTo>
                  <a:pt x="4144245" y="547892"/>
                  <a:pt x="4178444" y="549648"/>
                  <a:pt x="4201489" y="539366"/>
                </a:cubicBezTo>
                <a:cubicBezTo>
                  <a:pt x="4226484" y="538057"/>
                  <a:pt x="4208332" y="537593"/>
                  <a:pt x="4235612" y="540183"/>
                </a:cubicBezTo>
                <a:cubicBezTo>
                  <a:pt x="4268938" y="540701"/>
                  <a:pt x="4282810" y="534470"/>
                  <a:pt x="4302068" y="535952"/>
                </a:cubicBezTo>
                <a:cubicBezTo>
                  <a:pt x="4314608" y="531697"/>
                  <a:pt x="4300406" y="536768"/>
                  <a:pt x="4348604" y="531427"/>
                </a:cubicBezTo>
                <a:cubicBezTo>
                  <a:pt x="4367706" y="540886"/>
                  <a:pt x="4384046" y="527950"/>
                  <a:pt x="4400391" y="529988"/>
                </a:cubicBezTo>
                <a:cubicBezTo>
                  <a:pt x="4426313" y="528954"/>
                  <a:pt x="4490025" y="529067"/>
                  <a:pt x="4513659" y="527603"/>
                </a:cubicBezTo>
                <a:cubicBezTo>
                  <a:pt x="4537293" y="526139"/>
                  <a:pt x="4512137" y="523958"/>
                  <a:pt x="4542198" y="521206"/>
                </a:cubicBezTo>
                <a:cubicBezTo>
                  <a:pt x="4597566" y="533455"/>
                  <a:pt x="4628464" y="511410"/>
                  <a:pt x="4684502" y="508712"/>
                </a:cubicBezTo>
                <a:cubicBezTo>
                  <a:pt x="4718519" y="491640"/>
                  <a:pt x="4742626" y="509374"/>
                  <a:pt x="4779821" y="496309"/>
                </a:cubicBezTo>
                <a:cubicBezTo>
                  <a:pt x="4804992" y="492314"/>
                  <a:pt x="4808648" y="496131"/>
                  <a:pt x="4822825" y="494266"/>
                </a:cubicBezTo>
                <a:cubicBezTo>
                  <a:pt x="4837002" y="492401"/>
                  <a:pt x="4852992" y="487905"/>
                  <a:pt x="4864884" y="485118"/>
                </a:cubicBezTo>
                <a:cubicBezTo>
                  <a:pt x="4871249" y="488756"/>
                  <a:pt x="4920720" y="482346"/>
                  <a:pt x="4919578" y="477542"/>
                </a:cubicBezTo>
                <a:cubicBezTo>
                  <a:pt x="4926928" y="479188"/>
                  <a:pt x="4947247" y="485560"/>
                  <a:pt x="4949541" y="477954"/>
                </a:cubicBezTo>
                <a:cubicBezTo>
                  <a:pt x="4987069" y="477873"/>
                  <a:pt x="5008152" y="476806"/>
                  <a:pt x="5040980" y="486944"/>
                </a:cubicBezTo>
                <a:cubicBezTo>
                  <a:pt x="5064311" y="490721"/>
                  <a:pt x="5048016" y="488694"/>
                  <a:pt x="5062537" y="491091"/>
                </a:cubicBezTo>
                <a:cubicBezTo>
                  <a:pt x="5077058" y="493488"/>
                  <a:pt x="5101248" y="489194"/>
                  <a:pt x="5124930" y="488624"/>
                </a:cubicBezTo>
                <a:cubicBezTo>
                  <a:pt x="5148941" y="488756"/>
                  <a:pt x="5176916" y="492838"/>
                  <a:pt x="5194697" y="494266"/>
                </a:cubicBezTo>
                <a:cubicBezTo>
                  <a:pt x="5212478" y="495694"/>
                  <a:pt x="5216720" y="495351"/>
                  <a:pt x="5231615" y="497193"/>
                </a:cubicBezTo>
                <a:cubicBezTo>
                  <a:pt x="5256471" y="493743"/>
                  <a:pt x="5277358" y="495561"/>
                  <a:pt x="5295973" y="502936"/>
                </a:cubicBezTo>
                <a:cubicBezTo>
                  <a:pt x="5310458" y="504829"/>
                  <a:pt x="5303034" y="509138"/>
                  <a:pt x="5313760" y="510935"/>
                </a:cubicBezTo>
                <a:cubicBezTo>
                  <a:pt x="5324486" y="512732"/>
                  <a:pt x="5331325" y="504608"/>
                  <a:pt x="5360330" y="506574"/>
                </a:cubicBezTo>
                <a:cubicBezTo>
                  <a:pt x="5370649" y="506971"/>
                  <a:pt x="5370304" y="514592"/>
                  <a:pt x="5392341" y="515697"/>
                </a:cubicBezTo>
                <a:cubicBezTo>
                  <a:pt x="5414378" y="516802"/>
                  <a:pt x="5502983" y="521559"/>
                  <a:pt x="5535415" y="522731"/>
                </a:cubicBezTo>
                <a:cubicBezTo>
                  <a:pt x="5567847" y="523903"/>
                  <a:pt x="5554717" y="520685"/>
                  <a:pt x="5570264" y="520350"/>
                </a:cubicBezTo>
                <a:cubicBezTo>
                  <a:pt x="5585811" y="520015"/>
                  <a:pt x="5604204" y="511612"/>
                  <a:pt x="5628698" y="520719"/>
                </a:cubicBezTo>
                <a:cubicBezTo>
                  <a:pt x="5647020" y="515874"/>
                  <a:pt x="5647491" y="526993"/>
                  <a:pt x="5667807" y="529861"/>
                </a:cubicBezTo>
                <a:cubicBezTo>
                  <a:pt x="5679016" y="533919"/>
                  <a:pt x="5693046" y="532742"/>
                  <a:pt x="5702300" y="535541"/>
                </a:cubicBezTo>
                <a:cubicBezTo>
                  <a:pt x="5711554" y="538340"/>
                  <a:pt x="5718870" y="538844"/>
                  <a:pt x="5725716" y="541891"/>
                </a:cubicBezTo>
                <a:cubicBezTo>
                  <a:pt x="5732562" y="544938"/>
                  <a:pt x="5734643" y="551045"/>
                  <a:pt x="5743374" y="553823"/>
                </a:cubicBezTo>
                <a:cubicBezTo>
                  <a:pt x="5752105" y="556601"/>
                  <a:pt x="5765759" y="561491"/>
                  <a:pt x="5775722" y="563322"/>
                </a:cubicBezTo>
                <a:cubicBezTo>
                  <a:pt x="5785685" y="565153"/>
                  <a:pt x="5784173" y="562319"/>
                  <a:pt x="5803154" y="564811"/>
                </a:cubicBezTo>
                <a:cubicBezTo>
                  <a:pt x="5834093" y="570132"/>
                  <a:pt x="5861956" y="573987"/>
                  <a:pt x="5896753" y="573511"/>
                </a:cubicBezTo>
                <a:cubicBezTo>
                  <a:pt x="5903276" y="583218"/>
                  <a:pt x="5913663" y="578812"/>
                  <a:pt x="5927554" y="573675"/>
                </a:cubicBezTo>
                <a:cubicBezTo>
                  <a:pt x="5953522" y="580755"/>
                  <a:pt x="5997380" y="586240"/>
                  <a:pt x="6041802" y="602069"/>
                </a:cubicBezTo>
                <a:cubicBezTo>
                  <a:pt x="6060710" y="611771"/>
                  <a:pt x="6064884" y="613437"/>
                  <a:pt x="6078434" y="616108"/>
                </a:cubicBezTo>
                <a:lnTo>
                  <a:pt x="6096000" y="619448"/>
                </a:lnTo>
                <a:lnTo>
                  <a:pt x="6096000" y="5455552"/>
                </a:lnTo>
                <a:lnTo>
                  <a:pt x="6069997" y="5451207"/>
                </a:lnTo>
                <a:cubicBezTo>
                  <a:pt x="6053823" y="5455294"/>
                  <a:pt x="6044686" y="5455132"/>
                  <a:pt x="6037984" y="5444964"/>
                </a:cubicBezTo>
                <a:cubicBezTo>
                  <a:pt x="5998377" y="5442843"/>
                  <a:pt x="5957550" y="5417208"/>
                  <a:pt x="5932185" y="5429303"/>
                </a:cubicBezTo>
                <a:cubicBezTo>
                  <a:pt x="5933795" y="5407890"/>
                  <a:pt x="5919598" y="5415926"/>
                  <a:pt x="5891978" y="5410773"/>
                </a:cubicBezTo>
                <a:cubicBezTo>
                  <a:pt x="5872223" y="5404775"/>
                  <a:pt x="5829555" y="5392164"/>
                  <a:pt x="5813654" y="5386399"/>
                </a:cubicBezTo>
                <a:cubicBezTo>
                  <a:pt x="5797753" y="5380634"/>
                  <a:pt x="5785570" y="5384842"/>
                  <a:pt x="5769613" y="5379294"/>
                </a:cubicBezTo>
                <a:cubicBezTo>
                  <a:pt x="5776777" y="5360980"/>
                  <a:pt x="5681621" y="5373475"/>
                  <a:pt x="5717914" y="5360029"/>
                </a:cubicBezTo>
                <a:cubicBezTo>
                  <a:pt x="5690732" y="5349118"/>
                  <a:pt x="5700727" y="5354575"/>
                  <a:pt x="5686355" y="5359511"/>
                </a:cubicBezTo>
                <a:cubicBezTo>
                  <a:pt x="5652173" y="5354756"/>
                  <a:pt x="5649150" y="5353330"/>
                  <a:pt x="5609707" y="5357833"/>
                </a:cubicBezTo>
                <a:cubicBezTo>
                  <a:pt x="5592195" y="5357127"/>
                  <a:pt x="5585993" y="5354659"/>
                  <a:pt x="5570413" y="5353209"/>
                </a:cubicBezTo>
                <a:cubicBezTo>
                  <a:pt x="5554833" y="5351759"/>
                  <a:pt x="5546238" y="5352814"/>
                  <a:pt x="5516227" y="5349136"/>
                </a:cubicBezTo>
                <a:cubicBezTo>
                  <a:pt x="5492490" y="5344525"/>
                  <a:pt x="5475257" y="5345814"/>
                  <a:pt x="5456088" y="5343158"/>
                </a:cubicBezTo>
                <a:cubicBezTo>
                  <a:pt x="5436918" y="5340503"/>
                  <a:pt x="5425237" y="5336331"/>
                  <a:pt x="5401214" y="5333202"/>
                </a:cubicBezTo>
                <a:cubicBezTo>
                  <a:pt x="5380590" y="5324458"/>
                  <a:pt x="5302803" y="5345416"/>
                  <a:pt x="5287223" y="5319212"/>
                </a:cubicBezTo>
                <a:cubicBezTo>
                  <a:pt x="5230819" y="5324494"/>
                  <a:pt x="5214860" y="5313910"/>
                  <a:pt x="5168498" y="5309267"/>
                </a:cubicBezTo>
                <a:cubicBezTo>
                  <a:pt x="5123665" y="5304413"/>
                  <a:pt x="5118021" y="5307363"/>
                  <a:pt x="5071189" y="5294765"/>
                </a:cubicBezTo>
                <a:cubicBezTo>
                  <a:pt x="5034607" y="5282205"/>
                  <a:pt x="5014978" y="5278240"/>
                  <a:pt x="4972297" y="5275521"/>
                </a:cubicBezTo>
                <a:cubicBezTo>
                  <a:pt x="4969126" y="5282935"/>
                  <a:pt x="4918210" y="5268072"/>
                  <a:pt x="4909975" y="5265882"/>
                </a:cubicBezTo>
                <a:cubicBezTo>
                  <a:pt x="4910918" y="5270758"/>
                  <a:pt x="4884027" y="5272900"/>
                  <a:pt x="4877057" y="5268795"/>
                </a:cubicBezTo>
                <a:cubicBezTo>
                  <a:pt x="4815399" y="5271659"/>
                  <a:pt x="4796579" y="5290311"/>
                  <a:pt x="4750368" y="5280515"/>
                </a:cubicBezTo>
                <a:cubicBezTo>
                  <a:pt x="4714297" y="5280446"/>
                  <a:pt x="4716019" y="5289985"/>
                  <a:pt x="4664197" y="5289876"/>
                </a:cubicBezTo>
                <a:cubicBezTo>
                  <a:pt x="4642396" y="5294034"/>
                  <a:pt x="4648926" y="5285802"/>
                  <a:pt x="4621801" y="5286109"/>
                </a:cubicBezTo>
                <a:cubicBezTo>
                  <a:pt x="4587181" y="5303707"/>
                  <a:pt x="4550367" y="5292240"/>
                  <a:pt x="4501450" y="5291718"/>
                </a:cubicBezTo>
                <a:cubicBezTo>
                  <a:pt x="4441618" y="5290413"/>
                  <a:pt x="4391602" y="5297669"/>
                  <a:pt x="4339538" y="5289896"/>
                </a:cubicBezTo>
                <a:cubicBezTo>
                  <a:pt x="4320399" y="5296143"/>
                  <a:pt x="4294824" y="5304547"/>
                  <a:pt x="4273798" y="5293687"/>
                </a:cubicBezTo>
                <a:cubicBezTo>
                  <a:pt x="4218595" y="5295417"/>
                  <a:pt x="4225039" y="5300366"/>
                  <a:pt x="4204001" y="5294046"/>
                </a:cubicBezTo>
                <a:cubicBezTo>
                  <a:pt x="4162118" y="5296469"/>
                  <a:pt x="4168874" y="5290927"/>
                  <a:pt x="4131013" y="5287923"/>
                </a:cubicBezTo>
                <a:cubicBezTo>
                  <a:pt x="4100184" y="5283304"/>
                  <a:pt x="4115521" y="5283729"/>
                  <a:pt x="4087000" y="5283169"/>
                </a:cubicBezTo>
                <a:cubicBezTo>
                  <a:pt x="4060034" y="5291706"/>
                  <a:pt x="4041568" y="5281154"/>
                  <a:pt x="4034328" y="5278941"/>
                </a:cubicBezTo>
                <a:cubicBezTo>
                  <a:pt x="4008845" y="5280382"/>
                  <a:pt x="3971113" y="5268624"/>
                  <a:pt x="3975385" y="5283804"/>
                </a:cubicBezTo>
                <a:cubicBezTo>
                  <a:pt x="3939593" y="5263231"/>
                  <a:pt x="3940927" y="5284115"/>
                  <a:pt x="3902682" y="5278816"/>
                </a:cubicBezTo>
                <a:cubicBezTo>
                  <a:pt x="3882526" y="5271283"/>
                  <a:pt x="3856417" y="5267233"/>
                  <a:pt x="3843763" y="5276642"/>
                </a:cubicBezTo>
                <a:cubicBezTo>
                  <a:pt x="3766863" y="5264696"/>
                  <a:pt x="3813381" y="5261088"/>
                  <a:pt x="3734981" y="5248544"/>
                </a:cubicBezTo>
                <a:cubicBezTo>
                  <a:pt x="3694311" y="5242227"/>
                  <a:pt x="3633976" y="5239795"/>
                  <a:pt x="3602355" y="5230777"/>
                </a:cubicBezTo>
                <a:cubicBezTo>
                  <a:pt x="3570735" y="5221759"/>
                  <a:pt x="3562983" y="5225833"/>
                  <a:pt x="3538517" y="5219315"/>
                </a:cubicBezTo>
                <a:cubicBezTo>
                  <a:pt x="3514052" y="5212798"/>
                  <a:pt x="3482747" y="5212305"/>
                  <a:pt x="3463058" y="5208965"/>
                </a:cubicBezTo>
                <a:cubicBezTo>
                  <a:pt x="3443369" y="5205624"/>
                  <a:pt x="3422900" y="5197673"/>
                  <a:pt x="3420380" y="5199276"/>
                </a:cubicBezTo>
                <a:cubicBezTo>
                  <a:pt x="3380714" y="5190779"/>
                  <a:pt x="3368868" y="5201274"/>
                  <a:pt x="3345184" y="5183516"/>
                </a:cubicBezTo>
                <a:cubicBezTo>
                  <a:pt x="3324916" y="5181274"/>
                  <a:pt x="3320333" y="5179327"/>
                  <a:pt x="3298771" y="5178904"/>
                </a:cubicBezTo>
                <a:cubicBezTo>
                  <a:pt x="3277209" y="5178481"/>
                  <a:pt x="3245843" y="5181014"/>
                  <a:pt x="3215809" y="5180977"/>
                </a:cubicBezTo>
                <a:cubicBezTo>
                  <a:pt x="3184688" y="5182696"/>
                  <a:pt x="3183910" y="5199151"/>
                  <a:pt x="3154917" y="5182487"/>
                </a:cubicBezTo>
                <a:cubicBezTo>
                  <a:pt x="3155210" y="5186026"/>
                  <a:pt x="3140142" y="5187176"/>
                  <a:pt x="3136265" y="5187060"/>
                </a:cubicBezTo>
                <a:lnTo>
                  <a:pt x="3105563" y="5188768"/>
                </a:lnTo>
                <a:lnTo>
                  <a:pt x="3102974" y="5183180"/>
                </a:lnTo>
                <a:cubicBezTo>
                  <a:pt x="3091506" y="5180875"/>
                  <a:pt x="3071814" y="5186387"/>
                  <a:pt x="3060354" y="5187376"/>
                </a:cubicBezTo>
                <a:lnTo>
                  <a:pt x="3034213" y="5189113"/>
                </a:lnTo>
                <a:lnTo>
                  <a:pt x="3024272" y="5188328"/>
                </a:lnTo>
                <a:lnTo>
                  <a:pt x="3020033" y="5188388"/>
                </a:lnTo>
                <a:lnTo>
                  <a:pt x="3009083" y="5184215"/>
                </a:lnTo>
                <a:cubicBezTo>
                  <a:pt x="2998901" y="5183170"/>
                  <a:pt x="2991286" y="5176456"/>
                  <a:pt x="2985198" y="5175435"/>
                </a:cubicBezTo>
                <a:cubicBezTo>
                  <a:pt x="2979110" y="5174414"/>
                  <a:pt x="2977314" y="5182166"/>
                  <a:pt x="2972552" y="5178092"/>
                </a:cubicBezTo>
                <a:cubicBezTo>
                  <a:pt x="2978585" y="5175121"/>
                  <a:pt x="2969122" y="5172700"/>
                  <a:pt x="2964948" y="5170542"/>
                </a:cubicBezTo>
                <a:lnTo>
                  <a:pt x="2927081" y="5167883"/>
                </a:lnTo>
                <a:cubicBezTo>
                  <a:pt x="2881315" y="5170765"/>
                  <a:pt x="2897505" y="5157632"/>
                  <a:pt x="2883507" y="5165948"/>
                </a:cubicBezTo>
                <a:cubicBezTo>
                  <a:pt x="2848802" y="5172562"/>
                  <a:pt x="2841183" y="5172540"/>
                  <a:pt x="2828808" y="5171024"/>
                </a:cubicBezTo>
                <a:cubicBezTo>
                  <a:pt x="2789723" y="5176358"/>
                  <a:pt x="2783598" y="5178552"/>
                  <a:pt x="2733350" y="5182954"/>
                </a:cubicBezTo>
                <a:cubicBezTo>
                  <a:pt x="2705294" y="5195484"/>
                  <a:pt x="2697276" y="5196299"/>
                  <a:pt x="2676026" y="5201528"/>
                </a:cubicBezTo>
                <a:cubicBezTo>
                  <a:pt x="2649850" y="5209688"/>
                  <a:pt x="2656777" y="5215631"/>
                  <a:pt x="2624966" y="5219503"/>
                </a:cubicBezTo>
                <a:cubicBezTo>
                  <a:pt x="2608822" y="5223802"/>
                  <a:pt x="2596717" y="5233960"/>
                  <a:pt x="2586657" y="5237693"/>
                </a:cubicBezTo>
                <a:cubicBezTo>
                  <a:pt x="2576598" y="5241426"/>
                  <a:pt x="2572560" y="5240215"/>
                  <a:pt x="2555604" y="5242950"/>
                </a:cubicBezTo>
                <a:cubicBezTo>
                  <a:pt x="2544327" y="5242024"/>
                  <a:pt x="2507818" y="5241999"/>
                  <a:pt x="2501014" y="5243732"/>
                </a:cubicBezTo>
                <a:cubicBezTo>
                  <a:pt x="2481627" y="5253849"/>
                  <a:pt x="2464234" y="5242512"/>
                  <a:pt x="2430333" y="5242347"/>
                </a:cubicBezTo>
                <a:lnTo>
                  <a:pt x="2390297" y="5243718"/>
                </a:lnTo>
                <a:cubicBezTo>
                  <a:pt x="2383025" y="5238323"/>
                  <a:pt x="2325738" y="5236407"/>
                  <a:pt x="2321676" y="5229096"/>
                </a:cubicBezTo>
                <a:cubicBezTo>
                  <a:pt x="2300682" y="5221752"/>
                  <a:pt x="2300605" y="5203239"/>
                  <a:pt x="2268081" y="5196194"/>
                </a:cubicBezTo>
                <a:cubicBezTo>
                  <a:pt x="2250549" y="5189151"/>
                  <a:pt x="2260291" y="5206888"/>
                  <a:pt x="2216485" y="5186836"/>
                </a:cubicBezTo>
                <a:cubicBezTo>
                  <a:pt x="2176812" y="5155811"/>
                  <a:pt x="2009284" y="5133290"/>
                  <a:pt x="2001494" y="5079343"/>
                </a:cubicBezTo>
                <a:cubicBezTo>
                  <a:pt x="1930452" y="5061834"/>
                  <a:pt x="1990088" y="5062662"/>
                  <a:pt x="1894629" y="5047832"/>
                </a:cubicBezTo>
                <a:cubicBezTo>
                  <a:pt x="1809963" y="5035276"/>
                  <a:pt x="1557661" y="5013588"/>
                  <a:pt x="1500237" y="4994679"/>
                </a:cubicBezTo>
                <a:cubicBezTo>
                  <a:pt x="1422590" y="4985100"/>
                  <a:pt x="1462550" y="4984560"/>
                  <a:pt x="1428745" y="4990358"/>
                </a:cubicBezTo>
                <a:cubicBezTo>
                  <a:pt x="1371818" y="4998904"/>
                  <a:pt x="1368586" y="4981591"/>
                  <a:pt x="1331117" y="4982813"/>
                </a:cubicBezTo>
                <a:cubicBezTo>
                  <a:pt x="1275392" y="4969813"/>
                  <a:pt x="1167811" y="4963517"/>
                  <a:pt x="1094400" y="4949677"/>
                </a:cubicBezTo>
                <a:cubicBezTo>
                  <a:pt x="1032555" y="4940283"/>
                  <a:pt x="1020613" y="4926459"/>
                  <a:pt x="960420" y="4921601"/>
                </a:cubicBezTo>
                <a:cubicBezTo>
                  <a:pt x="926461" y="4913284"/>
                  <a:pt x="907935" y="4932317"/>
                  <a:pt x="890651" y="4899776"/>
                </a:cubicBezTo>
                <a:cubicBezTo>
                  <a:pt x="868932" y="4886871"/>
                  <a:pt x="828943" y="4886321"/>
                  <a:pt x="792786" y="4879490"/>
                </a:cubicBezTo>
                <a:cubicBezTo>
                  <a:pt x="774601" y="4877972"/>
                  <a:pt x="755410" y="4883422"/>
                  <a:pt x="715957" y="4873155"/>
                </a:cubicBezTo>
                <a:cubicBezTo>
                  <a:pt x="685950" y="4865367"/>
                  <a:pt x="651097" y="4849744"/>
                  <a:pt x="647625" y="4870967"/>
                </a:cubicBezTo>
                <a:cubicBezTo>
                  <a:pt x="617175" y="4843306"/>
                  <a:pt x="628363" y="4862320"/>
                  <a:pt x="588833" y="4861867"/>
                </a:cubicBezTo>
                <a:cubicBezTo>
                  <a:pt x="485840" y="4832827"/>
                  <a:pt x="444489" y="4851587"/>
                  <a:pt x="366769" y="4836563"/>
                </a:cubicBezTo>
                <a:cubicBezTo>
                  <a:pt x="347086" y="4818158"/>
                  <a:pt x="343282" y="4863016"/>
                  <a:pt x="293285" y="4819988"/>
                </a:cubicBezTo>
                <a:cubicBezTo>
                  <a:pt x="289569" y="4822136"/>
                  <a:pt x="267030" y="4799681"/>
                  <a:pt x="251789" y="4793960"/>
                </a:cubicBezTo>
                <a:cubicBezTo>
                  <a:pt x="236548" y="4788239"/>
                  <a:pt x="215411" y="4786648"/>
                  <a:pt x="201835" y="4785664"/>
                </a:cubicBezTo>
                <a:cubicBezTo>
                  <a:pt x="188258" y="4784679"/>
                  <a:pt x="186209" y="4788050"/>
                  <a:pt x="170329" y="4788050"/>
                </a:cubicBezTo>
                <a:cubicBezTo>
                  <a:pt x="154448" y="4788050"/>
                  <a:pt x="132774" y="4775085"/>
                  <a:pt x="103478" y="4797957"/>
                </a:cubicBezTo>
                <a:cubicBezTo>
                  <a:pt x="89551" y="4796239"/>
                  <a:pt x="97852" y="4783571"/>
                  <a:pt x="86767" y="4777747"/>
                </a:cubicBezTo>
                <a:cubicBezTo>
                  <a:pt x="81225" y="4774835"/>
                  <a:pt x="72809" y="4772046"/>
                  <a:pt x="63762" y="4769537"/>
                </a:cubicBezTo>
                <a:lnTo>
                  <a:pt x="37001" y="4763022"/>
                </a:lnTo>
                <a:lnTo>
                  <a:pt x="37482" y="4761597"/>
                </a:lnTo>
                <a:cubicBezTo>
                  <a:pt x="35277" y="4760236"/>
                  <a:pt x="31697" y="4759001"/>
                  <a:pt x="30394" y="4758901"/>
                </a:cubicBezTo>
                <a:cubicBezTo>
                  <a:pt x="29091" y="4758801"/>
                  <a:pt x="30066" y="4759837"/>
                  <a:pt x="36971" y="4763015"/>
                </a:cubicBezTo>
                <a:lnTo>
                  <a:pt x="37001" y="4763022"/>
                </a:lnTo>
                <a:lnTo>
                  <a:pt x="36315" y="4765055"/>
                </a:lnTo>
                <a:cubicBezTo>
                  <a:pt x="32115" y="4765663"/>
                  <a:pt x="22886" y="4765389"/>
                  <a:pt x="4975" y="4763227"/>
                </a:cubicBezTo>
                <a:lnTo>
                  <a:pt x="0" y="4762420"/>
                </a:lnTo>
                <a:close/>
              </a:path>
            </a:pathLst>
          </a:custGeom>
        </p:spPr>
      </p:pic>
    </p:spTree>
    <p:extLst>
      <p:ext uri="{BB962C8B-B14F-4D97-AF65-F5344CB8AC3E}">
        <p14:creationId xmlns:p14="http://schemas.microsoft.com/office/powerpoint/2010/main" val="1723044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8D03E7E-C3DA-8A00-14CB-4BD3C220349D}"/>
              </a:ext>
            </a:extLst>
          </p:cNvPr>
          <p:cNvPicPr>
            <a:picLocks noChangeAspect="1"/>
          </p:cNvPicPr>
          <p:nvPr/>
        </p:nvPicPr>
        <p:blipFill>
          <a:blip r:embed="rId2"/>
          <a:stretch>
            <a:fillRect/>
          </a:stretch>
        </p:blipFill>
        <p:spPr>
          <a:xfrm>
            <a:off x="2009670" y="293467"/>
            <a:ext cx="8817655" cy="6445338"/>
          </a:xfrm>
          <a:prstGeom prst="rect">
            <a:avLst/>
          </a:prstGeom>
        </p:spPr>
      </p:pic>
    </p:spTree>
    <p:extLst>
      <p:ext uri="{BB962C8B-B14F-4D97-AF65-F5344CB8AC3E}">
        <p14:creationId xmlns:p14="http://schemas.microsoft.com/office/powerpoint/2010/main" val="1865982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BDC481A-13CF-7DA7-0709-5C9CA4278041}"/>
              </a:ext>
            </a:extLst>
          </p:cNvPr>
          <p:cNvPicPr>
            <a:picLocks noChangeAspect="1"/>
          </p:cNvPicPr>
          <p:nvPr/>
        </p:nvPicPr>
        <p:blipFill>
          <a:blip r:embed="rId2"/>
          <a:stretch>
            <a:fillRect/>
          </a:stretch>
        </p:blipFill>
        <p:spPr>
          <a:xfrm>
            <a:off x="-75740" y="2988415"/>
            <a:ext cx="8936665" cy="3882234"/>
          </a:xfrm>
          <a:prstGeom prst="rect">
            <a:avLst/>
          </a:prstGeom>
        </p:spPr>
      </p:pic>
      <p:pic>
        <p:nvPicPr>
          <p:cNvPr id="13" name="Εικόνα 12" descr="Εικόνα που περιέχει εξωτερικός χώρος/ύπαιθρος, άλογο, άνθρωποι, ομάδα&#10;&#10;Το περιεχόμενο που δημιουργείται από τεχνολογία AI ενδέχεται να είναι εσφαλμένο.">
            <a:extLst>
              <a:ext uri="{FF2B5EF4-FFF2-40B4-BE49-F238E27FC236}">
                <a16:creationId xmlns:a16="http://schemas.microsoft.com/office/drawing/2014/main" id="{73197B3E-54B0-4A03-9F7D-DBC48BB26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39" y="0"/>
            <a:ext cx="5972175" cy="3752850"/>
          </a:xfrm>
          <a:prstGeom prst="rect">
            <a:avLst/>
          </a:prstGeom>
        </p:spPr>
      </p:pic>
      <p:pic>
        <p:nvPicPr>
          <p:cNvPr id="15" name="Εικόνα 14">
            <a:extLst>
              <a:ext uri="{FF2B5EF4-FFF2-40B4-BE49-F238E27FC236}">
                <a16:creationId xmlns:a16="http://schemas.microsoft.com/office/drawing/2014/main" id="{0440711B-8525-43F6-E87F-56625ECCB78A}"/>
              </a:ext>
            </a:extLst>
          </p:cNvPr>
          <p:cNvPicPr>
            <a:picLocks noChangeAspect="1"/>
          </p:cNvPicPr>
          <p:nvPr/>
        </p:nvPicPr>
        <p:blipFill>
          <a:blip r:embed="rId4"/>
          <a:stretch>
            <a:fillRect/>
          </a:stretch>
        </p:blipFill>
        <p:spPr>
          <a:xfrm>
            <a:off x="5896436" y="0"/>
            <a:ext cx="6295564" cy="3975291"/>
          </a:xfrm>
          <a:prstGeom prst="rect">
            <a:avLst/>
          </a:prstGeom>
        </p:spPr>
      </p:pic>
      <p:pic>
        <p:nvPicPr>
          <p:cNvPr id="17" name="Εικόνα 16">
            <a:extLst>
              <a:ext uri="{FF2B5EF4-FFF2-40B4-BE49-F238E27FC236}">
                <a16:creationId xmlns:a16="http://schemas.microsoft.com/office/drawing/2014/main" id="{CB14FFFF-9A38-9762-9EF0-BFE8F82DE830}"/>
              </a:ext>
            </a:extLst>
          </p:cNvPr>
          <p:cNvPicPr>
            <a:picLocks noChangeAspect="1"/>
          </p:cNvPicPr>
          <p:nvPr/>
        </p:nvPicPr>
        <p:blipFill>
          <a:blip r:embed="rId5"/>
          <a:stretch>
            <a:fillRect/>
          </a:stretch>
        </p:blipFill>
        <p:spPr>
          <a:xfrm>
            <a:off x="5795952" y="3092717"/>
            <a:ext cx="6396048" cy="3765283"/>
          </a:xfrm>
          <a:prstGeom prst="rect">
            <a:avLst/>
          </a:prstGeom>
        </p:spPr>
      </p:pic>
    </p:spTree>
    <p:extLst>
      <p:ext uri="{BB962C8B-B14F-4D97-AF65-F5344CB8AC3E}">
        <p14:creationId xmlns:p14="http://schemas.microsoft.com/office/powerpoint/2010/main" val="712844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39B1578-8EFF-B60D-D085-1306641DE48B}"/>
              </a:ext>
            </a:extLst>
          </p:cNvPr>
          <p:cNvPicPr>
            <a:picLocks noChangeAspect="1"/>
          </p:cNvPicPr>
          <p:nvPr/>
        </p:nvPicPr>
        <p:blipFill>
          <a:blip r:embed="rId2"/>
          <a:stretch>
            <a:fillRect/>
          </a:stretch>
        </p:blipFill>
        <p:spPr>
          <a:xfrm>
            <a:off x="0" y="0"/>
            <a:ext cx="7039957" cy="4372585"/>
          </a:xfrm>
          <a:prstGeom prst="rect">
            <a:avLst/>
          </a:prstGeom>
        </p:spPr>
      </p:pic>
      <p:pic>
        <p:nvPicPr>
          <p:cNvPr id="5" name="Εικόνα 4">
            <a:extLst>
              <a:ext uri="{FF2B5EF4-FFF2-40B4-BE49-F238E27FC236}">
                <a16:creationId xmlns:a16="http://schemas.microsoft.com/office/drawing/2014/main" id="{97CEB6B2-8788-2AB2-4032-6B28DD4D0A30}"/>
              </a:ext>
            </a:extLst>
          </p:cNvPr>
          <p:cNvPicPr>
            <a:picLocks noChangeAspect="1"/>
          </p:cNvPicPr>
          <p:nvPr/>
        </p:nvPicPr>
        <p:blipFill>
          <a:blip r:embed="rId3"/>
          <a:stretch>
            <a:fillRect/>
          </a:stretch>
        </p:blipFill>
        <p:spPr>
          <a:xfrm>
            <a:off x="6310365" y="3010272"/>
            <a:ext cx="5881635" cy="3847728"/>
          </a:xfrm>
          <a:prstGeom prst="rect">
            <a:avLst/>
          </a:prstGeom>
        </p:spPr>
      </p:pic>
      <p:sp>
        <p:nvSpPr>
          <p:cNvPr id="6" name="TextBox 5">
            <a:extLst>
              <a:ext uri="{FF2B5EF4-FFF2-40B4-BE49-F238E27FC236}">
                <a16:creationId xmlns:a16="http://schemas.microsoft.com/office/drawing/2014/main" id="{E85F561A-C875-E014-9133-7826C9442C23}"/>
              </a:ext>
            </a:extLst>
          </p:cNvPr>
          <p:cNvSpPr txBox="1"/>
          <p:nvPr/>
        </p:nvSpPr>
        <p:spPr>
          <a:xfrm>
            <a:off x="7166420" y="145632"/>
            <a:ext cx="4612193" cy="2554545"/>
          </a:xfrm>
          <a:prstGeom prst="rect">
            <a:avLst/>
          </a:prstGeom>
          <a:noFill/>
        </p:spPr>
        <p:txBody>
          <a:bodyPr wrap="square" rtlCol="0">
            <a:spAutoFit/>
          </a:bodyPr>
          <a:lstStyle/>
          <a:p>
            <a:pPr algn="just"/>
            <a:r>
              <a:rPr lang="el-GR" sz="1600" b="0" i="0" dirty="0">
                <a:solidFill>
                  <a:srgbClr val="000000"/>
                </a:solidFill>
                <a:effectLst/>
                <a:latin typeface="Verdana" panose="020B0604030504040204" pitchFamily="34" charset="0"/>
              </a:rPr>
              <a:t>Κατά τους Βαλκανικούς πολέμους τεράστια ήταν η εθελοντική συμμετοχή: 3.500 Έλληνες από την Κρήτη, πλήθος Ελλήνων μεταναστών της Αμερικής, 500 Ηπειρώτες, 1.500 Κύπριοι (ανάμεσά τους και ο Δήμαρχος Λεμεσού, Χριστόδουλος Σώζος, που θα σκοτωθεί αργότερα στο </a:t>
            </a:r>
            <a:r>
              <a:rPr lang="el-GR" sz="1600" b="0" i="0" dirty="0" err="1">
                <a:solidFill>
                  <a:srgbClr val="000000"/>
                </a:solidFill>
                <a:effectLst/>
                <a:latin typeface="Verdana" panose="020B0604030504040204" pitchFamily="34" charset="0"/>
              </a:rPr>
              <a:t>Μπιζάνι</a:t>
            </a:r>
            <a:r>
              <a:rPr lang="el-GR" sz="1600" b="0" i="0" dirty="0">
                <a:solidFill>
                  <a:srgbClr val="000000"/>
                </a:solidFill>
                <a:effectLst/>
                <a:latin typeface="Verdana" panose="020B0604030504040204" pitchFamily="34" charset="0"/>
              </a:rPr>
              <a:t>), Έλληνες </a:t>
            </a:r>
            <a:r>
              <a:rPr lang="el-GR" sz="1600" b="0" i="0" dirty="0" err="1">
                <a:solidFill>
                  <a:srgbClr val="000000"/>
                </a:solidFill>
                <a:effectLst/>
                <a:latin typeface="Verdana" panose="020B0604030504040204" pitchFamily="34" charset="0"/>
              </a:rPr>
              <a:t>Αιγυπτιώτες</a:t>
            </a:r>
            <a:r>
              <a:rPr lang="el-GR" sz="1600" b="0" i="0" dirty="0">
                <a:solidFill>
                  <a:srgbClr val="000000"/>
                </a:solidFill>
                <a:effectLst/>
                <a:latin typeface="Verdana" panose="020B0604030504040204" pitchFamily="34" charset="0"/>
              </a:rPr>
              <a:t>, η φάλαγγα των 2.200 </a:t>
            </a:r>
            <a:r>
              <a:rPr lang="el-GR" sz="1600" b="0" i="0" dirty="0" err="1">
                <a:solidFill>
                  <a:srgbClr val="000000"/>
                </a:solidFill>
                <a:effectLst/>
                <a:latin typeface="Verdana" panose="020B0604030504040204" pitchFamily="34" charset="0"/>
              </a:rPr>
              <a:t>Γαριβαλδινών</a:t>
            </a:r>
            <a:r>
              <a:rPr lang="el-GR" sz="1600" b="0" i="0" dirty="0">
                <a:solidFill>
                  <a:srgbClr val="000000"/>
                </a:solidFill>
                <a:effectLst/>
                <a:latin typeface="Verdana" panose="020B0604030504040204" pitchFamily="34" charset="0"/>
              </a:rPr>
              <a:t> και γενικότερα Έλληνες από κάθε περιοχή της γης.</a:t>
            </a:r>
            <a:endParaRPr lang="el-GR" sz="1600" dirty="0"/>
          </a:p>
        </p:txBody>
      </p:sp>
      <p:pic>
        <p:nvPicPr>
          <p:cNvPr id="8" name="Εικόνα 7">
            <a:extLst>
              <a:ext uri="{FF2B5EF4-FFF2-40B4-BE49-F238E27FC236}">
                <a16:creationId xmlns:a16="http://schemas.microsoft.com/office/drawing/2014/main" id="{6F763094-77FF-C8D9-4503-BC78A2A22F48}"/>
              </a:ext>
            </a:extLst>
          </p:cNvPr>
          <p:cNvPicPr>
            <a:picLocks noChangeAspect="1"/>
          </p:cNvPicPr>
          <p:nvPr/>
        </p:nvPicPr>
        <p:blipFill>
          <a:blip r:embed="rId4"/>
          <a:stretch>
            <a:fillRect/>
          </a:stretch>
        </p:blipFill>
        <p:spPr>
          <a:xfrm>
            <a:off x="676856" y="3457107"/>
            <a:ext cx="5306256" cy="3400893"/>
          </a:xfrm>
          <a:prstGeom prst="rect">
            <a:avLst/>
          </a:prstGeom>
        </p:spPr>
      </p:pic>
    </p:spTree>
    <p:extLst>
      <p:ext uri="{BB962C8B-B14F-4D97-AF65-F5344CB8AC3E}">
        <p14:creationId xmlns:p14="http://schemas.microsoft.com/office/powerpoint/2010/main" val="1015024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7C81121-4131-680C-4374-40E1DF17B097}"/>
              </a:ext>
            </a:extLst>
          </p:cNvPr>
          <p:cNvPicPr>
            <a:picLocks noChangeAspect="1"/>
          </p:cNvPicPr>
          <p:nvPr/>
        </p:nvPicPr>
        <p:blipFill>
          <a:blip r:embed="rId2"/>
          <a:stretch>
            <a:fillRect/>
          </a:stretch>
        </p:blipFill>
        <p:spPr>
          <a:xfrm>
            <a:off x="0" y="0"/>
            <a:ext cx="3096057" cy="4934639"/>
          </a:xfrm>
          <a:prstGeom prst="rect">
            <a:avLst/>
          </a:prstGeom>
        </p:spPr>
      </p:pic>
      <p:sp>
        <p:nvSpPr>
          <p:cNvPr id="4" name="TextBox 3">
            <a:extLst>
              <a:ext uri="{FF2B5EF4-FFF2-40B4-BE49-F238E27FC236}">
                <a16:creationId xmlns:a16="http://schemas.microsoft.com/office/drawing/2014/main" id="{A27757E5-74E0-1895-1F48-6CC8B373231F}"/>
              </a:ext>
            </a:extLst>
          </p:cNvPr>
          <p:cNvSpPr txBox="1"/>
          <p:nvPr/>
        </p:nvSpPr>
        <p:spPr>
          <a:xfrm>
            <a:off x="0" y="4934639"/>
            <a:ext cx="3096057" cy="2031325"/>
          </a:xfrm>
          <a:prstGeom prst="rect">
            <a:avLst/>
          </a:prstGeom>
          <a:noFill/>
        </p:spPr>
        <p:txBody>
          <a:bodyPr wrap="square" rtlCol="0">
            <a:spAutoFit/>
          </a:bodyPr>
          <a:lstStyle/>
          <a:p>
            <a:pPr algn="just"/>
            <a:r>
              <a:rPr lang="el-GR" sz="1400" b="0" i="0" dirty="0">
                <a:solidFill>
                  <a:srgbClr val="000000"/>
                </a:solidFill>
                <a:effectLst/>
                <a:latin typeface="Verdana" panose="020B0604030504040204" pitchFamily="34" charset="0"/>
              </a:rPr>
              <a:t>Αποκορύφωμα της συμμετοχής των </a:t>
            </a:r>
            <a:r>
              <a:rPr lang="el-GR" sz="1400" b="0" i="0" dirty="0" err="1">
                <a:solidFill>
                  <a:srgbClr val="000000"/>
                </a:solidFill>
                <a:effectLst/>
                <a:latin typeface="Verdana" panose="020B0604030504040204" pitchFamily="34" charset="0"/>
              </a:rPr>
              <a:t>Κρητών</a:t>
            </a:r>
            <a:r>
              <a:rPr lang="el-GR" sz="1400" b="0" i="0" dirty="0">
                <a:solidFill>
                  <a:srgbClr val="000000"/>
                </a:solidFill>
                <a:effectLst/>
                <a:latin typeface="Verdana" panose="020B0604030504040204" pitchFamily="34" charset="0"/>
              </a:rPr>
              <a:t> στις νίκες των Βαλκανικών αγώνων ήταν οι μαθητές του 1ου Γυμνασίου Χανίων. Σήμερα στο προαύλιο του Γυμνασίου υπάρχει η πλάκα με τα ονόματα των 40 ηρωικών μαθητών που έπεσαν στο πεδίο της μάχης. </a:t>
            </a:r>
            <a:endParaRPr lang="el-GR" dirty="0"/>
          </a:p>
        </p:txBody>
      </p:sp>
      <p:pic>
        <p:nvPicPr>
          <p:cNvPr id="6" name="Εικόνα 5">
            <a:extLst>
              <a:ext uri="{FF2B5EF4-FFF2-40B4-BE49-F238E27FC236}">
                <a16:creationId xmlns:a16="http://schemas.microsoft.com/office/drawing/2014/main" id="{E6733AF9-A508-EFBF-C3A2-1ECC8ACD3184}"/>
              </a:ext>
            </a:extLst>
          </p:cNvPr>
          <p:cNvPicPr>
            <a:picLocks noChangeAspect="1"/>
          </p:cNvPicPr>
          <p:nvPr/>
        </p:nvPicPr>
        <p:blipFill>
          <a:blip r:embed="rId3"/>
          <a:stretch>
            <a:fillRect/>
          </a:stretch>
        </p:blipFill>
        <p:spPr>
          <a:xfrm>
            <a:off x="9095945" y="-70707"/>
            <a:ext cx="3038899" cy="4934639"/>
          </a:xfrm>
          <a:prstGeom prst="rect">
            <a:avLst/>
          </a:prstGeom>
        </p:spPr>
      </p:pic>
      <p:pic>
        <p:nvPicPr>
          <p:cNvPr id="8" name="Εικόνα 7">
            <a:extLst>
              <a:ext uri="{FF2B5EF4-FFF2-40B4-BE49-F238E27FC236}">
                <a16:creationId xmlns:a16="http://schemas.microsoft.com/office/drawing/2014/main" id="{3DC9ED76-64C6-0D52-8724-B014BD0AB0D1}"/>
              </a:ext>
            </a:extLst>
          </p:cNvPr>
          <p:cNvPicPr>
            <a:picLocks noChangeAspect="1"/>
          </p:cNvPicPr>
          <p:nvPr/>
        </p:nvPicPr>
        <p:blipFill>
          <a:blip r:embed="rId4"/>
          <a:stretch>
            <a:fillRect/>
          </a:stretch>
        </p:blipFill>
        <p:spPr>
          <a:xfrm>
            <a:off x="3363270" y="0"/>
            <a:ext cx="5033478" cy="3172697"/>
          </a:xfrm>
          <a:prstGeom prst="rect">
            <a:avLst/>
          </a:prstGeom>
        </p:spPr>
      </p:pic>
      <p:pic>
        <p:nvPicPr>
          <p:cNvPr id="10" name="Εικόνα 9">
            <a:extLst>
              <a:ext uri="{FF2B5EF4-FFF2-40B4-BE49-F238E27FC236}">
                <a16:creationId xmlns:a16="http://schemas.microsoft.com/office/drawing/2014/main" id="{769E4C9B-25B2-CC77-B278-2CDDC5335024}"/>
              </a:ext>
            </a:extLst>
          </p:cNvPr>
          <p:cNvPicPr>
            <a:picLocks noChangeAspect="1"/>
          </p:cNvPicPr>
          <p:nvPr/>
        </p:nvPicPr>
        <p:blipFill>
          <a:blip r:embed="rId5"/>
          <a:stretch>
            <a:fillRect/>
          </a:stretch>
        </p:blipFill>
        <p:spPr>
          <a:xfrm>
            <a:off x="3666503" y="3262516"/>
            <a:ext cx="4639829" cy="2857191"/>
          </a:xfrm>
          <a:prstGeom prst="rect">
            <a:avLst/>
          </a:prstGeom>
        </p:spPr>
      </p:pic>
      <p:sp>
        <p:nvSpPr>
          <p:cNvPr id="11" name="TextBox 10">
            <a:extLst>
              <a:ext uri="{FF2B5EF4-FFF2-40B4-BE49-F238E27FC236}">
                <a16:creationId xmlns:a16="http://schemas.microsoft.com/office/drawing/2014/main" id="{508E58DF-C149-24C6-ACC6-AD6C4ECD8D07}"/>
              </a:ext>
            </a:extLst>
          </p:cNvPr>
          <p:cNvSpPr txBox="1"/>
          <p:nvPr/>
        </p:nvSpPr>
        <p:spPr>
          <a:xfrm>
            <a:off x="7039897" y="4907712"/>
            <a:ext cx="5094947" cy="1954381"/>
          </a:xfrm>
          <a:prstGeom prst="rect">
            <a:avLst/>
          </a:prstGeom>
          <a:noFill/>
        </p:spPr>
        <p:txBody>
          <a:bodyPr wrap="square" rtlCol="0">
            <a:spAutoFit/>
          </a:bodyPr>
          <a:lstStyle/>
          <a:p>
            <a:pPr algn="just"/>
            <a:r>
              <a:rPr lang="el-GR" sz="1100" b="0" i="0" dirty="0">
                <a:solidFill>
                  <a:srgbClr val="000000"/>
                </a:solidFill>
                <a:effectLst/>
                <a:latin typeface="Verdana" panose="020B0604030504040204" pitchFamily="34" charset="0"/>
              </a:rPr>
              <a:t>Περίπου 4.000 είναι οι Κύπριοι εθελοντές που πολέμησαν κατά τους Βαλκανικούς πολέμους στα μέτωπα της Μακεδονίας και της Ηπείρου. Εκτός από τους απλούς Κύπριους πολίτες που ανταποκρίθηκαν αυθόρμητα, αναφέρονται και σημαίνοντα πρόσωπα της κυπριακής κοινωνίας, όπως ο Μητροπολίτης Κιτίου, Μελέτιος </a:t>
            </a:r>
            <a:r>
              <a:rPr lang="el-GR" sz="1100" b="0" i="0" dirty="0" err="1">
                <a:solidFill>
                  <a:srgbClr val="000000"/>
                </a:solidFill>
                <a:effectLst/>
                <a:latin typeface="Verdana" panose="020B0604030504040204" pitchFamily="34" charset="0"/>
              </a:rPr>
              <a:t>Μεταξάκης</a:t>
            </a:r>
            <a:r>
              <a:rPr lang="el-GR" sz="1100" b="0" i="0" dirty="0">
                <a:solidFill>
                  <a:srgbClr val="000000"/>
                </a:solidFill>
                <a:effectLst/>
                <a:latin typeface="Verdana" panose="020B0604030504040204" pitchFamily="34" charset="0"/>
              </a:rPr>
              <a:t>, ο βουλευτής Λάρνακας, Ευάγγελος </a:t>
            </a:r>
            <a:r>
              <a:rPr lang="el-GR" sz="1100" b="0" i="0" dirty="0" err="1">
                <a:solidFill>
                  <a:srgbClr val="000000"/>
                </a:solidFill>
                <a:effectLst/>
                <a:latin typeface="Verdana" panose="020B0604030504040204" pitchFamily="34" charset="0"/>
              </a:rPr>
              <a:t>Χατζηιωάννου</a:t>
            </a:r>
            <a:r>
              <a:rPr lang="el-GR" sz="1100" b="0" i="0" dirty="0">
                <a:solidFill>
                  <a:srgbClr val="000000"/>
                </a:solidFill>
                <a:effectLst/>
                <a:latin typeface="Verdana" panose="020B0604030504040204" pitchFamily="34" charset="0"/>
              </a:rPr>
              <a:t>, ο δήμαρχος Λεμεσού, Χριστόδουλος Σώζος και ο Αρχιεπίσκοπος Μακάριος </a:t>
            </a:r>
            <a:r>
              <a:rPr lang="el-GR" sz="1100" b="0" i="0" dirty="0" err="1">
                <a:solidFill>
                  <a:srgbClr val="000000"/>
                </a:solidFill>
                <a:effectLst/>
                <a:latin typeface="Verdana" panose="020B0604030504040204" pitchFamily="34" charset="0"/>
              </a:rPr>
              <a:t>Μαριανθεύς</a:t>
            </a:r>
            <a:r>
              <a:rPr lang="el-GR" sz="1100" b="0" i="0" dirty="0">
                <a:solidFill>
                  <a:srgbClr val="000000"/>
                </a:solidFill>
                <a:effectLst/>
                <a:latin typeface="Verdana" panose="020B0604030504040204" pitchFamily="34" charset="0"/>
              </a:rPr>
              <a:t>. Η Κύπρος προσέφερε συνολικά το μεγάλο ποσό, για την εποχή εκείνη, των 16.000 λιρών που συγκεντρώθηκε από εράνους. Προσέφερε, επίσης, ιατρούς και νοσηλευτές για την περίθαλψη των τραυματιών πολέμου.</a:t>
            </a:r>
            <a:endParaRPr lang="el-GR" sz="1100" dirty="0"/>
          </a:p>
        </p:txBody>
      </p:sp>
    </p:spTree>
    <p:extLst>
      <p:ext uri="{BB962C8B-B14F-4D97-AF65-F5344CB8AC3E}">
        <p14:creationId xmlns:p14="http://schemas.microsoft.com/office/powerpoint/2010/main" val="2666190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9B89B71-1CA8-5C88-5968-7779D1AEBA0F}"/>
              </a:ext>
            </a:extLst>
          </p:cNvPr>
          <p:cNvPicPr>
            <a:picLocks noChangeAspect="1"/>
          </p:cNvPicPr>
          <p:nvPr/>
        </p:nvPicPr>
        <p:blipFill>
          <a:blip r:embed="rId2"/>
          <a:stretch>
            <a:fillRect/>
          </a:stretch>
        </p:blipFill>
        <p:spPr>
          <a:xfrm>
            <a:off x="0" y="0"/>
            <a:ext cx="7135221" cy="4420217"/>
          </a:xfrm>
          <a:prstGeom prst="rect">
            <a:avLst/>
          </a:prstGeom>
        </p:spPr>
      </p:pic>
      <p:pic>
        <p:nvPicPr>
          <p:cNvPr id="5" name="Εικόνα 4">
            <a:extLst>
              <a:ext uri="{FF2B5EF4-FFF2-40B4-BE49-F238E27FC236}">
                <a16:creationId xmlns:a16="http://schemas.microsoft.com/office/drawing/2014/main" id="{E0DA9372-1635-1BE0-EFC1-A2A6FB58E04D}"/>
              </a:ext>
            </a:extLst>
          </p:cNvPr>
          <p:cNvPicPr>
            <a:picLocks noChangeAspect="1"/>
          </p:cNvPicPr>
          <p:nvPr/>
        </p:nvPicPr>
        <p:blipFill>
          <a:blip r:embed="rId3"/>
          <a:stretch>
            <a:fillRect/>
          </a:stretch>
        </p:blipFill>
        <p:spPr>
          <a:xfrm>
            <a:off x="6310659" y="2902919"/>
            <a:ext cx="5987772" cy="3955081"/>
          </a:xfrm>
          <a:prstGeom prst="rect">
            <a:avLst/>
          </a:prstGeom>
        </p:spPr>
      </p:pic>
      <p:sp>
        <p:nvSpPr>
          <p:cNvPr id="6" name="TextBox 5">
            <a:extLst>
              <a:ext uri="{FF2B5EF4-FFF2-40B4-BE49-F238E27FC236}">
                <a16:creationId xmlns:a16="http://schemas.microsoft.com/office/drawing/2014/main" id="{7FFF7176-6800-9B43-2E71-0F59A363C150}"/>
              </a:ext>
            </a:extLst>
          </p:cNvPr>
          <p:cNvSpPr txBox="1"/>
          <p:nvPr/>
        </p:nvSpPr>
        <p:spPr>
          <a:xfrm>
            <a:off x="7506119" y="351692"/>
            <a:ext cx="4471516" cy="2462213"/>
          </a:xfrm>
          <a:prstGeom prst="rect">
            <a:avLst/>
          </a:prstGeom>
          <a:noFill/>
        </p:spPr>
        <p:txBody>
          <a:bodyPr wrap="square" rtlCol="0">
            <a:spAutoFit/>
          </a:bodyPr>
          <a:lstStyle/>
          <a:p>
            <a:r>
              <a:rPr lang="el-GR" sz="1400" b="0" i="1" dirty="0">
                <a:solidFill>
                  <a:srgbClr val="000000"/>
                </a:solidFill>
                <a:effectLst/>
                <a:latin typeface="Georgia" panose="02040502050405020303" pitchFamily="18" charset="0"/>
              </a:rPr>
              <a:t>Φάλαγγα </a:t>
            </a:r>
            <a:r>
              <a:rPr lang="el-GR" sz="1400" b="0" i="1" dirty="0" err="1">
                <a:solidFill>
                  <a:srgbClr val="000000"/>
                </a:solidFill>
                <a:effectLst/>
                <a:latin typeface="Georgia" panose="02040502050405020303" pitchFamily="18" charset="0"/>
              </a:rPr>
              <a:t>Γαριβαλδινών</a:t>
            </a:r>
            <a:r>
              <a:rPr lang="el-GR" sz="1400" i="1" dirty="0">
                <a:solidFill>
                  <a:srgbClr val="000000"/>
                </a:solidFill>
                <a:latin typeface="Georgia" panose="02040502050405020303" pitchFamily="18" charset="0"/>
              </a:rPr>
              <a:t>. </a:t>
            </a:r>
            <a:r>
              <a:rPr lang="el-GR" sz="1400" b="0" i="1" dirty="0">
                <a:solidFill>
                  <a:srgbClr val="000000"/>
                </a:solidFill>
                <a:effectLst/>
                <a:latin typeface="Georgia" panose="02040502050405020303" pitchFamily="18" charset="0"/>
              </a:rPr>
              <a:t>Πρόκειται για εθελοντικό σώμα που δημιουργήθηκε το 1862 από τον Ιταλό πατριώτη </a:t>
            </a:r>
            <a:r>
              <a:rPr lang="el-GR" sz="1400" b="0" i="1" dirty="0" err="1">
                <a:solidFill>
                  <a:srgbClr val="000000"/>
                </a:solidFill>
                <a:effectLst/>
                <a:latin typeface="Georgia" panose="02040502050405020303" pitchFamily="18" charset="0"/>
              </a:rPr>
              <a:t>Τζιουζέπε</a:t>
            </a:r>
            <a:r>
              <a:rPr lang="el-GR" sz="1400" b="0" i="1" dirty="0">
                <a:solidFill>
                  <a:srgbClr val="000000"/>
                </a:solidFill>
                <a:effectLst/>
                <a:latin typeface="Georgia" panose="02040502050405020303" pitchFamily="18" charset="0"/>
              </a:rPr>
              <a:t> </a:t>
            </a:r>
            <a:r>
              <a:rPr lang="el-GR" sz="1400" b="0" i="1" dirty="0" err="1">
                <a:solidFill>
                  <a:srgbClr val="000000"/>
                </a:solidFill>
                <a:effectLst/>
                <a:latin typeface="Georgia" panose="02040502050405020303" pitchFamily="18" charset="0"/>
              </a:rPr>
              <a:t>Γκαριμπάλντι</a:t>
            </a:r>
            <a:r>
              <a:rPr lang="el-GR" sz="1400" b="0" i="1" dirty="0">
                <a:solidFill>
                  <a:srgbClr val="000000"/>
                </a:solidFill>
                <a:effectLst/>
                <a:latin typeface="Georgia" panose="02040502050405020303" pitchFamily="18" charset="0"/>
              </a:rPr>
              <a:t>. Καταστατική αρχή αυτού του σώματος ήταν να σπεύδουν να πολεμούν στο πλευρό όσων μάχονταν δίκαια για την ελευθερία τους. Κατά τον ελληνοτουρκικό πόλεμο του 1897 ο υιός του </a:t>
            </a:r>
            <a:r>
              <a:rPr lang="el-GR" sz="1400" b="0" i="1" dirty="0" err="1">
                <a:solidFill>
                  <a:srgbClr val="000000"/>
                </a:solidFill>
                <a:effectLst/>
                <a:latin typeface="Georgia" panose="02040502050405020303" pitchFamily="18" charset="0"/>
              </a:rPr>
              <a:t>Τζιουζέπε</a:t>
            </a:r>
            <a:r>
              <a:rPr lang="el-GR" sz="1400" b="0" i="1" dirty="0">
                <a:solidFill>
                  <a:srgbClr val="000000"/>
                </a:solidFill>
                <a:effectLst/>
                <a:latin typeface="Georgia" panose="02040502050405020303" pitchFamily="18" charset="0"/>
              </a:rPr>
              <a:t>, </a:t>
            </a:r>
            <a:r>
              <a:rPr lang="el-GR" sz="1400" b="0" i="1" dirty="0" err="1">
                <a:solidFill>
                  <a:srgbClr val="000000"/>
                </a:solidFill>
                <a:effectLst/>
                <a:latin typeface="Georgia" panose="02040502050405020303" pitchFamily="18" charset="0"/>
              </a:rPr>
              <a:t>Ριτσιότι</a:t>
            </a:r>
            <a:r>
              <a:rPr lang="el-GR" sz="1400" b="0" i="1" dirty="0">
                <a:solidFill>
                  <a:srgbClr val="000000"/>
                </a:solidFill>
                <a:effectLst/>
                <a:latin typeface="Georgia" panose="02040502050405020303" pitchFamily="18" charset="0"/>
              </a:rPr>
              <a:t> </a:t>
            </a:r>
            <a:r>
              <a:rPr lang="el-GR" sz="1400" b="0" i="1" dirty="0" err="1">
                <a:solidFill>
                  <a:srgbClr val="000000"/>
                </a:solidFill>
                <a:effectLst/>
                <a:latin typeface="Georgia" panose="02040502050405020303" pitchFamily="18" charset="0"/>
              </a:rPr>
              <a:t>Γκαριμπάλντι</a:t>
            </a:r>
            <a:r>
              <a:rPr lang="el-GR" sz="1400" b="0" i="1" dirty="0">
                <a:solidFill>
                  <a:srgbClr val="000000"/>
                </a:solidFill>
                <a:effectLst/>
                <a:latin typeface="Georgia" panose="02040502050405020303" pitchFamily="18" charset="0"/>
              </a:rPr>
              <a:t>, έσπευσε με δύναμη 800 ανδρών να υποστηρίξει τους Έλληνες (μάχη Δομοκού). Στους Βαλκανικούς πολέμους η νέα φάλαγγα που συγκροτήθηκε έδρασε ηρωικά στην περιοχή της Ηπείρου.</a:t>
            </a:r>
            <a:endParaRPr lang="el-GR" sz="1400" dirty="0"/>
          </a:p>
        </p:txBody>
      </p:sp>
      <p:sp>
        <p:nvSpPr>
          <p:cNvPr id="7" name="TextBox 6">
            <a:extLst>
              <a:ext uri="{FF2B5EF4-FFF2-40B4-BE49-F238E27FC236}">
                <a16:creationId xmlns:a16="http://schemas.microsoft.com/office/drawing/2014/main" id="{3E754B31-FCFE-E5F5-40D6-2CDE0F51CF9B}"/>
              </a:ext>
            </a:extLst>
          </p:cNvPr>
          <p:cNvSpPr txBox="1"/>
          <p:nvPr/>
        </p:nvSpPr>
        <p:spPr>
          <a:xfrm>
            <a:off x="147484" y="4572000"/>
            <a:ext cx="5948516" cy="2092881"/>
          </a:xfrm>
          <a:prstGeom prst="rect">
            <a:avLst/>
          </a:prstGeom>
          <a:noFill/>
        </p:spPr>
        <p:txBody>
          <a:bodyPr wrap="square" rtlCol="0">
            <a:spAutoFit/>
          </a:bodyPr>
          <a:lstStyle/>
          <a:p>
            <a:r>
              <a:rPr lang="el-GR" sz="1400" b="0" i="1" dirty="0">
                <a:solidFill>
                  <a:srgbClr val="000000"/>
                </a:solidFill>
                <a:effectLst/>
                <a:latin typeface="Georgia" panose="02040502050405020303" pitchFamily="18" charset="0"/>
              </a:rPr>
              <a:t>Στο άκουσμα του πολέμου 225 άντρες Έλληνες, εγκατεστημένοι στην Αμερική, συγκρότησαν το λεγόμενο Ιερό Λόχο της </a:t>
            </a:r>
            <a:r>
              <a:rPr lang="el-GR" sz="1400" b="0" i="1" dirty="0" err="1">
                <a:solidFill>
                  <a:srgbClr val="000000"/>
                </a:solidFill>
                <a:effectLst/>
                <a:latin typeface="Georgia" panose="02040502050405020303" pitchFamily="18" charset="0"/>
              </a:rPr>
              <a:t>Φιλαδέλφιας</a:t>
            </a:r>
            <a:r>
              <a:rPr lang="el-GR" sz="1400" b="0" i="1" dirty="0">
                <a:solidFill>
                  <a:srgbClr val="000000"/>
                </a:solidFill>
                <a:effectLst/>
                <a:latin typeface="Georgia" panose="02040502050405020303" pitchFamily="18" charset="0"/>
              </a:rPr>
              <a:t>, γνωστό και ως Λόχο των Αμερικάνων. Οι άντρες αυτοί εγκατέλειψαν τα πάντα στην Αμερική, για να προσφέρουν στους αγώνες της μητέρας Ελλάδας. Με την οικονομική συνδρομή των εκεί Ηπειρωτών μίσθωσαν πλοίο επιβατικό, αγόρασαν τέσσερα πεδινά κανόνια και οπλισμό και τον Νοέμβριο του 1912 εντάχθηκαν στο Ανεξάρτητο Σύνταγμα των </a:t>
            </a:r>
            <a:r>
              <a:rPr lang="el-GR" sz="1400" b="0" i="1" dirty="0" err="1">
                <a:solidFill>
                  <a:srgbClr val="000000"/>
                </a:solidFill>
                <a:effectLst/>
                <a:latin typeface="Georgia" panose="02040502050405020303" pitchFamily="18" charset="0"/>
              </a:rPr>
              <a:t>Κρητών</a:t>
            </a:r>
            <a:r>
              <a:rPr lang="el-GR" sz="1400" b="0" i="1" dirty="0">
                <a:solidFill>
                  <a:srgbClr val="000000"/>
                </a:solidFill>
                <a:effectLst/>
                <a:latin typeface="Georgia" panose="02040502050405020303" pitchFamily="18" charset="0"/>
              </a:rPr>
              <a:t> του </a:t>
            </a:r>
            <a:r>
              <a:rPr lang="el-GR" sz="1400" b="0" i="1" dirty="0" err="1">
                <a:solidFill>
                  <a:srgbClr val="000000"/>
                </a:solidFill>
                <a:effectLst/>
                <a:latin typeface="Georgia" panose="02040502050405020303" pitchFamily="18" charset="0"/>
              </a:rPr>
              <a:t>Συνανιώτη</a:t>
            </a:r>
            <a:r>
              <a:rPr lang="el-GR" sz="1400" b="0" i="1" dirty="0">
                <a:solidFill>
                  <a:srgbClr val="000000"/>
                </a:solidFill>
                <a:effectLst/>
                <a:latin typeface="Georgia" panose="02040502050405020303" pitchFamily="18" charset="0"/>
              </a:rPr>
              <a:t>. Οι μισοί από αυτούς τους ηρωικούς μαχητές σκοτώθηκαν στην Αετοράχη</a:t>
            </a:r>
            <a:r>
              <a:rPr lang="el-GR" b="0" i="1" dirty="0">
                <a:solidFill>
                  <a:srgbClr val="000000"/>
                </a:solidFill>
                <a:effectLst/>
                <a:latin typeface="Georgia" panose="02040502050405020303" pitchFamily="18" charset="0"/>
              </a:rPr>
              <a:t>.</a:t>
            </a:r>
            <a:endParaRPr lang="el-GR" dirty="0"/>
          </a:p>
        </p:txBody>
      </p:sp>
    </p:spTree>
    <p:extLst>
      <p:ext uri="{BB962C8B-B14F-4D97-AF65-F5344CB8AC3E}">
        <p14:creationId xmlns:p14="http://schemas.microsoft.com/office/powerpoint/2010/main" val="2845940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3C69DE5-B0C0-B6D0-B950-C66F969B7FA1}"/>
              </a:ext>
            </a:extLst>
          </p:cNvPr>
          <p:cNvPicPr>
            <a:picLocks noChangeAspect="1"/>
          </p:cNvPicPr>
          <p:nvPr/>
        </p:nvPicPr>
        <p:blipFill>
          <a:blip r:embed="rId2"/>
          <a:stretch>
            <a:fillRect/>
          </a:stretch>
        </p:blipFill>
        <p:spPr>
          <a:xfrm>
            <a:off x="0" y="0"/>
            <a:ext cx="9083710" cy="6856246"/>
          </a:xfrm>
          <a:prstGeom prst="rect">
            <a:avLst/>
          </a:prstGeom>
        </p:spPr>
      </p:pic>
      <p:pic>
        <p:nvPicPr>
          <p:cNvPr id="7" name="Εικόνα 6">
            <a:extLst>
              <a:ext uri="{FF2B5EF4-FFF2-40B4-BE49-F238E27FC236}">
                <a16:creationId xmlns:a16="http://schemas.microsoft.com/office/drawing/2014/main" id="{F844048B-2DF6-21B5-5C9F-3FECD1E5D8AC}"/>
              </a:ext>
            </a:extLst>
          </p:cNvPr>
          <p:cNvPicPr>
            <a:picLocks noChangeAspect="1"/>
          </p:cNvPicPr>
          <p:nvPr/>
        </p:nvPicPr>
        <p:blipFill>
          <a:blip r:embed="rId3"/>
          <a:stretch>
            <a:fillRect/>
          </a:stretch>
        </p:blipFill>
        <p:spPr>
          <a:xfrm>
            <a:off x="7580487" y="941708"/>
            <a:ext cx="4486901" cy="1638529"/>
          </a:xfrm>
          <a:prstGeom prst="rect">
            <a:avLst/>
          </a:prstGeom>
        </p:spPr>
      </p:pic>
      <p:pic>
        <p:nvPicPr>
          <p:cNvPr id="9" name="Εικόνα 8">
            <a:extLst>
              <a:ext uri="{FF2B5EF4-FFF2-40B4-BE49-F238E27FC236}">
                <a16:creationId xmlns:a16="http://schemas.microsoft.com/office/drawing/2014/main" id="{B2366DA5-0FEE-9B24-0E6C-0C3C9F6B0EFB}"/>
              </a:ext>
            </a:extLst>
          </p:cNvPr>
          <p:cNvPicPr>
            <a:picLocks noChangeAspect="1"/>
          </p:cNvPicPr>
          <p:nvPr/>
        </p:nvPicPr>
        <p:blipFill>
          <a:blip r:embed="rId4"/>
          <a:stretch>
            <a:fillRect/>
          </a:stretch>
        </p:blipFill>
        <p:spPr>
          <a:xfrm>
            <a:off x="7412341" y="4900238"/>
            <a:ext cx="4401164" cy="1619476"/>
          </a:xfrm>
          <a:prstGeom prst="rect">
            <a:avLst/>
          </a:prstGeom>
        </p:spPr>
      </p:pic>
      <p:pic>
        <p:nvPicPr>
          <p:cNvPr id="11" name="Εικόνα 10">
            <a:extLst>
              <a:ext uri="{FF2B5EF4-FFF2-40B4-BE49-F238E27FC236}">
                <a16:creationId xmlns:a16="http://schemas.microsoft.com/office/drawing/2014/main" id="{4B19C472-36C3-E0A3-BC82-B39AEE47867E}"/>
              </a:ext>
            </a:extLst>
          </p:cNvPr>
          <p:cNvPicPr>
            <a:picLocks noChangeAspect="1"/>
          </p:cNvPicPr>
          <p:nvPr/>
        </p:nvPicPr>
        <p:blipFill>
          <a:blip r:embed="rId5"/>
          <a:stretch>
            <a:fillRect/>
          </a:stretch>
        </p:blipFill>
        <p:spPr>
          <a:xfrm>
            <a:off x="7618592" y="3031766"/>
            <a:ext cx="4448796" cy="1638529"/>
          </a:xfrm>
          <a:prstGeom prst="rect">
            <a:avLst/>
          </a:prstGeom>
        </p:spPr>
      </p:pic>
    </p:spTree>
    <p:extLst>
      <p:ext uri="{BB962C8B-B14F-4D97-AF65-F5344CB8AC3E}">
        <p14:creationId xmlns:p14="http://schemas.microsoft.com/office/powerpoint/2010/main" val="2392272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Εικόνα 7">
            <a:extLst>
              <a:ext uri="{FF2B5EF4-FFF2-40B4-BE49-F238E27FC236}">
                <a16:creationId xmlns:a16="http://schemas.microsoft.com/office/drawing/2014/main" id="{7C5F269B-1202-DCFE-4463-69D654859980}"/>
              </a:ext>
            </a:extLst>
          </p:cNvPr>
          <p:cNvPicPr>
            <a:picLocks noChangeAspect="1"/>
          </p:cNvPicPr>
          <p:nvPr/>
        </p:nvPicPr>
        <p:blipFill>
          <a:blip r:embed="rId2"/>
          <a:srcRect t="3289" r="1" b="11779"/>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4" name="Εικόνα 3">
            <a:extLst>
              <a:ext uri="{FF2B5EF4-FFF2-40B4-BE49-F238E27FC236}">
                <a16:creationId xmlns:a16="http://schemas.microsoft.com/office/drawing/2014/main" id="{E5ED0966-3B89-1DFA-77E5-AE63D86845D4}"/>
              </a:ext>
            </a:extLst>
          </p:cNvPr>
          <p:cNvPicPr>
            <a:picLocks noChangeAspect="1"/>
          </p:cNvPicPr>
          <p:nvPr/>
        </p:nvPicPr>
        <p:blipFill>
          <a:blip r:embed="rId3"/>
          <a:srcRect l="11188" r="12678" b="-1"/>
          <a:stretch/>
        </p:blipFill>
        <p:spPr>
          <a:xfrm>
            <a:off x="7458302" y="-22547"/>
            <a:ext cx="3809132" cy="3139531"/>
          </a:xfrm>
          <a:prstGeom prst="rect">
            <a:avLst/>
          </a:prstGeom>
        </p:spPr>
      </p:pic>
      <p:sp>
        <p:nvSpPr>
          <p:cNvPr id="13" name="Rectangle 12">
            <a:extLst>
              <a:ext uri="{FF2B5EF4-FFF2-40B4-BE49-F238E27FC236}">
                <a16:creationId xmlns:a16="http://schemas.microsoft.com/office/drawing/2014/main" id="{36A1CAC3-A129-43F8-8881-63D3E319A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5CCE41C-FBFB-44B8-BE25-7F555613C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Εικόνα 9">
            <a:extLst>
              <a:ext uri="{FF2B5EF4-FFF2-40B4-BE49-F238E27FC236}">
                <a16:creationId xmlns:a16="http://schemas.microsoft.com/office/drawing/2014/main" id="{3BB79B41-AEBD-7F1F-BBC4-195F12E55604}"/>
              </a:ext>
            </a:extLst>
          </p:cNvPr>
          <p:cNvPicPr>
            <a:picLocks noChangeAspect="1"/>
          </p:cNvPicPr>
          <p:nvPr/>
        </p:nvPicPr>
        <p:blipFill>
          <a:blip r:embed="rId4"/>
          <a:stretch>
            <a:fillRect/>
          </a:stretch>
        </p:blipFill>
        <p:spPr>
          <a:xfrm>
            <a:off x="4143084" y="3116985"/>
            <a:ext cx="7279893" cy="3751328"/>
          </a:xfrm>
          <a:prstGeom prst="rect">
            <a:avLst/>
          </a:prstGeom>
        </p:spPr>
      </p:pic>
      <p:pic>
        <p:nvPicPr>
          <p:cNvPr id="14" name="Εικόνα 13">
            <a:extLst>
              <a:ext uri="{FF2B5EF4-FFF2-40B4-BE49-F238E27FC236}">
                <a16:creationId xmlns:a16="http://schemas.microsoft.com/office/drawing/2014/main" id="{A4596F66-828C-12A1-1A4A-61FD6BF7F125}"/>
              </a:ext>
            </a:extLst>
          </p:cNvPr>
          <p:cNvPicPr>
            <a:picLocks noChangeAspect="1"/>
          </p:cNvPicPr>
          <p:nvPr/>
        </p:nvPicPr>
        <p:blipFill>
          <a:blip r:embed="rId5"/>
          <a:stretch>
            <a:fillRect/>
          </a:stretch>
        </p:blipFill>
        <p:spPr>
          <a:xfrm>
            <a:off x="73683" y="4994410"/>
            <a:ext cx="3991166" cy="938601"/>
          </a:xfrm>
          <a:prstGeom prst="rect">
            <a:avLst/>
          </a:prstGeom>
        </p:spPr>
      </p:pic>
    </p:spTree>
    <p:extLst>
      <p:ext uri="{BB962C8B-B14F-4D97-AF65-F5344CB8AC3E}">
        <p14:creationId xmlns:p14="http://schemas.microsoft.com/office/powerpoint/2010/main" val="3886007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7D36A85-C923-E5F8-132B-BAF97EEA4A65}"/>
              </a:ext>
            </a:extLst>
          </p:cNvPr>
          <p:cNvPicPr>
            <a:picLocks noChangeAspect="1"/>
          </p:cNvPicPr>
          <p:nvPr/>
        </p:nvPicPr>
        <p:blipFill>
          <a:blip r:embed="rId2"/>
          <a:stretch>
            <a:fillRect/>
          </a:stretch>
        </p:blipFill>
        <p:spPr>
          <a:xfrm>
            <a:off x="6280851" y="3205718"/>
            <a:ext cx="5911149" cy="3659651"/>
          </a:xfrm>
          <a:prstGeom prst="rect">
            <a:avLst/>
          </a:prstGeom>
        </p:spPr>
      </p:pic>
      <p:pic>
        <p:nvPicPr>
          <p:cNvPr id="5" name="Εικόνα 4">
            <a:extLst>
              <a:ext uri="{FF2B5EF4-FFF2-40B4-BE49-F238E27FC236}">
                <a16:creationId xmlns:a16="http://schemas.microsoft.com/office/drawing/2014/main" id="{2179602E-BFCE-8442-6FC7-0222DCE4C8C3}"/>
              </a:ext>
            </a:extLst>
          </p:cNvPr>
          <p:cNvPicPr>
            <a:picLocks noChangeAspect="1"/>
          </p:cNvPicPr>
          <p:nvPr/>
        </p:nvPicPr>
        <p:blipFill>
          <a:blip r:embed="rId3"/>
          <a:stretch>
            <a:fillRect/>
          </a:stretch>
        </p:blipFill>
        <p:spPr>
          <a:xfrm>
            <a:off x="7065500" y="0"/>
            <a:ext cx="5126500" cy="3205718"/>
          </a:xfrm>
          <a:prstGeom prst="rect">
            <a:avLst/>
          </a:prstGeom>
        </p:spPr>
      </p:pic>
      <p:pic>
        <p:nvPicPr>
          <p:cNvPr id="7" name="Εικόνα 6">
            <a:extLst>
              <a:ext uri="{FF2B5EF4-FFF2-40B4-BE49-F238E27FC236}">
                <a16:creationId xmlns:a16="http://schemas.microsoft.com/office/drawing/2014/main" id="{E0B39548-ECA4-A33D-CCE5-235190168CB3}"/>
              </a:ext>
            </a:extLst>
          </p:cNvPr>
          <p:cNvPicPr>
            <a:picLocks noChangeAspect="1"/>
          </p:cNvPicPr>
          <p:nvPr/>
        </p:nvPicPr>
        <p:blipFill>
          <a:blip r:embed="rId4"/>
          <a:stretch>
            <a:fillRect/>
          </a:stretch>
        </p:blipFill>
        <p:spPr>
          <a:xfrm>
            <a:off x="0" y="0"/>
            <a:ext cx="7065500" cy="4591691"/>
          </a:xfrm>
          <a:prstGeom prst="rect">
            <a:avLst/>
          </a:prstGeom>
        </p:spPr>
      </p:pic>
      <p:sp>
        <p:nvSpPr>
          <p:cNvPr id="8" name="TextBox 7">
            <a:extLst>
              <a:ext uri="{FF2B5EF4-FFF2-40B4-BE49-F238E27FC236}">
                <a16:creationId xmlns:a16="http://schemas.microsoft.com/office/drawing/2014/main" id="{35A57A03-C192-3D9D-456C-FCF3F488A525}"/>
              </a:ext>
            </a:extLst>
          </p:cNvPr>
          <p:cNvSpPr txBox="1"/>
          <p:nvPr/>
        </p:nvSpPr>
        <p:spPr>
          <a:xfrm>
            <a:off x="422031" y="4793064"/>
            <a:ext cx="5673969" cy="646331"/>
          </a:xfrm>
          <a:prstGeom prst="rect">
            <a:avLst/>
          </a:prstGeom>
          <a:noFill/>
        </p:spPr>
        <p:txBody>
          <a:bodyPr wrap="square" rtlCol="0">
            <a:spAutoFit/>
          </a:bodyPr>
          <a:lstStyle/>
          <a:p>
            <a:r>
              <a:rPr lang="el-GR" b="0" i="1" dirty="0">
                <a:solidFill>
                  <a:srgbClr val="000000"/>
                </a:solidFill>
                <a:effectLst/>
                <a:latin typeface="Georgia" panose="02040502050405020303" pitchFamily="18" charset="0"/>
              </a:rPr>
              <a:t>Φωτογραφία της περιοχής στο Σαραντάπορο όπου θάφτηκαν οι Έλληνες νεκροί της μάχης αυτής.</a:t>
            </a:r>
            <a:endParaRPr lang="el-GR" dirty="0"/>
          </a:p>
        </p:txBody>
      </p:sp>
    </p:spTree>
    <p:extLst>
      <p:ext uri="{BB962C8B-B14F-4D97-AF65-F5344CB8AC3E}">
        <p14:creationId xmlns:p14="http://schemas.microsoft.com/office/powerpoint/2010/main" val="1944585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543B7-8E47-0543-E02E-B52426D180DC}"/>
            </a:ext>
          </a:extLst>
        </p:cNvPr>
        <p:cNvGrpSpPr/>
        <p:nvPr/>
      </p:nvGrpSpPr>
      <p:grpSpPr>
        <a:xfrm>
          <a:off x="0" y="0"/>
          <a:ext cx="0" cy="0"/>
          <a:chOff x="0" y="0"/>
          <a:chExt cx="0" cy="0"/>
        </a:xfrm>
      </p:grpSpPr>
      <p:pic>
        <p:nvPicPr>
          <p:cNvPr id="3" name="Εικόνα 2">
            <a:extLst>
              <a:ext uri="{FF2B5EF4-FFF2-40B4-BE49-F238E27FC236}">
                <a16:creationId xmlns:a16="http://schemas.microsoft.com/office/drawing/2014/main" id="{998504A9-0501-E07E-6911-44332DA143A8}"/>
              </a:ext>
            </a:extLst>
          </p:cNvPr>
          <p:cNvPicPr>
            <a:picLocks noChangeAspect="1"/>
          </p:cNvPicPr>
          <p:nvPr/>
        </p:nvPicPr>
        <p:blipFill>
          <a:blip r:embed="rId2"/>
          <a:stretch>
            <a:fillRect/>
          </a:stretch>
        </p:blipFill>
        <p:spPr>
          <a:xfrm>
            <a:off x="6781045" y="0"/>
            <a:ext cx="5410955" cy="4505954"/>
          </a:xfrm>
          <a:prstGeom prst="rect">
            <a:avLst/>
          </a:prstGeom>
        </p:spPr>
      </p:pic>
      <p:sp>
        <p:nvSpPr>
          <p:cNvPr id="4" name="TextBox 3">
            <a:extLst>
              <a:ext uri="{FF2B5EF4-FFF2-40B4-BE49-F238E27FC236}">
                <a16:creationId xmlns:a16="http://schemas.microsoft.com/office/drawing/2014/main" id="{39808879-66D9-CF66-A534-5AF12897F696}"/>
              </a:ext>
            </a:extLst>
          </p:cNvPr>
          <p:cNvSpPr txBox="1"/>
          <p:nvPr/>
        </p:nvSpPr>
        <p:spPr>
          <a:xfrm>
            <a:off x="7227250" y="4674112"/>
            <a:ext cx="4803112" cy="1200329"/>
          </a:xfrm>
          <a:prstGeom prst="rect">
            <a:avLst/>
          </a:prstGeom>
          <a:noFill/>
        </p:spPr>
        <p:txBody>
          <a:bodyPr wrap="square" rtlCol="0">
            <a:spAutoFit/>
          </a:bodyPr>
          <a:lstStyle/>
          <a:p>
            <a:r>
              <a:rPr lang="el-GR" dirty="0"/>
              <a:t>Ο ελληνικός στρατός, με αρχιστράτηγο τον διάδοχο Κωνσταντίνο, προέλαυσε στην Ήπειρο και τη Μακεδονία καταλαμβάνοντας πολλές περιοχές.</a:t>
            </a:r>
          </a:p>
        </p:txBody>
      </p:sp>
      <p:pic>
        <p:nvPicPr>
          <p:cNvPr id="6" name="Εικόνα 5">
            <a:extLst>
              <a:ext uri="{FF2B5EF4-FFF2-40B4-BE49-F238E27FC236}">
                <a16:creationId xmlns:a16="http://schemas.microsoft.com/office/drawing/2014/main" id="{394AC1C1-D3F6-F965-945B-3DAE79B05126}"/>
              </a:ext>
            </a:extLst>
          </p:cNvPr>
          <p:cNvPicPr>
            <a:picLocks noChangeAspect="1"/>
          </p:cNvPicPr>
          <p:nvPr/>
        </p:nvPicPr>
        <p:blipFill>
          <a:blip r:embed="rId3"/>
          <a:stretch>
            <a:fillRect/>
          </a:stretch>
        </p:blipFill>
        <p:spPr>
          <a:xfrm>
            <a:off x="0" y="0"/>
            <a:ext cx="6781045" cy="4187532"/>
          </a:xfrm>
          <a:prstGeom prst="rect">
            <a:avLst/>
          </a:prstGeom>
        </p:spPr>
      </p:pic>
      <p:sp>
        <p:nvSpPr>
          <p:cNvPr id="7" name="TextBox 6">
            <a:extLst>
              <a:ext uri="{FF2B5EF4-FFF2-40B4-BE49-F238E27FC236}">
                <a16:creationId xmlns:a16="http://schemas.microsoft.com/office/drawing/2014/main" id="{C30F0558-B0BA-C89C-AC43-193898EB31A2}"/>
              </a:ext>
            </a:extLst>
          </p:cNvPr>
          <p:cNvSpPr txBox="1"/>
          <p:nvPr/>
        </p:nvSpPr>
        <p:spPr>
          <a:xfrm>
            <a:off x="315173" y="4212447"/>
            <a:ext cx="6567948" cy="923330"/>
          </a:xfrm>
          <a:prstGeom prst="rect">
            <a:avLst/>
          </a:prstGeom>
          <a:noFill/>
        </p:spPr>
        <p:txBody>
          <a:bodyPr wrap="square" rtlCol="0">
            <a:spAutoFit/>
          </a:bodyPr>
          <a:lstStyle/>
          <a:p>
            <a:r>
              <a:rPr lang="el-GR" b="0" i="1" dirty="0">
                <a:solidFill>
                  <a:srgbClr val="000000"/>
                </a:solidFill>
                <a:effectLst/>
                <a:latin typeface="Georgia" panose="02040502050405020303" pitchFamily="18" charset="0"/>
              </a:rPr>
              <a:t>Μετά τη μάχη των Γιαννιτσών η γέφυρα του ποταμού Αξιού ήταν κατεστραμμένη. Εδώ ο Ελληνικός στρατός εικονίζεται στην προσπάθειά του να επιτύχει διέλευση του Αξιού.</a:t>
            </a:r>
            <a:endParaRPr lang="el-GR" dirty="0"/>
          </a:p>
        </p:txBody>
      </p:sp>
    </p:spTree>
    <p:extLst>
      <p:ext uri="{BB962C8B-B14F-4D97-AF65-F5344CB8AC3E}">
        <p14:creationId xmlns:p14="http://schemas.microsoft.com/office/powerpoint/2010/main" val="2092969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C24C30-0E4E-0881-9297-7A8F73DD9E76}"/>
              </a:ext>
            </a:extLst>
          </p:cNvPr>
          <p:cNvSpPr txBox="1"/>
          <p:nvPr/>
        </p:nvSpPr>
        <p:spPr>
          <a:xfrm>
            <a:off x="108975" y="5150675"/>
            <a:ext cx="5250426" cy="1200329"/>
          </a:xfrm>
          <a:prstGeom prst="rect">
            <a:avLst/>
          </a:prstGeom>
          <a:noFill/>
        </p:spPr>
        <p:txBody>
          <a:bodyPr wrap="square" rtlCol="0">
            <a:spAutoFit/>
          </a:bodyPr>
          <a:lstStyle/>
          <a:p>
            <a:r>
              <a:rPr lang="el-GR" dirty="0"/>
              <a:t>Τα σερβικά στρατεύματα κατέλαβαν τα Σκόπια, τη Γευγελή, το Μοναστήρι, τη Δοϊράνη (πόλεις σημερινής Βόρειας Μακεδονίας) και φτάσανε μέχρι το Δυρράχιο της (σημερινής) Αλβανίας</a:t>
            </a:r>
          </a:p>
        </p:txBody>
      </p:sp>
      <p:sp>
        <p:nvSpPr>
          <p:cNvPr id="5" name="TextBox 4">
            <a:extLst>
              <a:ext uri="{FF2B5EF4-FFF2-40B4-BE49-F238E27FC236}">
                <a16:creationId xmlns:a16="http://schemas.microsoft.com/office/drawing/2014/main" id="{9F4796F2-EB37-33EB-9773-EF3C5365EEDF}"/>
              </a:ext>
            </a:extLst>
          </p:cNvPr>
          <p:cNvSpPr txBox="1"/>
          <p:nvPr/>
        </p:nvSpPr>
        <p:spPr>
          <a:xfrm>
            <a:off x="7167716" y="5073446"/>
            <a:ext cx="4839113" cy="1200329"/>
          </a:xfrm>
          <a:prstGeom prst="rect">
            <a:avLst/>
          </a:prstGeom>
          <a:noFill/>
        </p:spPr>
        <p:txBody>
          <a:bodyPr wrap="square" rtlCol="0">
            <a:spAutoFit/>
          </a:bodyPr>
          <a:lstStyle/>
          <a:p>
            <a:r>
              <a:rPr lang="el-GR" dirty="0"/>
              <a:t>Παράλληλα, βουλγαρικές δυνάμεις έφτασαν σε μικρή απόσταση από την Κωνσταντινούπολη και, αφού κατέλαβαν τη Δ. Θράκη και την Α. Μακεδονία, κατευθύνονταν στη Θεσσαλονίκη.</a:t>
            </a:r>
          </a:p>
        </p:txBody>
      </p:sp>
      <p:pic>
        <p:nvPicPr>
          <p:cNvPr id="7" name="Εικόνα 6">
            <a:extLst>
              <a:ext uri="{FF2B5EF4-FFF2-40B4-BE49-F238E27FC236}">
                <a16:creationId xmlns:a16="http://schemas.microsoft.com/office/drawing/2014/main" id="{FB8592C8-635A-2FCA-20F3-38E5C0A11BB5}"/>
              </a:ext>
            </a:extLst>
          </p:cNvPr>
          <p:cNvPicPr>
            <a:picLocks noChangeAspect="1"/>
          </p:cNvPicPr>
          <p:nvPr/>
        </p:nvPicPr>
        <p:blipFill>
          <a:blip r:embed="rId2"/>
          <a:stretch>
            <a:fillRect/>
          </a:stretch>
        </p:blipFill>
        <p:spPr>
          <a:xfrm>
            <a:off x="0" y="-76674"/>
            <a:ext cx="5024284" cy="5076729"/>
          </a:xfrm>
          <a:prstGeom prst="rect">
            <a:avLst/>
          </a:prstGeom>
        </p:spPr>
      </p:pic>
      <p:pic>
        <p:nvPicPr>
          <p:cNvPr id="9" name="Εικόνα 8">
            <a:extLst>
              <a:ext uri="{FF2B5EF4-FFF2-40B4-BE49-F238E27FC236}">
                <a16:creationId xmlns:a16="http://schemas.microsoft.com/office/drawing/2014/main" id="{69C2E1BB-7455-54EE-0E67-E5F48B6C5373}"/>
              </a:ext>
            </a:extLst>
          </p:cNvPr>
          <p:cNvPicPr>
            <a:picLocks noChangeAspect="1"/>
          </p:cNvPicPr>
          <p:nvPr/>
        </p:nvPicPr>
        <p:blipFill>
          <a:blip r:embed="rId3"/>
          <a:stretch>
            <a:fillRect/>
          </a:stretch>
        </p:blipFill>
        <p:spPr>
          <a:xfrm>
            <a:off x="6523148" y="-38338"/>
            <a:ext cx="5668852" cy="5000055"/>
          </a:xfrm>
          <a:prstGeom prst="rect">
            <a:avLst/>
          </a:prstGeom>
        </p:spPr>
      </p:pic>
    </p:spTree>
    <p:extLst>
      <p:ext uri="{BB962C8B-B14F-4D97-AF65-F5344CB8AC3E}">
        <p14:creationId xmlns:p14="http://schemas.microsoft.com/office/powerpoint/2010/main" val="3148126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22">
            <a:extLst>
              <a:ext uri="{FF2B5EF4-FFF2-40B4-BE49-F238E27FC236}">
                <a16:creationId xmlns:a16="http://schemas.microsoft.com/office/drawing/2014/main" id="{D7DC14DB-B8F9-4B8E-BB6F-1CC0293C9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4">
            <a:extLst>
              <a:ext uri="{FF2B5EF4-FFF2-40B4-BE49-F238E27FC236}">
                <a16:creationId xmlns:a16="http://schemas.microsoft.com/office/drawing/2014/main" id="{48C5EC73-3999-4CE9-A304-0A33B4311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26">
            <a:extLst>
              <a:ext uri="{FF2B5EF4-FFF2-40B4-BE49-F238E27FC236}">
                <a16:creationId xmlns:a16="http://schemas.microsoft.com/office/drawing/2014/main" id="{EB9A272B-67F2-46A4-B06F-101732A5F5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8" name="Oval 27">
              <a:extLst>
                <a:ext uri="{FF2B5EF4-FFF2-40B4-BE49-F238E27FC236}">
                  <a16:creationId xmlns:a16="http://schemas.microsoft.com/office/drawing/2014/main" id="{C8EF83DF-E89A-4293-94F8-248AE6FFAB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28">
              <a:extLst>
                <a:ext uri="{FF2B5EF4-FFF2-40B4-BE49-F238E27FC236}">
                  <a16:creationId xmlns:a16="http://schemas.microsoft.com/office/drawing/2014/main" id="{9003F16D-B722-422C-868F-66445FB7D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708FAAE-788F-421F-A2EB-632D835FE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30">
              <a:extLst>
                <a:ext uri="{FF2B5EF4-FFF2-40B4-BE49-F238E27FC236}">
                  <a16:creationId xmlns:a16="http://schemas.microsoft.com/office/drawing/2014/main" id="{D77B41AC-EB78-4F9A-9231-5D206904A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30EE776E-342A-4022-AAB0-FD4485EE12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8BAE954-49B9-4847-8618-F1B4BFFCF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Τίτλος 1">
            <a:extLst>
              <a:ext uri="{FF2B5EF4-FFF2-40B4-BE49-F238E27FC236}">
                <a16:creationId xmlns:a16="http://schemas.microsoft.com/office/drawing/2014/main" id="{3E9531AB-E33B-8E68-20C5-55138E69F894}"/>
              </a:ext>
            </a:extLst>
          </p:cNvPr>
          <p:cNvSpPr>
            <a:spLocks noGrp="1"/>
          </p:cNvSpPr>
          <p:nvPr>
            <p:ph type="title"/>
          </p:nvPr>
        </p:nvSpPr>
        <p:spPr>
          <a:xfrm>
            <a:off x="630935" y="630936"/>
            <a:ext cx="5297723" cy="2212175"/>
          </a:xfrm>
          <a:noFill/>
        </p:spPr>
        <p:txBody>
          <a:bodyPr vert="horz" lIns="91440" tIns="45720" rIns="91440" bIns="45720" rtlCol="0" anchor="t">
            <a:normAutofit/>
          </a:bodyPr>
          <a:lstStyle/>
          <a:p>
            <a:r>
              <a:rPr lang="en-US" sz="4800" kern="1200" dirty="0">
                <a:solidFill>
                  <a:schemeClr val="bg1"/>
                </a:solidFill>
                <a:latin typeface="+mj-lt"/>
                <a:ea typeface="+mj-ea"/>
                <a:cs typeface="+mj-cs"/>
              </a:rPr>
              <a:t>Γιατί ξέσπασαν οι Βαλκανικοί Πόλεμοι;</a:t>
            </a:r>
          </a:p>
        </p:txBody>
      </p:sp>
      <p:sp>
        <p:nvSpPr>
          <p:cNvPr id="35" name="Rectangle 34">
            <a:extLst>
              <a:ext uri="{FF2B5EF4-FFF2-40B4-BE49-F238E27FC236}">
                <a16:creationId xmlns:a16="http://schemas.microsoft.com/office/drawing/2014/main" id="{7B15D645-CAC7-46F1-BA18-D731D0890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FDF268E0-ACCF-492F-8275-1F0AA256B3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8" name="Straight Connector 37">
              <a:extLst>
                <a:ext uri="{FF2B5EF4-FFF2-40B4-BE49-F238E27FC236}">
                  <a16:creationId xmlns:a16="http://schemas.microsoft.com/office/drawing/2014/main" id="{B11B9E42-44B3-4EBD-8F71-13C6ED3408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63748F2-877D-4C3C-8AEB-59CC1F705C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39D52DA-0AA6-474D-966F-FB4C5F5B587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D800825-8618-4241-8589-CB2AE17CF7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57E63FA6-00E3-B7C3-8664-3F1BC6DA471F}"/>
              </a:ext>
            </a:extLst>
          </p:cNvPr>
          <p:cNvSpPr txBox="1"/>
          <p:nvPr/>
        </p:nvSpPr>
        <p:spPr>
          <a:xfrm>
            <a:off x="6179978" y="630936"/>
            <a:ext cx="5297724" cy="2196818"/>
          </a:xfrm>
          <a:prstGeom prst="rect">
            <a:avLst/>
          </a:prstGeom>
          <a:noFill/>
        </p:spPr>
        <p:txBody>
          <a:bodyPr vert="horz" lIns="91440" tIns="45720" rIns="91440" bIns="45720" rtlCol="0" anchor="t">
            <a:normAutofit/>
          </a:bodyPr>
          <a:lstStyle/>
          <a:p>
            <a:pPr algn="just">
              <a:lnSpc>
                <a:spcPct val="150000"/>
              </a:lnSpc>
              <a:spcAft>
                <a:spcPts val="600"/>
              </a:spcAft>
            </a:pPr>
            <a:r>
              <a:rPr lang="en-US" dirty="0" err="1">
                <a:solidFill>
                  <a:schemeClr val="bg1"/>
                </a:solidFill>
              </a:rPr>
              <a:t>Μετά</a:t>
            </a:r>
            <a:r>
              <a:rPr lang="en-US" dirty="0">
                <a:solidFill>
                  <a:schemeClr val="bg1"/>
                </a:solidFill>
              </a:rPr>
              <a:t> </a:t>
            </a:r>
            <a:r>
              <a:rPr lang="en-US" dirty="0" err="1">
                <a:solidFill>
                  <a:schemeClr val="bg1"/>
                </a:solidFill>
              </a:rPr>
              <a:t>την</a:t>
            </a:r>
            <a:r>
              <a:rPr lang="en-US" dirty="0">
                <a:solidFill>
                  <a:schemeClr val="bg1"/>
                </a:solidFill>
              </a:rPr>
              <a:t> επ</a:t>
            </a:r>
            <a:r>
              <a:rPr lang="en-US" dirty="0" err="1">
                <a:solidFill>
                  <a:schemeClr val="bg1"/>
                </a:solidFill>
              </a:rPr>
              <a:t>ικράτηση</a:t>
            </a:r>
            <a:r>
              <a:rPr lang="en-US" dirty="0">
                <a:solidFill>
                  <a:schemeClr val="bg1"/>
                </a:solidFill>
              </a:rPr>
              <a:t> </a:t>
            </a:r>
            <a:r>
              <a:rPr lang="en-US" dirty="0" err="1">
                <a:solidFill>
                  <a:schemeClr val="bg1"/>
                </a:solidFill>
              </a:rPr>
              <a:t>του</a:t>
            </a:r>
            <a:r>
              <a:rPr lang="en-US" dirty="0">
                <a:solidFill>
                  <a:schemeClr val="bg1"/>
                </a:solidFill>
              </a:rPr>
              <a:t> </a:t>
            </a:r>
            <a:r>
              <a:rPr lang="en-US" dirty="0" err="1">
                <a:solidFill>
                  <a:schemeClr val="bg1"/>
                </a:solidFill>
              </a:rPr>
              <a:t>κινήμ</a:t>
            </a:r>
            <a:r>
              <a:rPr lang="en-US" dirty="0">
                <a:solidFill>
                  <a:schemeClr val="bg1"/>
                </a:solidFill>
              </a:rPr>
              <a:t>ατος των Νεότουρκων (1908) στην Οθωμανική Αυτοκρατορία έγιναν φανεροί οι απώτεροι στόχοι τους  -&gt; πλήρης εκτουρκισμός του Οθωμανικού κράτους = διώξεις αλλοεθνών πληθυσμών.</a:t>
            </a:r>
          </a:p>
        </p:txBody>
      </p:sp>
      <p:grpSp>
        <p:nvGrpSpPr>
          <p:cNvPr id="43" name="Group 42">
            <a:extLst>
              <a:ext uri="{FF2B5EF4-FFF2-40B4-BE49-F238E27FC236}">
                <a16:creationId xmlns:a16="http://schemas.microsoft.com/office/drawing/2014/main" id="{9179F18E-58CC-4A89-979E-34AC693B2D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3069202"/>
            <a:ext cx="304800" cy="429768"/>
            <a:chOff x="215328" y="-46937"/>
            <a:chExt cx="304800" cy="2773841"/>
          </a:xfrm>
        </p:grpSpPr>
        <p:cxnSp>
          <p:nvCxnSpPr>
            <p:cNvPr id="44" name="Straight Connector 43">
              <a:extLst>
                <a:ext uri="{FF2B5EF4-FFF2-40B4-BE49-F238E27FC236}">
                  <a16:creationId xmlns:a16="http://schemas.microsoft.com/office/drawing/2014/main" id="{9D07F5E0-56E3-4C0B-87D3-3C1C03DD11A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FEA19CE-000C-4F9C-9DF4-D1E8A03F9A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A5452EE-DDDB-4EEF-8570-B0FA6C98B75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48CC4D6-CE8A-4006-834E-52FCCF7406F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9" name="Rectangle 48">
            <a:extLst>
              <a:ext uri="{FF2B5EF4-FFF2-40B4-BE49-F238E27FC236}">
                <a16:creationId xmlns:a16="http://schemas.microsoft.com/office/drawing/2014/main" id="{DC953D31-C1A7-4FC4-8CDF-85E2F34AB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10F141FE-87E1-4A1E-97A5-B072042E0F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52" name="Straight Connector 51">
              <a:extLst>
                <a:ext uri="{FF2B5EF4-FFF2-40B4-BE49-F238E27FC236}">
                  <a16:creationId xmlns:a16="http://schemas.microsoft.com/office/drawing/2014/main" id="{4523F37A-A07A-4CAC-AFC1-3FA4FD4BFC6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88A387D-82C8-40B7-BADA-6BDBD9B3B1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EB29A9F-593B-416C-AC64-DE56AE976C4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4A393C6-4F1D-4472-A646-B2BADD561C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19" name="Εικόνα 18">
            <a:extLst>
              <a:ext uri="{FF2B5EF4-FFF2-40B4-BE49-F238E27FC236}">
                <a16:creationId xmlns:a16="http://schemas.microsoft.com/office/drawing/2014/main" id="{B47D664A-9397-D474-1DCE-65F1988B662F}"/>
              </a:ext>
            </a:extLst>
          </p:cNvPr>
          <p:cNvPicPr>
            <a:picLocks noChangeAspect="1"/>
          </p:cNvPicPr>
          <p:nvPr/>
        </p:nvPicPr>
        <p:blipFill>
          <a:blip r:embed="rId2"/>
          <a:stretch>
            <a:fillRect/>
          </a:stretch>
        </p:blipFill>
        <p:spPr>
          <a:xfrm>
            <a:off x="981731" y="2941901"/>
            <a:ext cx="3065781" cy="3813161"/>
          </a:xfrm>
          <a:prstGeom prst="rect">
            <a:avLst/>
          </a:prstGeom>
        </p:spPr>
      </p:pic>
      <p:pic>
        <p:nvPicPr>
          <p:cNvPr id="21" name="Εικόνα 20">
            <a:extLst>
              <a:ext uri="{FF2B5EF4-FFF2-40B4-BE49-F238E27FC236}">
                <a16:creationId xmlns:a16="http://schemas.microsoft.com/office/drawing/2014/main" id="{7A065B19-D13E-0CB2-89CA-E25225B7D2B2}"/>
              </a:ext>
            </a:extLst>
          </p:cNvPr>
          <p:cNvPicPr>
            <a:picLocks noChangeAspect="1"/>
          </p:cNvPicPr>
          <p:nvPr/>
        </p:nvPicPr>
        <p:blipFill>
          <a:blip r:embed="rId3"/>
          <a:stretch>
            <a:fillRect/>
          </a:stretch>
        </p:blipFill>
        <p:spPr>
          <a:xfrm>
            <a:off x="4236867" y="2935939"/>
            <a:ext cx="3630447" cy="3813161"/>
          </a:xfrm>
          <a:prstGeom prst="rect">
            <a:avLst/>
          </a:prstGeom>
        </p:spPr>
      </p:pic>
      <p:pic>
        <p:nvPicPr>
          <p:cNvPr id="24" name="Εικόνα 23">
            <a:extLst>
              <a:ext uri="{FF2B5EF4-FFF2-40B4-BE49-F238E27FC236}">
                <a16:creationId xmlns:a16="http://schemas.microsoft.com/office/drawing/2014/main" id="{EEEBC5C5-825C-0981-7F68-DD500678F0BE}"/>
              </a:ext>
            </a:extLst>
          </p:cNvPr>
          <p:cNvPicPr>
            <a:picLocks noChangeAspect="1"/>
          </p:cNvPicPr>
          <p:nvPr/>
        </p:nvPicPr>
        <p:blipFill>
          <a:blip r:embed="rId4"/>
          <a:stretch>
            <a:fillRect/>
          </a:stretch>
        </p:blipFill>
        <p:spPr>
          <a:xfrm>
            <a:off x="8061962" y="2958109"/>
            <a:ext cx="3893778" cy="3813162"/>
          </a:xfrm>
          <a:prstGeom prst="rect">
            <a:avLst/>
          </a:prstGeom>
        </p:spPr>
      </p:pic>
    </p:spTree>
    <p:extLst>
      <p:ext uri="{BB962C8B-B14F-4D97-AF65-F5344CB8AC3E}">
        <p14:creationId xmlns:p14="http://schemas.microsoft.com/office/powerpoint/2010/main" val="3744940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C7A171-E23B-9C6C-EEE5-FB0ECC654528}"/>
            </a:ext>
          </a:extLst>
        </p:cNvPr>
        <p:cNvGrpSpPr/>
        <p:nvPr/>
      </p:nvGrpSpPr>
      <p:grpSpPr>
        <a:xfrm>
          <a:off x="0" y="0"/>
          <a:ext cx="0" cy="0"/>
          <a:chOff x="0" y="0"/>
          <a:chExt cx="0" cy="0"/>
        </a:xfrm>
      </p:grpSpPr>
      <p:sp useBgFill="1">
        <p:nvSpPr>
          <p:cNvPr id="21" name="Rectangle 15">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807EA341-24C0-F2BB-A0BB-0336E2675761}"/>
              </a:ext>
            </a:extLst>
          </p:cNvPr>
          <p:cNvPicPr>
            <a:picLocks noChangeAspect="1"/>
          </p:cNvPicPr>
          <p:nvPr/>
        </p:nvPicPr>
        <p:blipFill>
          <a:blip r:embed="rId2"/>
          <a:srcRect l="5521" r="973" b="3"/>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6" name="Εικόνα 5">
            <a:extLst>
              <a:ext uri="{FF2B5EF4-FFF2-40B4-BE49-F238E27FC236}">
                <a16:creationId xmlns:a16="http://schemas.microsoft.com/office/drawing/2014/main" id="{D7A517F9-E80F-EFED-B1ED-64CB54A30413}"/>
              </a:ext>
            </a:extLst>
          </p:cNvPr>
          <p:cNvPicPr>
            <a:picLocks noChangeAspect="1"/>
          </p:cNvPicPr>
          <p:nvPr/>
        </p:nvPicPr>
        <p:blipFill>
          <a:blip r:embed="rId3"/>
          <a:srcRect t="18131" r="1" b="7406"/>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22" name="Group 17">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9" name="Freeform: Shape 18">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extBox 1">
            <a:extLst>
              <a:ext uri="{FF2B5EF4-FFF2-40B4-BE49-F238E27FC236}">
                <a16:creationId xmlns:a16="http://schemas.microsoft.com/office/drawing/2014/main" id="{34A7D1F0-4D13-F17B-062D-20F33136E80D}"/>
              </a:ext>
            </a:extLst>
          </p:cNvPr>
          <p:cNvSpPr txBox="1"/>
          <p:nvPr/>
        </p:nvSpPr>
        <p:spPr>
          <a:xfrm>
            <a:off x="629265" y="4766267"/>
            <a:ext cx="10727710" cy="1772185"/>
          </a:xfrm>
          <a:prstGeom prst="rect">
            <a:avLst/>
          </a:prstGeom>
        </p:spPr>
        <p:txBody>
          <a:bodyPr vert="horz" lIns="91440" tIns="45720" rIns="91440" bIns="45720" rtlCol="0">
            <a:normAutofit fontScale="62500" lnSpcReduction="20000"/>
          </a:bodyPr>
          <a:lstStyle/>
          <a:p>
            <a:pPr algn="just">
              <a:lnSpc>
                <a:spcPct val="90000"/>
              </a:lnSpc>
              <a:spcAft>
                <a:spcPts val="600"/>
              </a:spcAft>
            </a:pPr>
            <a:r>
              <a:rPr lang="en-US" sz="3800" dirty="0">
                <a:solidFill>
                  <a:schemeClr val="bg1">
                    <a:alpha val="80000"/>
                  </a:schemeClr>
                </a:solidFill>
              </a:rPr>
              <a:t>Μπ</a:t>
            </a:r>
            <a:r>
              <a:rPr lang="en-US" sz="3800" dirty="0" err="1">
                <a:solidFill>
                  <a:schemeClr val="bg1">
                    <a:alpha val="80000"/>
                  </a:schemeClr>
                </a:solidFill>
              </a:rPr>
              <a:t>ροστά</a:t>
            </a:r>
            <a:r>
              <a:rPr lang="en-US" sz="3800" dirty="0">
                <a:solidFill>
                  <a:schemeClr val="bg1">
                    <a:alpha val="80000"/>
                  </a:schemeClr>
                </a:solidFill>
              </a:rPr>
              <a:t> </a:t>
            </a:r>
            <a:r>
              <a:rPr lang="en-US" sz="3800" dirty="0" err="1">
                <a:solidFill>
                  <a:schemeClr val="bg1">
                    <a:alpha val="80000"/>
                  </a:schemeClr>
                </a:solidFill>
              </a:rPr>
              <a:t>στο</a:t>
            </a:r>
            <a:r>
              <a:rPr lang="en-US" sz="3800" dirty="0">
                <a:solidFill>
                  <a:schemeClr val="bg1">
                    <a:alpha val="80000"/>
                  </a:schemeClr>
                </a:solidFill>
              </a:rPr>
              <a:t> </a:t>
            </a:r>
            <a:r>
              <a:rPr lang="en-US" sz="3800" dirty="0" err="1">
                <a:solidFill>
                  <a:schemeClr val="bg1">
                    <a:alpha val="80000"/>
                  </a:schemeClr>
                </a:solidFill>
              </a:rPr>
              <a:t>σο</a:t>
            </a:r>
            <a:r>
              <a:rPr lang="en-US" sz="3800" dirty="0">
                <a:solidFill>
                  <a:schemeClr val="bg1">
                    <a:alpha val="80000"/>
                  </a:schemeClr>
                </a:solidFill>
              </a:rPr>
              <a:t>βαρό ενδεχόμενο να καταληφθεί η Θεσσαλονίκη από βουλγαρικές δυνάμεις, πράγμα που θα δημιουργούσε εξαιρετικά αρνητικά δεδομένα για την Ελλάδα, ο Βενιζέλος διέταξε τον διάδοχο Κωνσταντίνο να κινηθεί ταχύτατα προς τη Θεσσαλονίκη.</a:t>
            </a:r>
            <a:r>
              <a:rPr lang="el-GR" sz="3800" dirty="0">
                <a:solidFill>
                  <a:schemeClr val="bg1">
                    <a:alpha val="80000"/>
                  </a:schemeClr>
                </a:solidFill>
              </a:rPr>
              <a:t> Παρά τις αντιρρήσεις του Κωνσταντίνου, το απόγευμα της 26ης Οκτωβρίου 1912 ελληνικός στρατός έμπαινε στη Θεσσαλονίκη. Λίγες μέρες αργότερα έφτασε στην πόλη και ο βασιλιάς Γεώργιος.</a:t>
            </a:r>
            <a:endParaRPr lang="en-US" sz="3800" dirty="0">
              <a:solidFill>
                <a:schemeClr val="bg1">
                  <a:alpha val="80000"/>
                </a:schemeClr>
              </a:solidFill>
            </a:endParaRPr>
          </a:p>
          <a:p>
            <a:pPr indent="-228600">
              <a:lnSpc>
                <a:spcPct val="90000"/>
              </a:lnSpc>
              <a:spcAft>
                <a:spcPts val="600"/>
              </a:spcAft>
              <a:buFont typeface="Arial" panose="020B0604020202020204" pitchFamily="34" charset="0"/>
              <a:buChar char="•"/>
            </a:pPr>
            <a:endParaRPr lang="en-US" sz="1100" dirty="0">
              <a:solidFill>
                <a:schemeClr val="bg1">
                  <a:alpha val="80000"/>
                </a:schemeClr>
              </a:solidFill>
            </a:endParaRPr>
          </a:p>
        </p:txBody>
      </p:sp>
    </p:spTree>
    <p:extLst>
      <p:ext uri="{BB962C8B-B14F-4D97-AF65-F5344CB8AC3E}">
        <p14:creationId xmlns:p14="http://schemas.microsoft.com/office/powerpoint/2010/main" val="3114603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Εικόνα 2">
            <a:extLst>
              <a:ext uri="{FF2B5EF4-FFF2-40B4-BE49-F238E27FC236}">
                <a16:creationId xmlns:a16="http://schemas.microsoft.com/office/drawing/2014/main" id="{9330EB16-4011-FC8F-9606-DF6774217D16}"/>
              </a:ext>
            </a:extLst>
          </p:cNvPr>
          <p:cNvPicPr>
            <a:picLocks noChangeAspect="1"/>
          </p:cNvPicPr>
          <p:nvPr/>
        </p:nvPicPr>
        <p:blipFill>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2426859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1C8EF8A-998A-9009-FC72-411453D8786D}"/>
              </a:ext>
            </a:extLst>
          </p:cNvPr>
          <p:cNvPicPr>
            <a:picLocks noChangeAspect="1"/>
          </p:cNvPicPr>
          <p:nvPr/>
        </p:nvPicPr>
        <p:blipFill>
          <a:blip r:embed="rId2"/>
          <a:srcRect l="7959" r="511" b="-2"/>
          <a:stretch/>
        </p:blipFill>
        <p:spPr>
          <a:xfrm>
            <a:off x="5162052" y="3272588"/>
            <a:ext cx="6105382" cy="3585411"/>
          </a:xfrm>
          <a:prstGeom prst="rect">
            <a:avLst/>
          </a:prstGeom>
        </p:spPr>
      </p:pic>
      <p:pic>
        <p:nvPicPr>
          <p:cNvPr id="5" name="Εικόνα 4">
            <a:extLst>
              <a:ext uri="{FF2B5EF4-FFF2-40B4-BE49-F238E27FC236}">
                <a16:creationId xmlns:a16="http://schemas.microsoft.com/office/drawing/2014/main" id="{F7450668-FAE0-D5F6-7D24-0BE7BA520079}"/>
              </a:ext>
            </a:extLst>
          </p:cNvPr>
          <p:cNvPicPr>
            <a:picLocks noChangeAspect="1"/>
          </p:cNvPicPr>
          <p:nvPr/>
        </p:nvPicPr>
        <p:blipFill>
          <a:blip r:embed="rId3"/>
          <a:srcRect r="483"/>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
        <p:nvSpPr>
          <p:cNvPr id="10" name="Rectangle 9">
            <a:extLst>
              <a:ext uri="{FF2B5EF4-FFF2-40B4-BE49-F238E27FC236}">
                <a16:creationId xmlns:a16="http://schemas.microsoft.com/office/drawing/2014/main" id="{73EDB3DA-AEF0-428A-A317-C42827E6C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A06AD8B-0227-4FF6-AEB4-C66C5A53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DFACEB2-7564-4FB9-B739-C2CE339BA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70572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Εικόνα 6">
            <a:extLst>
              <a:ext uri="{FF2B5EF4-FFF2-40B4-BE49-F238E27FC236}">
                <a16:creationId xmlns:a16="http://schemas.microsoft.com/office/drawing/2014/main" id="{FA3137E2-AAE0-62F1-571C-06B17EBF9794}"/>
              </a:ext>
            </a:extLst>
          </p:cNvPr>
          <p:cNvPicPr>
            <a:picLocks noChangeAspect="1"/>
          </p:cNvPicPr>
          <p:nvPr/>
        </p:nvPicPr>
        <p:blipFill>
          <a:blip r:embed="rId4"/>
          <a:stretch>
            <a:fillRect/>
          </a:stretch>
        </p:blipFill>
        <p:spPr>
          <a:xfrm>
            <a:off x="7318925" y="101331"/>
            <a:ext cx="4087886" cy="3015653"/>
          </a:xfrm>
          <a:prstGeom prst="rect">
            <a:avLst/>
          </a:prstGeom>
        </p:spPr>
      </p:pic>
    </p:spTree>
    <p:extLst>
      <p:ext uri="{BB962C8B-B14F-4D97-AF65-F5344CB8AC3E}">
        <p14:creationId xmlns:p14="http://schemas.microsoft.com/office/powerpoint/2010/main" val="2400737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37B09151-1A76-994E-E075-347F83668946}"/>
              </a:ext>
            </a:extLst>
          </p:cNvPr>
          <p:cNvPicPr>
            <a:picLocks noChangeAspect="1"/>
          </p:cNvPicPr>
          <p:nvPr/>
        </p:nvPicPr>
        <p:blipFill>
          <a:blip r:embed="rId2"/>
          <a:srcRect l="11014" r="7957" b="1"/>
          <a:stretch/>
        </p:blipFill>
        <p:spPr>
          <a:xfrm>
            <a:off x="6421035" y="643467"/>
            <a:ext cx="5129784" cy="5571066"/>
          </a:xfrm>
          <a:prstGeom prst="rect">
            <a:avLst/>
          </a:prstGeom>
        </p:spPr>
      </p:pic>
      <p:sp>
        <p:nvSpPr>
          <p:cNvPr id="14" name="Rectangle 1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4">
            <a:extLst>
              <a:ext uri="{FF2B5EF4-FFF2-40B4-BE49-F238E27FC236}">
                <a16:creationId xmlns:a16="http://schemas.microsoft.com/office/drawing/2014/main" id="{F3A21BCE-5778-5A4A-13ED-A128C0083D06}"/>
              </a:ext>
            </a:extLst>
          </p:cNvPr>
          <p:cNvPicPr>
            <a:picLocks noChangeAspect="1"/>
          </p:cNvPicPr>
          <p:nvPr/>
        </p:nvPicPr>
        <p:blipFill>
          <a:blip r:embed="rId3"/>
          <a:srcRect l="26044" r="22621" b="-1"/>
          <a:stretch/>
        </p:blipFill>
        <p:spPr>
          <a:xfrm>
            <a:off x="641180" y="643467"/>
            <a:ext cx="5129784" cy="5571066"/>
          </a:xfrm>
          <a:prstGeom prst="rect">
            <a:avLst/>
          </a:prstGeom>
        </p:spPr>
      </p:pic>
      <p:sp>
        <p:nvSpPr>
          <p:cNvPr id="6" name="TextBox 5">
            <a:extLst>
              <a:ext uri="{FF2B5EF4-FFF2-40B4-BE49-F238E27FC236}">
                <a16:creationId xmlns:a16="http://schemas.microsoft.com/office/drawing/2014/main" id="{61F9DF81-ACC0-0F63-84FD-EC99BCDC96C7}"/>
              </a:ext>
            </a:extLst>
          </p:cNvPr>
          <p:cNvSpPr txBox="1"/>
          <p:nvPr/>
        </p:nvSpPr>
        <p:spPr>
          <a:xfrm>
            <a:off x="344130" y="6501284"/>
            <a:ext cx="10548284" cy="307777"/>
          </a:xfrm>
          <a:prstGeom prst="rect">
            <a:avLst/>
          </a:prstGeom>
          <a:noFill/>
        </p:spPr>
        <p:txBody>
          <a:bodyPr wrap="square" rtlCol="0">
            <a:spAutoFit/>
          </a:bodyPr>
          <a:lstStyle/>
          <a:p>
            <a:r>
              <a:rPr lang="el-GR" sz="1400" dirty="0">
                <a:solidFill>
                  <a:schemeClr val="bg1"/>
                </a:solidFill>
              </a:rPr>
              <a:t>Μετά από επίπονη πολιορκία καταλήφθηκαν τα Ιωάννινα στις 22 Φεβρουαρίου 1913 εξασφαλίζοντας τον έλεγχο όλης της Ηπείρου</a:t>
            </a:r>
          </a:p>
        </p:txBody>
      </p:sp>
    </p:spTree>
    <p:extLst>
      <p:ext uri="{BB962C8B-B14F-4D97-AF65-F5344CB8AC3E}">
        <p14:creationId xmlns:p14="http://schemas.microsoft.com/office/powerpoint/2010/main" val="2727832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2403A0B-3004-01EF-A99B-2F2B0961A3FF}"/>
              </a:ext>
            </a:extLst>
          </p:cNvPr>
          <p:cNvPicPr>
            <a:picLocks noChangeAspect="1"/>
          </p:cNvPicPr>
          <p:nvPr/>
        </p:nvPicPr>
        <p:blipFill>
          <a:blip r:embed="rId2"/>
          <a:stretch>
            <a:fillRect/>
          </a:stretch>
        </p:blipFill>
        <p:spPr>
          <a:xfrm>
            <a:off x="186813" y="201293"/>
            <a:ext cx="11907885" cy="6504307"/>
          </a:xfrm>
          <a:prstGeom prst="rect">
            <a:avLst/>
          </a:prstGeom>
        </p:spPr>
      </p:pic>
    </p:spTree>
    <p:extLst>
      <p:ext uri="{BB962C8B-B14F-4D97-AF65-F5344CB8AC3E}">
        <p14:creationId xmlns:p14="http://schemas.microsoft.com/office/powerpoint/2010/main" val="3229349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39B12807-EC82-B809-B8E1-478DB9BA2D09}"/>
              </a:ext>
            </a:extLst>
          </p:cNvPr>
          <p:cNvPicPr>
            <a:picLocks noChangeAspect="1"/>
          </p:cNvPicPr>
          <p:nvPr/>
        </p:nvPicPr>
        <p:blipFill>
          <a:blip r:embed="rId2"/>
          <a:stretch>
            <a:fillRect/>
          </a:stretch>
        </p:blipFill>
        <p:spPr>
          <a:xfrm>
            <a:off x="0" y="6426"/>
            <a:ext cx="12191999" cy="6845148"/>
          </a:xfrm>
          <a:prstGeom prst="rect">
            <a:avLst/>
          </a:prstGeom>
        </p:spPr>
      </p:pic>
    </p:spTree>
    <p:extLst>
      <p:ext uri="{BB962C8B-B14F-4D97-AF65-F5344CB8AC3E}">
        <p14:creationId xmlns:p14="http://schemas.microsoft.com/office/powerpoint/2010/main" val="138193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965388F-0FDC-765B-8E48-86E35BDF5D09}"/>
              </a:ext>
            </a:extLst>
          </p:cNvPr>
          <p:cNvPicPr>
            <a:picLocks noChangeAspect="1"/>
          </p:cNvPicPr>
          <p:nvPr/>
        </p:nvPicPr>
        <p:blipFill>
          <a:blip r:embed="rId2"/>
          <a:stretch>
            <a:fillRect/>
          </a:stretch>
        </p:blipFill>
        <p:spPr>
          <a:xfrm>
            <a:off x="482321" y="324033"/>
            <a:ext cx="11163719" cy="6245535"/>
          </a:xfrm>
          <a:prstGeom prst="rect">
            <a:avLst/>
          </a:prstGeom>
        </p:spPr>
      </p:pic>
    </p:spTree>
    <p:extLst>
      <p:ext uri="{BB962C8B-B14F-4D97-AF65-F5344CB8AC3E}">
        <p14:creationId xmlns:p14="http://schemas.microsoft.com/office/powerpoint/2010/main" val="1376763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0F335C9-B860-BAF5-F129-3C0D3F03BB9D}"/>
              </a:ext>
            </a:extLst>
          </p:cNvPr>
          <p:cNvPicPr>
            <a:picLocks noChangeAspect="1"/>
          </p:cNvPicPr>
          <p:nvPr/>
        </p:nvPicPr>
        <p:blipFill>
          <a:blip r:embed="rId2"/>
          <a:stretch>
            <a:fillRect/>
          </a:stretch>
        </p:blipFill>
        <p:spPr>
          <a:xfrm>
            <a:off x="70337" y="95189"/>
            <a:ext cx="12087159" cy="6687448"/>
          </a:xfrm>
          <a:prstGeom prst="rect">
            <a:avLst/>
          </a:prstGeom>
        </p:spPr>
      </p:pic>
    </p:spTree>
    <p:extLst>
      <p:ext uri="{BB962C8B-B14F-4D97-AF65-F5344CB8AC3E}">
        <p14:creationId xmlns:p14="http://schemas.microsoft.com/office/powerpoint/2010/main" val="13702274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Εικόνα 2">
            <a:extLst>
              <a:ext uri="{FF2B5EF4-FFF2-40B4-BE49-F238E27FC236}">
                <a16:creationId xmlns:a16="http://schemas.microsoft.com/office/drawing/2014/main" id="{05F9E1BF-26F6-E223-5CD1-9F5D90089DF3}"/>
              </a:ext>
            </a:extLst>
          </p:cNvPr>
          <p:cNvPicPr>
            <a:picLocks noChangeAspect="1"/>
          </p:cNvPicPr>
          <p:nvPr/>
        </p:nvPicPr>
        <p:blipFill>
          <a:blip r:embed="rId2"/>
          <a:srcRect l="1760"/>
          <a:stretch/>
        </p:blipFill>
        <p:spPr>
          <a:xfrm>
            <a:off x="20" y="1282"/>
            <a:ext cx="12191980" cy="6856718"/>
          </a:xfrm>
          <a:prstGeom prst="rect">
            <a:avLst/>
          </a:prstGeom>
        </p:spPr>
      </p:pic>
    </p:spTree>
    <p:extLst>
      <p:ext uri="{BB962C8B-B14F-4D97-AF65-F5344CB8AC3E}">
        <p14:creationId xmlns:p14="http://schemas.microsoft.com/office/powerpoint/2010/main" val="3343949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Εικόνα 2">
            <a:extLst>
              <a:ext uri="{FF2B5EF4-FFF2-40B4-BE49-F238E27FC236}">
                <a16:creationId xmlns:a16="http://schemas.microsoft.com/office/drawing/2014/main" id="{15B48885-2CDB-95F3-670B-AA52CD815E97}"/>
              </a:ext>
            </a:extLst>
          </p:cNvPr>
          <p:cNvPicPr>
            <a:picLocks noChangeAspect="1"/>
          </p:cNvPicPr>
          <p:nvPr/>
        </p:nvPicPr>
        <p:blipFill>
          <a:blip r:embed="rId2"/>
          <a:srcRect l="1760"/>
          <a:stretch/>
        </p:blipFill>
        <p:spPr>
          <a:xfrm>
            <a:off x="20" y="1282"/>
            <a:ext cx="12191980" cy="6856718"/>
          </a:xfrm>
          <a:prstGeom prst="rect">
            <a:avLst/>
          </a:prstGeom>
        </p:spPr>
      </p:pic>
    </p:spTree>
    <p:extLst>
      <p:ext uri="{BB962C8B-B14F-4D97-AF65-F5344CB8AC3E}">
        <p14:creationId xmlns:p14="http://schemas.microsoft.com/office/powerpoint/2010/main" val="1218289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D9837221-90A7-3258-3542-50C726C33E1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Βαλκανικές Επιδιώξεις</a:t>
            </a:r>
          </a:p>
        </p:txBody>
      </p:sp>
      <p:sp>
        <p:nvSpPr>
          <p:cNvPr id="6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A7BA9F9-4003-E6FB-8A5D-8BF2C31430B1}"/>
              </a:ext>
            </a:extLst>
          </p:cNvPr>
          <p:cNvSpPr txBox="1"/>
          <p:nvPr/>
        </p:nvSpPr>
        <p:spPr>
          <a:xfrm>
            <a:off x="640080" y="2872899"/>
            <a:ext cx="4243589" cy="3320668"/>
          </a:xfrm>
          <a:prstGeom prst="rect">
            <a:avLst/>
          </a:prstGeom>
        </p:spPr>
        <p:txBody>
          <a:bodyPr vert="horz" lIns="91440" tIns="45720" rIns="91440" bIns="45720" rtlCol="0">
            <a:normAutofit/>
          </a:bodyPr>
          <a:lstStyle/>
          <a:p>
            <a:pPr>
              <a:lnSpc>
                <a:spcPct val="90000"/>
              </a:lnSpc>
              <a:spcAft>
                <a:spcPts val="600"/>
              </a:spcAft>
            </a:pPr>
            <a:r>
              <a:rPr lang="en-US" sz="2000" dirty="0"/>
              <a:t>Η π</a:t>
            </a:r>
            <a:r>
              <a:rPr lang="en-US" sz="2000" dirty="0" err="1"/>
              <a:t>ολιτική</a:t>
            </a:r>
            <a:r>
              <a:rPr lang="en-US" sz="2000" dirty="0"/>
              <a:t> </a:t>
            </a:r>
            <a:r>
              <a:rPr lang="en-US" sz="2000" dirty="0" err="1"/>
              <a:t>των</a:t>
            </a:r>
            <a:r>
              <a:rPr lang="en-US" sz="2000" dirty="0"/>
              <a:t> </a:t>
            </a:r>
            <a:r>
              <a:rPr lang="en-US" sz="2000" dirty="0" err="1"/>
              <a:t>Νεότουρκων</a:t>
            </a:r>
            <a:r>
              <a:rPr lang="en-US" sz="2000" dirty="0"/>
              <a:t> ανα</a:t>
            </a:r>
            <a:r>
              <a:rPr lang="en-US" sz="2000" dirty="0" err="1"/>
              <a:t>ζω</a:t>
            </a:r>
            <a:r>
              <a:rPr lang="en-US" sz="2000" dirty="0"/>
              <a:t>πύρωνε τα εθνικά αισθήματα των γειτονικών βαλκανικών λαών (Έλληνες, Βούλγαροι, Σέρβοι, Μαυροβούνιοι) που επιδίωκαν </a:t>
            </a:r>
            <a:r>
              <a:rPr lang="en-US" sz="2000" b="1" dirty="0"/>
              <a:t>όχι μόνο την προστασία των ομοεθνών τους </a:t>
            </a:r>
            <a:r>
              <a:rPr lang="en-US" sz="2000" dirty="0"/>
              <a:t>που διέμεναν στο οθωμανικό κράτος αλλά και την </a:t>
            </a:r>
            <a:r>
              <a:rPr lang="en-US" sz="2000" b="1" dirty="0"/>
              <a:t>ενσωμάτωση των οθωμανικών εδαφών στα οποία αυτοί κατοικούσαν.</a:t>
            </a:r>
          </a:p>
        </p:txBody>
      </p:sp>
      <p:pic>
        <p:nvPicPr>
          <p:cNvPr id="15" name="Εικόνα 14" descr="Εικόνα που περιέχει κείμενο, χάρτης, Άτλας&#10;&#10;Το περιεχόμενο που δημιουργείται από τεχνολογία AI ενδέχεται να είναι εσφαλμένο.">
            <a:extLst>
              <a:ext uri="{FF2B5EF4-FFF2-40B4-BE49-F238E27FC236}">
                <a16:creationId xmlns:a16="http://schemas.microsoft.com/office/drawing/2014/main" id="{377CCA0C-07C8-9A57-38CF-F8F7423471FD}"/>
              </a:ext>
            </a:extLst>
          </p:cNvPr>
          <p:cNvPicPr>
            <a:picLocks noChangeAspect="1"/>
          </p:cNvPicPr>
          <p:nvPr/>
        </p:nvPicPr>
        <p:blipFill>
          <a:blip r:embed="rId2">
            <a:extLst>
              <a:ext uri="{28A0092B-C50C-407E-A947-70E740481C1C}">
                <a14:useLocalDpi xmlns:a14="http://schemas.microsoft.com/office/drawing/2010/main" val="0"/>
              </a:ext>
            </a:extLst>
          </a:blip>
          <a:srcRect l="83" r="1367"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269026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2DFF6D-0208-D6AA-B070-9F60350C54D7}"/>
              </a:ext>
            </a:extLst>
          </p:cNvPr>
          <p:cNvSpPr txBox="1"/>
          <p:nvPr/>
        </p:nvSpPr>
        <p:spPr>
          <a:xfrm>
            <a:off x="87085" y="185981"/>
            <a:ext cx="7631237" cy="1200329"/>
          </a:xfrm>
          <a:prstGeom prst="rect">
            <a:avLst/>
          </a:prstGeom>
          <a:noFill/>
        </p:spPr>
        <p:txBody>
          <a:bodyPr wrap="square" rtlCol="0">
            <a:spAutoFit/>
          </a:bodyPr>
          <a:lstStyle/>
          <a:p>
            <a:pPr algn="just"/>
            <a:r>
              <a:rPr lang="el-GR" dirty="0"/>
              <a:t>Παράλληλα, ο ελληνικός στόλος, με επικεφαλής τον ναύαρχο Παύλο Κουντουριώτη, ανάγκασε τον τουρκικά στόλο να κλειστεί στα Στενά και έθεσε υπό τον έλεγχό του τα νησιά του Β. και Α. Αιγαίου (Θάσος, Σαμοθράκη, Λέσβος, Χίος, Λήμνος, Τένεδος, Ίμβρος, Σάμος, Ικαρία).</a:t>
            </a:r>
          </a:p>
        </p:txBody>
      </p:sp>
      <p:pic>
        <p:nvPicPr>
          <p:cNvPr id="4" name="Εικόνα 3">
            <a:extLst>
              <a:ext uri="{FF2B5EF4-FFF2-40B4-BE49-F238E27FC236}">
                <a16:creationId xmlns:a16="http://schemas.microsoft.com/office/drawing/2014/main" id="{55681729-E587-F7C3-227D-0B045BD42A75}"/>
              </a:ext>
            </a:extLst>
          </p:cNvPr>
          <p:cNvPicPr>
            <a:picLocks noChangeAspect="1"/>
          </p:cNvPicPr>
          <p:nvPr/>
        </p:nvPicPr>
        <p:blipFill>
          <a:blip r:embed="rId2"/>
          <a:stretch>
            <a:fillRect/>
          </a:stretch>
        </p:blipFill>
        <p:spPr>
          <a:xfrm>
            <a:off x="7944108" y="185981"/>
            <a:ext cx="3696216" cy="5306165"/>
          </a:xfrm>
          <a:prstGeom prst="rect">
            <a:avLst/>
          </a:prstGeom>
        </p:spPr>
      </p:pic>
      <p:sp>
        <p:nvSpPr>
          <p:cNvPr id="5" name="TextBox 4">
            <a:extLst>
              <a:ext uri="{FF2B5EF4-FFF2-40B4-BE49-F238E27FC236}">
                <a16:creationId xmlns:a16="http://schemas.microsoft.com/office/drawing/2014/main" id="{690AD0C6-0705-49F0-83AD-DA89DCECCCF7}"/>
              </a:ext>
            </a:extLst>
          </p:cNvPr>
          <p:cNvSpPr txBox="1"/>
          <p:nvPr/>
        </p:nvSpPr>
        <p:spPr>
          <a:xfrm>
            <a:off x="7718322" y="5610438"/>
            <a:ext cx="4285795" cy="954107"/>
          </a:xfrm>
          <a:prstGeom prst="rect">
            <a:avLst/>
          </a:prstGeom>
          <a:noFill/>
        </p:spPr>
        <p:txBody>
          <a:bodyPr wrap="square" rtlCol="0">
            <a:spAutoFit/>
          </a:bodyPr>
          <a:lstStyle/>
          <a:p>
            <a:pPr algn="just"/>
            <a:r>
              <a:rPr lang="el-GR" sz="1400" dirty="0"/>
              <a:t>Ο </a:t>
            </a:r>
            <a:r>
              <a:rPr lang="el-GR" sz="1400" dirty="0" err="1"/>
              <a:t>Κουντουρίωτης</a:t>
            </a:r>
            <a:r>
              <a:rPr lang="el-GR" sz="1400" dirty="0"/>
              <a:t> υπήρξε Πρόεδρος της Δημοκρατίας μέχρι την παραίτησή του </a:t>
            </a:r>
            <a:r>
              <a:rPr lang="el-GR" sz="1400" b="1" i="1" dirty="0">
                <a:solidFill>
                  <a:srgbClr val="000000"/>
                </a:solidFill>
                <a:latin typeface="Constantia" panose="02030602050306030303" pitchFamily="18" charset="0"/>
              </a:rPr>
              <a:t>στις 10 Δεκεμβρίου 1929 </a:t>
            </a:r>
            <a:r>
              <a:rPr lang="el-GR" sz="1400" b="0" i="1" dirty="0">
                <a:solidFill>
                  <a:srgbClr val="000000"/>
                </a:solidFill>
                <a:effectLst/>
                <a:latin typeface="Constantia" panose="02030602050306030303" pitchFamily="18" charset="0"/>
              </a:rPr>
              <a:t>μόλις αντιλαμβάνεται τα πρώτα συμπτώματα προσβολής του από ασθένεια </a:t>
            </a:r>
            <a:r>
              <a:rPr lang="el-GR" sz="1400" b="0" i="1" dirty="0" err="1">
                <a:solidFill>
                  <a:srgbClr val="000000"/>
                </a:solidFill>
                <a:effectLst/>
                <a:latin typeface="Constantia" panose="02030602050306030303" pitchFamily="18" charset="0"/>
              </a:rPr>
              <a:t>Πάρκινσον</a:t>
            </a:r>
            <a:endParaRPr lang="el-GR" sz="1400" dirty="0"/>
          </a:p>
        </p:txBody>
      </p:sp>
      <p:pic>
        <p:nvPicPr>
          <p:cNvPr id="9" name="Εικόνα 8">
            <a:extLst>
              <a:ext uri="{FF2B5EF4-FFF2-40B4-BE49-F238E27FC236}">
                <a16:creationId xmlns:a16="http://schemas.microsoft.com/office/drawing/2014/main" id="{0736463C-EA65-68C3-0146-20A16611F2C9}"/>
              </a:ext>
            </a:extLst>
          </p:cNvPr>
          <p:cNvPicPr>
            <a:picLocks noChangeAspect="1"/>
          </p:cNvPicPr>
          <p:nvPr/>
        </p:nvPicPr>
        <p:blipFill>
          <a:blip r:embed="rId3"/>
          <a:stretch>
            <a:fillRect/>
          </a:stretch>
        </p:blipFill>
        <p:spPr>
          <a:xfrm>
            <a:off x="25414" y="1589765"/>
            <a:ext cx="4145405" cy="2888829"/>
          </a:xfrm>
          <a:prstGeom prst="rect">
            <a:avLst/>
          </a:prstGeom>
        </p:spPr>
      </p:pic>
      <p:pic>
        <p:nvPicPr>
          <p:cNvPr id="11" name="Εικόνα 10">
            <a:extLst>
              <a:ext uri="{FF2B5EF4-FFF2-40B4-BE49-F238E27FC236}">
                <a16:creationId xmlns:a16="http://schemas.microsoft.com/office/drawing/2014/main" id="{A0E98EF6-760F-836B-B463-689370A56E34}"/>
              </a:ext>
            </a:extLst>
          </p:cNvPr>
          <p:cNvPicPr>
            <a:picLocks noChangeAspect="1"/>
          </p:cNvPicPr>
          <p:nvPr/>
        </p:nvPicPr>
        <p:blipFill>
          <a:blip r:embed="rId4"/>
          <a:stretch>
            <a:fillRect/>
          </a:stretch>
        </p:blipFill>
        <p:spPr>
          <a:xfrm>
            <a:off x="4317810" y="1589765"/>
            <a:ext cx="3479307" cy="3197943"/>
          </a:xfrm>
          <a:prstGeom prst="rect">
            <a:avLst/>
          </a:prstGeom>
        </p:spPr>
      </p:pic>
      <p:pic>
        <p:nvPicPr>
          <p:cNvPr id="13" name="Εικόνα 12">
            <a:extLst>
              <a:ext uri="{FF2B5EF4-FFF2-40B4-BE49-F238E27FC236}">
                <a16:creationId xmlns:a16="http://schemas.microsoft.com/office/drawing/2014/main" id="{1AAEFD97-4234-46F6-08F8-BDA18A682919}"/>
              </a:ext>
            </a:extLst>
          </p:cNvPr>
          <p:cNvPicPr>
            <a:picLocks noChangeAspect="1"/>
          </p:cNvPicPr>
          <p:nvPr/>
        </p:nvPicPr>
        <p:blipFill>
          <a:blip r:embed="rId5"/>
          <a:stretch>
            <a:fillRect/>
          </a:stretch>
        </p:blipFill>
        <p:spPr>
          <a:xfrm>
            <a:off x="187883" y="4514523"/>
            <a:ext cx="3458058" cy="2343477"/>
          </a:xfrm>
          <a:prstGeom prst="rect">
            <a:avLst/>
          </a:prstGeom>
        </p:spPr>
      </p:pic>
      <p:pic>
        <p:nvPicPr>
          <p:cNvPr id="15" name="Εικόνα 14">
            <a:extLst>
              <a:ext uri="{FF2B5EF4-FFF2-40B4-BE49-F238E27FC236}">
                <a16:creationId xmlns:a16="http://schemas.microsoft.com/office/drawing/2014/main" id="{ECD8AE52-133A-0362-CCBB-05EC44DACF14}"/>
              </a:ext>
            </a:extLst>
          </p:cNvPr>
          <p:cNvPicPr>
            <a:picLocks noChangeAspect="1"/>
          </p:cNvPicPr>
          <p:nvPr/>
        </p:nvPicPr>
        <p:blipFill>
          <a:blip r:embed="rId6"/>
          <a:stretch>
            <a:fillRect/>
          </a:stretch>
        </p:blipFill>
        <p:spPr>
          <a:xfrm>
            <a:off x="3792932" y="5126802"/>
            <a:ext cx="3454075" cy="1447194"/>
          </a:xfrm>
          <a:prstGeom prst="rect">
            <a:avLst/>
          </a:prstGeom>
        </p:spPr>
      </p:pic>
    </p:spTree>
    <p:extLst>
      <p:ext uri="{BB962C8B-B14F-4D97-AF65-F5344CB8AC3E}">
        <p14:creationId xmlns:p14="http://schemas.microsoft.com/office/powerpoint/2010/main" val="2447173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1412729-76F4-2E85-9474-728A54CB543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800"/>
              <a:t>Συνθήκη Λονδίνου: Τέλος Α’ Βαλκανικού Πολέμου</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934A578-23EF-8D14-465A-6D83B2257A33}"/>
              </a:ext>
            </a:extLst>
          </p:cNvPr>
          <p:cNvSpPr txBox="1"/>
          <p:nvPr/>
        </p:nvSpPr>
        <p:spPr>
          <a:xfrm>
            <a:off x="640080" y="2872899"/>
            <a:ext cx="4243589" cy="3320668"/>
          </a:xfrm>
          <a:prstGeom prst="rect">
            <a:avLst/>
          </a:prstGeom>
        </p:spPr>
        <p:txBody>
          <a:bodyPr vert="horz" lIns="91440" tIns="45720" rIns="91440" bIns="45720" rtlCol="0">
            <a:normAutofit/>
          </a:bodyPr>
          <a:lstStyle/>
          <a:p>
            <a:pPr>
              <a:lnSpc>
                <a:spcPct val="90000"/>
              </a:lnSpc>
              <a:spcAft>
                <a:spcPts val="600"/>
              </a:spcAft>
            </a:pPr>
            <a:r>
              <a:rPr lang="en-US" sz="2200" dirty="0"/>
              <a:t>Ο Α' βα</a:t>
            </a:r>
            <a:r>
              <a:rPr lang="en-US" sz="2200" dirty="0" err="1"/>
              <a:t>λκ</a:t>
            </a:r>
            <a:r>
              <a:rPr lang="en-US" sz="2200" dirty="0"/>
              <a:t>ανικός πόλεμος τερματίστηκε και τυπικά με την υπογραφή της </a:t>
            </a:r>
            <a:r>
              <a:rPr lang="en-US" sz="2200" b="1" dirty="0"/>
              <a:t>συνθήκης του Λονδίνου (17 Μάϊου 1913)</a:t>
            </a:r>
            <a:r>
              <a:rPr lang="en-US" sz="2200" dirty="0"/>
              <a:t>, με την </a:t>
            </a:r>
            <a:r>
              <a:rPr lang="en-US" sz="2200" b="1" dirty="0"/>
              <a:t>οποία η Οθωμανική αυτοκρατορία υποχρεώθηκε να εγκαταλείψει σχεδόν όλα τα ευρωπαϊκά-βαλκανικά εδάφη της.</a:t>
            </a:r>
          </a:p>
        </p:txBody>
      </p:sp>
      <p:pic>
        <p:nvPicPr>
          <p:cNvPr id="5" name="Εικόνα 4">
            <a:extLst>
              <a:ext uri="{FF2B5EF4-FFF2-40B4-BE49-F238E27FC236}">
                <a16:creationId xmlns:a16="http://schemas.microsoft.com/office/drawing/2014/main" id="{F7CB8BDD-723F-BCD6-1B01-95B13988314F}"/>
              </a:ext>
            </a:extLst>
          </p:cNvPr>
          <p:cNvPicPr>
            <a:picLocks noChangeAspect="1"/>
          </p:cNvPicPr>
          <p:nvPr/>
        </p:nvPicPr>
        <p:blipFill>
          <a:blip r:embed="rId2"/>
          <a:srcRect l="6070" r="114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84739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94BD13C-14BE-EC7E-3C01-F614BA660E25}"/>
              </a:ext>
            </a:extLst>
          </p:cNvPr>
          <p:cNvPicPr>
            <a:picLocks noChangeAspect="1"/>
          </p:cNvPicPr>
          <p:nvPr/>
        </p:nvPicPr>
        <p:blipFill>
          <a:blip r:embed="rId2"/>
          <a:stretch>
            <a:fillRect/>
          </a:stretch>
        </p:blipFill>
        <p:spPr>
          <a:xfrm>
            <a:off x="130630" y="-47610"/>
            <a:ext cx="11867102" cy="6916129"/>
          </a:xfrm>
          <a:prstGeom prst="rect">
            <a:avLst/>
          </a:prstGeom>
        </p:spPr>
      </p:pic>
    </p:spTree>
    <p:extLst>
      <p:ext uri="{BB962C8B-B14F-4D97-AF65-F5344CB8AC3E}">
        <p14:creationId xmlns:p14="http://schemas.microsoft.com/office/powerpoint/2010/main" val="4018958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A7DA2C3-289E-94A5-081C-C260B1944E3E}"/>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Συνθήκη Λονδίνου</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1A9819D-03EF-47CC-22A3-084457FFDE5B}"/>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900"/>
              <a:t>Το μέλλον των νησιών του Β. και Α. Αιγαίου, της χερσονήσου του Αγίου Όρους και το καθεστώς της Αλβανίας, θα καθορίζονταν από τις Δυνάμεις. </a:t>
            </a:r>
          </a:p>
          <a:p>
            <a:pPr indent="-228600">
              <a:lnSpc>
                <a:spcPct val="90000"/>
              </a:lnSpc>
              <a:spcAft>
                <a:spcPts val="600"/>
              </a:spcAft>
              <a:buFont typeface="Arial" panose="020B0604020202020204" pitchFamily="34" charset="0"/>
              <a:buChar char="•"/>
            </a:pPr>
            <a:endParaRPr lang="en-US" sz="1900"/>
          </a:p>
          <a:p>
            <a:pPr indent="-228600">
              <a:lnSpc>
                <a:spcPct val="90000"/>
              </a:lnSpc>
              <a:spcAft>
                <a:spcPts val="600"/>
              </a:spcAft>
              <a:buFont typeface="Arial" panose="020B0604020202020204" pitchFamily="34" charset="0"/>
              <a:buChar char="•"/>
            </a:pPr>
            <a:r>
              <a:rPr lang="en-US" sz="1900"/>
              <a:t>Λίγο αργότερα (29 Ιουλίου 1913) η Αλβανία αναγνωρίστηκε ως ανεξάρτητο κράτος. </a:t>
            </a:r>
          </a:p>
          <a:p>
            <a:pPr indent="-228600">
              <a:lnSpc>
                <a:spcPct val="90000"/>
              </a:lnSpc>
              <a:spcAft>
                <a:spcPts val="600"/>
              </a:spcAft>
              <a:buFont typeface="Arial" panose="020B0604020202020204" pitchFamily="34" charset="0"/>
              <a:buChar char="•"/>
            </a:pPr>
            <a:endParaRPr lang="en-US" sz="1900"/>
          </a:p>
          <a:p>
            <a:pPr indent="-228600">
              <a:lnSpc>
                <a:spcPct val="90000"/>
              </a:lnSpc>
              <a:spcAft>
                <a:spcPts val="600"/>
              </a:spcAft>
              <a:buFont typeface="Arial" panose="020B0604020202020204" pitchFamily="34" charset="0"/>
              <a:buChar char="•"/>
            </a:pPr>
            <a:r>
              <a:rPr lang="en-US" sz="1900"/>
              <a:t>Τα Δωδεκάνησα παρέμειναν υπό ιταλική κατοχή και διοίκηση.</a:t>
            </a:r>
          </a:p>
        </p:txBody>
      </p:sp>
      <p:pic>
        <p:nvPicPr>
          <p:cNvPr id="7" name="Εικόνα 6">
            <a:extLst>
              <a:ext uri="{FF2B5EF4-FFF2-40B4-BE49-F238E27FC236}">
                <a16:creationId xmlns:a16="http://schemas.microsoft.com/office/drawing/2014/main" id="{93268BCB-35C4-DBD2-06E2-57699829E81A}"/>
              </a:ext>
            </a:extLst>
          </p:cNvPr>
          <p:cNvPicPr>
            <a:picLocks noChangeAspect="1"/>
          </p:cNvPicPr>
          <p:nvPr/>
        </p:nvPicPr>
        <p:blipFill>
          <a:blip r:embed="rId2"/>
          <a:srcRect r="69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351302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2AE55A2-8B81-2F14-2279-A5E77D34A2D3}"/>
              </a:ext>
            </a:extLst>
          </p:cNvPr>
          <p:cNvSpPr>
            <a:spLocks noGrp="1"/>
          </p:cNvSpPr>
          <p:nvPr>
            <p:ph type="title"/>
          </p:nvPr>
        </p:nvSpPr>
        <p:spPr>
          <a:xfrm>
            <a:off x="435078" y="103331"/>
            <a:ext cx="10515600" cy="1325563"/>
          </a:xfrm>
        </p:spPr>
        <p:txBody>
          <a:bodyPr/>
          <a:lstStyle/>
          <a:p>
            <a:r>
              <a:rPr lang="el-GR" dirty="0"/>
              <a:t>Δολοφονία Γεωργίου Α’</a:t>
            </a:r>
          </a:p>
        </p:txBody>
      </p:sp>
      <p:sp>
        <p:nvSpPr>
          <p:cNvPr id="3" name="TextBox 2">
            <a:extLst>
              <a:ext uri="{FF2B5EF4-FFF2-40B4-BE49-F238E27FC236}">
                <a16:creationId xmlns:a16="http://schemas.microsoft.com/office/drawing/2014/main" id="{4E436E91-8120-359A-C390-0422591D1A63}"/>
              </a:ext>
            </a:extLst>
          </p:cNvPr>
          <p:cNvSpPr txBox="1"/>
          <p:nvPr/>
        </p:nvSpPr>
        <p:spPr>
          <a:xfrm>
            <a:off x="424986" y="1105728"/>
            <a:ext cx="5523244" cy="646331"/>
          </a:xfrm>
          <a:prstGeom prst="rect">
            <a:avLst/>
          </a:prstGeom>
          <a:noFill/>
        </p:spPr>
        <p:txBody>
          <a:bodyPr wrap="square" rtlCol="0">
            <a:spAutoFit/>
          </a:bodyPr>
          <a:lstStyle/>
          <a:p>
            <a:r>
              <a:rPr lang="el-GR" dirty="0"/>
              <a:t>Το κλίμα ευφορίας ήρθε να ταράξει η δολοφονία του Γεωργίου Α’ στη Θεσσαλονίκη. </a:t>
            </a:r>
          </a:p>
        </p:txBody>
      </p:sp>
      <p:pic>
        <p:nvPicPr>
          <p:cNvPr id="5" name="Εικόνα 4">
            <a:extLst>
              <a:ext uri="{FF2B5EF4-FFF2-40B4-BE49-F238E27FC236}">
                <a16:creationId xmlns:a16="http://schemas.microsoft.com/office/drawing/2014/main" id="{ECA5F193-8E9D-32CE-2FCB-D8D031E0FACD}"/>
              </a:ext>
            </a:extLst>
          </p:cNvPr>
          <p:cNvPicPr>
            <a:picLocks noChangeAspect="1"/>
          </p:cNvPicPr>
          <p:nvPr/>
        </p:nvPicPr>
        <p:blipFill>
          <a:blip r:embed="rId2"/>
          <a:stretch>
            <a:fillRect/>
          </a:stretch>
        </p:blipFill>
        <p:spPr>
          <a:xfrm>
            <a:off x="0" y="3152258"/>
            <a:ext cx="2553056" cy="3705742"/>
          </a:xfrm>
          <a:prstGeom prst="rect">
            <a:avLst/>
          </a:prstGeom>
        </p:spPr>
      </p:pic>
      <p:pic>
        <p:nvPicPr>
          <p:cNvPr id="7" name="Εικόνα 6">
            <a:extLst>
              <a:ext uri="{FF2B5EF4-FFF2-40B4-BE49-F238E27FC236}">
                <a16:creationId xmlns:a16="http://schemas.microsoft.com/office/drawing/2014/main" id="{29A38E0E-E1D2-C2D3-8A0D-884B6F7FA5EF}"/>
              </a:ext>
            </a:extLst>
          </p:cNvPr>
          <p:cNvPicPr>
            <a:picLocks noChangeAspect="1"/>
          </p:cNvPicPr>
          <p:nvPr/>
        </p:nvPicPr>
        <p:blipFill>
          <a:blip r:embed="rId3"/>
          <a:stretch>
            <a:fillRect/>
          </a:stretch>
        </p:blipFill>
        <p:spPr>
          <a:xfrm>
            <a:off x="9496049" y="-13276"/>
            <a:ext cx="2695951" cy="4486901"/>
          </a:xfrm>
          <a:prstGeom prst="rect">
            <a:avLst/>
          </a:prstGeom>
        </p:spPr>
      </p:pic>
      <p:sp>
        <p:nvSpPr>
          <p:cNvPr id="8" name="TextBox 7">
            <a:extLst>
              <a:ext uri="{FF2B5EF4-FFF2-40B4-BE49-F238E27FC236}">
                <a16:creationId xmlns:a16="http://schemas.microsoft.com/office/drawing/2014/main" id="{E9B02F76-1BBD-0380-DAC5-152A395CD6A7}"/>
              </a:ext>
            </a:extLst>
          </p:cNvPr>
          <p:cNvSpPr txBox="1"/>
          <p:nvPr/>
        </p:nvSpPr>
        <p:spPr>
          <a:xfrm>
            <a:off x="435078" y="1713495"/>
            <a:ext cx="5818784" cy="1477328"/>
          </a:xfrm>
          <a:prstGeom prst="rect">
            <a:avLst/>
          </a:prstGeom>
          <a:noFill/>
        </p:spPr>
        <p:txBody>
          <a:bodyPr wrap="square" rtlCol="0">
            <a:spAutoFit/>
          </a:bodyPr>
          <a:lstStyle/>
          <a:p>
            <a:r>
              <a:rPr lang="el-GR" dirty="0"/>
              <a:t>Υποστηρίχτηκε, δίχως, ωστόσο, να αποδειχθεί ποτέ, ότι πίσω από αυτή βρισκόταν η Γερμανία, που ήθελε την άνοδο στον θρόνο του γερμανόφιλου διαδόχου Κωνσταντίνου, ο οποίος λίγο αργότερα ανακηρύχθηκε βασιλιάς.</a:t>
            </a:r>
          </a:p>
        </p:txBody>
      </p:sp>
      <p:pic>
        <p:nvPicPr>
          <p:cNvPr id="10" name="Εικόνα 9">
            <a:extLst>
              <a:ext uri="{FF2B5EF4-FFF2-40B4-BE49-F238E27FC236}">
                <a16:creationId xmlns:a16="http://schemas.microsoft.com/office/drawing/2014/main" id="{1BB9BFF0-ED8F-947A-4EE6-665FF5C6C530}"/>
              </a:ext>
            </a:extLst>
          </p:cNvPr>
          <p:cNvPicPr>
            <a:picLocks noChangeAspect="1"/>
          </p:cNvPicPr>
          <p:nvPr/>
        </p:nvPicPr>
        <p:blipFill>
          <a:blip r:embed="rId4"/>
          <a:stretch>
            <a:fillRect/>
          </a:stretch>
        </p:blipFill>
        <p:spPr>
          <a:xfrm>
            <a:off x="2633379" y="3128381"/>
            <a:ext cx="6782346" cy="3753495"/>
          </a:xfrm>
          <a:prstGeom prst="rect">
            <a:avLst/>
          </a:prstGeom>
        </p:spPr>
      </p:pic>
    </p:spTree>
    <p:extLst>
      <p:ext uri="{BB962C8B-B14F-4D97-AF65-F5344CB8AC3E}">
        <p14:creationId xmlns:p14="http://schemas.microsoft.com/office/powerpoint/2010/main" val="3551422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Εικόνα 2">
            <a:extLst>
              <a:ext uri="{FF2B5EF4-FFF2-40B4-BE49-F238E27FC236}">
                <a16:creationId xmlns:a16="http://schemas.microsoft.com/office/drawing/2014/main" id="{C4374BD0-A6DF-A821-82CC-C17E759EAD5A}"/>
              </a:ext>
            </a:extLst>
          </p:cNvPr>
          <p:cNvPicPr>
            <a:picLocks noChangeAspect="1"/>
          </p:cNvPicPr>
          <p:nvPr/>
        </p:nvPicPr>
        <p:blipFill>
          <a:blip r:embed="rId2"/>
          <a:srcRect l="2204"/>
          <a:stretch/>
        </p:blipFill>
        <p:spPr>
          <a:xfrm>
            <a:off x="20" y="1282"/>
            <a:ext cx="12191980" cy="6856718"/>
          </a:xfrm>
          <a:prstGeom prst="rect">
            <a:avLst/>
          </a:prstGeom>
        </p:spPr>
      </p:pic>
    </p:spTree>
    <p:extLst>
      <p:ext uri="{BB962C8B-B14F-4D97-AF65-F5344CB8AC3E}">
        <p14:creationId xmlns:p14="http://schemas.microsoft.com/office/powerpoint/2010/main" val="39019956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Εικόνα 2">
            <a:extLst>
              <a:ext uri="{FF2B5EF4-FFF2-40B4-BE49-F238E27FC236}">
                <a16:creationId xmlns:a16="http://schemas.microsoft.com/office/drawing/2014/main" id="{387CE730-79B3-CA1F-A381-5DDB1D53F5C0}"/>
              </a:ext>
            </a:extLst>
          </p:cNvPr>
          <p:cNvPicPr>
            <a:picLocks noChangeAspect="1"/>
          </p:cNvPicPr>
          <p:nvPr/>
        </p:nvPicPr>
        <p:blipFill>
          <a:blip r:embed="rId2"/>
          <a:srcRect l="426" r="-1" b="-1"/>
          <a:stretch/>
        </p:blipFill>
        <p:spPr>
          <a:xfrm>
            <a:off x="20" y="1282"/>
            <a:ext cx="12191980" cy="6856718"/>
          </a:xfrm>
          <a:prstGeom prst="rect">
            <a:avLst/>
          </a:prstGeom>
        </p:spPr>
      </p:pic>
    </p:spTree>
    <p:extLst>
      <p:ext uri="{BB962C8B-B14F-4D97-AF65-F5344CB8AC3E}">
        <p14:creationId xmlns:p14="http://schemas.microsoft.com/office/powerpoint/2010/main" val="6853318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5DB919-4247-A5DB-E282-A11C0C8E55B1}"/>
              </a:ext>
            </a:extLst>
          </p:cNvPr>
          <p:cNvSpPr>
            <a:spLocks noGrp="1"/>
          </p:cNvSpPr>
          <p:nvPr>
            <p:ph type="title"/>
          </p:nvPr>
        </p:nvSpPr>
        <p:spPr>
          <a:xfrm>
            <a:off x="401934" y="365125"/>
            <a:ext cx="10951866" cy="1325563"/>
          </a:xfrm>
        </p:spPr>
        <p:txBody>
          <a:bodyPr/>
          <a:lstStyle/>
          <a:p>
            <a:r>
              <a:rPr lang="el-GR" dirty="0"/>
              <a:t>Β’ Βαλκανικός Πόλεμος (Ιούνιος – Ιούλιος 1913)</a:t>
            </a:r>
          </a:p>
        </p:txBody>
      </p:sp>
      <p:sp>
        <p:nvSpPr>
          <p:cNvPr id="3" name="TextBox 2">
            <a:extLst>
              <a:ext uri="{FF2B5EF4-FFF2-40B4-BE49-F238E27FC236}">
                <a16:creationId xmlns:a16="http://schemas.microsoft.com/office/drawing/2014/main" id="{1BF5C997-36F3-CDFE-56B2-228E3EB4ADD2}"/>
              </a:ext>
            </a:extLst>
          </p:cNvPr>
          <p:cNvSpPr txBox="1"/>
          <p:nvPr/>
        </p:nvSpPr>
        <p:spPr>
          <a:xfrm>
            <a:off x="542611" y="1818752"/>
            <a:ext cx="6883121" cy="1754326"/>
          </a:xfrm>
          <a:prstGeom prst="rect">
            <a:avLst/>
          </a:prstGeom>
          <a:noFill/>
        </p:spPr>
        <p:txBody>
          <a:bodyPr wrap="square" rtlCol="0">
            <a:spAutoFit/>
          </a:bodyPr>
          <a:lstStyle/>
          <a:p>
            <a:pPr algn="just"/>
            <a:r>
              <a:rPr lang="el-GR" dirty="0"/>
              <a:t>Η συνθήκη του Λονδίνου άφησε πολλές εκκρεμότητες. Αυτές αφορούσαν κυρίως </a:t>
            </a:r>
            <a:r>
              <a:rPr lang="el-GR" b="1" dirty="0"/>
              <a:t>τη Μακεδονία</a:t>
            </a:r>
            <a:r>
              <a:rPr lang="el-GR" dirty="0"/>
              <a:t>, που ελεγχόταν από τον ελληνικό στρατό, αλλά </a:t>
            </a:r>
            <a:r>
              <a:rPr lang="el-GR" b="1" dirty="0"/>
              <a:t>τμήματά της διεκδικούνταν τόσο από τη Βουλγαρία όσο και από τη Σερβία.</a:t>
            </a:r>
            <a:r>
              <a:rPr lang="el-GR" dirty="0"/>
              <a:t> </a:t>
            </a:r>
            <a:r>
              <a:rPr lang="el-GR" u="sng" dirty="0"/>
              <a:t>Σε ατμόσφαιρα καχυποψίας, η Ελλάδα και η Σερβία συμμάχησαν για να αντιμετωπίσουν τις απαιτήσεις της Βουλγαρίας.</a:t>
            </a:r>
          </a:p>
        </p:txBody>
      </p:sp>
      <p:pic>
        <p:nvPicPr>
          <p:cNvPr id="5" name="Εικόνα 4">
            <a:extLst>
              <a:ext uri="{FF2B5EF4-FFF2-40B4-BE49-F238E27FC236}">
                <a16:creationId xmlns:a16="http://schemas.microsoft.com/office/drawing/2014/main" id="{AB4C16D8-CEB8-9D3F-2AD5-5273A0E0C47D}"/>
              </a:ext>
            </a:extLst>
          </p:cNvPr>
          <p:cNvPicPr>
            <a:picLocks noChangeAspect="1"/>
          </p:cNvPicPr>
          <p:nvPr/>
        </p:nvPicPr>
        <p:blipFill>
          <a:blip r:embed="rId2"/>
          <a:stretch>
            <a:fillRect/>
          </a:stretch>
        </p:blipFill>
        <p:spPr>
          <a:xfrm>
            <a:off x="7810005" y="1645495"/>
            <a:ext cx="3543795" cy="4477375"/>
          </a:xfrm>
          <a:prstGeom prst="rect">
            <a:avLst/>
          </a:prstGeom>
        </p:spPr>
      </p:pic>
      <p:sp>
        <p:nvSpPr>
          <p:cNvPr id="6" name="TextBox 5">
            <a:extLst>
              <a:ext uri="{FF2B5EF4-FFF2-40B4-BE49-F238E27FC236}">
                <a16:creationId xmlns:a16="http://schemas.microsoft.com/office/drawing/2014/main" id="{4CE5F2A8-31FF-A8B9-50A7-C0C72068CFA4}"/>
              </a:ext>
            </a:extLst>
          </p:cNvPr>
          <p:cNvSpPr txBox="1"/>
          <p:nvPr/>
        </p:nvSpPr>
        <p:spPr>
          <a:xfrm>
            <a:off x="542611" y="4310743"/>
            <a:ext cx="5455066" cy="1477328"/>
          </a:xfrm>
          <a:prstGeom prst="rect">
            <a:avLst/>
          </a:prstGeom>
          <a:noFill/>
        </p:spPr>
        <p:txBody>
          <a:bodyPr wrap="square" rtlCol="0">
            <a:spAutoFit/>
          </a:bodyPr>
          <a:lstStyle/>
          <a:p>
            <a:pPr algn="just"/>
            <a:r>
              <a:rPr lang="el-GR" dirty="0"/>
              <a:t>Πράγματι, στα μέσα Ιουνίου 1913, ο βουλγαρικός στρατός επιτέθηκε ταυτόχρονα εναντίον τόσο των ελληνικών θέσεων όσο και των σερβικών. </a:t>
            </a:r>
          </a:p>
          <a:p>
            <a:pPr algn="just"/>
            <a:endParaRPr lang="el-GR" dirty="0"/>
          </a:p>
          <a:p>
            <a:pPr algn="just"/>
            <a:r>
              <a:rPr lang="el-GR" dirty="0"/>
              <a:t>Ο Β' βαλκανικός πόλεμος ήταν πλέον γεγονός.</a:t>
            </a:r>
          </a:p>
        </p:txBody>
      </p:sp>
    </p:spTree>
    <p:extLst>
      <p:ext uri="{BB962C8B-B14F-4D97-AF65-F5344CB8AC3E}">
        <p14:creationId xmlns:p14="http://schemas.microsoft.com/office/powerpoint/2010/main" val="25089903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Εικόνα 2">
            <a:extLst>
              <a:ext uri="{FF2B5EF4-FFF2-40B4-BE49-F238E27FC236}">
                <a16:creationId xmlns:a16="http://schemas.microsoft.com/office/drawing/2014/main" id="{EC7CC6FC-369A-15D7-22A6-BF09380EA294}"/>
              </a:ext>
            </a:extLst>
          </p:cNvPr>
          <p:cNvPicPr>
            <a:picLocks noChangeAspect="1"/>
          </p:cNvPicPr>
          <p:nvPr/>
        </p:nvPicPr>
        <p:blipFill>
          <a:blip r:embed="rId2"/>
          <a:srcRect b="2192"/>
          <a:stretch/>
        </p:blipFill>
        <p:spPr>
          <a:xfrm>
            <a:off x="20" y="1282"/>
            <a:ext cx="12191980" cy="6856718"/>
          </a:xfrm>
          <a:prstGeom prst="rect">
            <a:avLst/>
          </a:prstGeom>
        </p:spPr>
      </p:pic>
    </p:spTree>
    <p:extLst>
      <p:ext uri="{BB962C8B-B14F-4D97-AF65-F5344CB8AC3E}">
        <p14:creationId xmlns:p14="http://schemas.microsoft.com/office/powerpoint/2010/main" val="949601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Εικόνα 2">
            <a:extLst>
              <a:ext uri="{FF2B5EF4-FFF2-40B4-BE49-F238E27FC236}">
                <a16:creationId xmlns:a16="http://schemas.microsoft.com/office/drawing/2014/main" id="{062652FC-14D5-E700-4754-BAC6BFD43701}"/>
              </a:ext>
            </a:extLst>
          </p:cNvPr>
          <p:cNvPicPr>
            <a:picLocks noChangeAspect="1"/>
          </p:cNvPicPr>
          <p:nvPr/>
        </p:nvPicPr>
        <p:blipFill>
          <a:blip r:embed="rId2"/>
          <a:srcRect r="425" b="-1"/>
          <a:stretch/>
        </p:blipFill>
        <p:spPr>
          <a:xfrm>
            <a:off x="20" y="1282"/>
            <a:ext cx="12191980" cy="6856718"/>
          </a:xfrm>
          <a:prstGeom prst="rect">
            <a:avLst/>
          </a:prstGeom>
        </p:spPr>
      </p:pic>
    </p:spTree>
    <p:extLst>
      <p:ext uri="{BB962C8B-B14F-4D97-AF65-F5344CB8AC3E}">
        <p14:creationId xmlns:p14="http://schemas.microsoft.com/office/powerpoint/2010/main" val="1295105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8EEA71FC-31A0-A663-B313-57578789ABFE}"/>
              </a:ext>
            </a:extLst>
          </p:cNvPr>
          <p:cNvPicPr>
            <a:picLocks noChangeAspect="1"/>
          </p:cNvPicPr>
          <p:nvPr/>
        </p:nvPicPr>
        <p:blipFill>
          <a:blip r:embed="rId2"/>
          <a:stretch>
            <a:fillRect/>
          </a:stretch>
        </p:blipFill>
        <p:spPr>
          <a:xfrm>
            <a:off x="0" y="-19136"/>
            <a:ext cx="6511331" cy="6877136"/>
          </a:xfrm>
          <a:prstGeom prst="rect">
            <a:avLst/>
          </a:prstGeom>
        </p:spPr>
      </p:pic>
      <p:sp>
        <p:nvSpPr>
          <p:cNvPr id="16"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D792703-20F0-3957-6BAC-11035E7A490E}"/>
              </a:ext>
            </a:extLst>
          </p:cNvPr>
          <p:cNvSpPr txBox="1"/>
          <p:nvPr/>
        </p:nvSpPr>
        <p:spPr>
          <a:xfrm>
            <a:off x="6739128" y="2664886"/>
            <a:ext cx="4818888" cy="3550789"/>
          </a:xfrm>
          <a:prstGeom prst="rect">
            <a:avLst/>
          </a:prstGeom>
        </p:spPr>
        <p:txBody>
          <a:bodyPr vert="horz" lIns="91440" tIns="45720" rIns="91440" bIns="45720" rtlCol="0" anchor="t">
            <a:normAutofit/>
          </a:bodyPr>
          <a:lstStyle/>
          <a:p>
            <a:pPr>
              <a:lnSpc>
                <a:spcPct val="90000"/>
              </a:lnSpc>
              <a:spcAft>
                <a:spcPts val="600"/>
              </a:spcAft>
            </a:pPr>
            <a:r>
              <a:rPr lang="en-US" sz="2200" b="0" i="0" dirty="0" err="1">
                <a:effectLst/>
              </a:rPr>
              <a:t>Ποιους</a:t>
            </a:r>
            <a:r>
              <a:rPr lang="en-US" sz="2200" b="0" i="0" dirty="0">
                <a:effectLst/>
              </a:rPr>
              <a:t> </a:t>
            </a:r>
            <a:r>
              <a:rPr lang="en-US" sz="2200" b="0" i="0" dirty="0" err="1">
                <a:effectLst/>
              </a:rPr>
              <a:t>λόγους</a:t>
            </a:r>
            <a:r>
              <a:rPr lang="en-US" sz="2200" b="0" i="0" dirty="0">
                <a:effectLst/>
              </a:rPr>
              <a:t> επ</a:t>
            </a:r>
            <a:r>
              <a:rPr lang="en-US" sz="2200" b="0" i="0" dirty="0" err="1">
                <a:effectLst/>
              </a:rPr>
              <a:t>ικ</a:t>
            </a:r>
            <a:r>
              <a:rPr lang="en-US" sz="2200" b="0" i="0" dirty="0">
                <a:effectLst/>
              </a:rPr>
              <a:t>αλέστηκε ο βασιλιάς Γεώργιος προκειμένου να αιτιολογήσει την προσφυγή της Ελλάδας σε πόλεμο εναντίον της Οθωμανικής αυτοκρατορίας;</a:t>
            </a:r>
          </a:p>
          <a:p>
            <a:pPr indent="-228600">
              <a:lnSpc>
                <a:spcPct val="90000"/>
              </a:lnSpc>
              <a:spcAft>
                <a:spcPts val="600"/>
              </a:spcAft>
              <a:buFont typeface="Arial" panose="020B0604020202020204" pitchFamily="34" charset="0"/>
              <a:buChar char="•"/>
            </a:pPr>
            <a:endParaRPr lang="en-US" sz="2200" dirty="0"/>
          </a:p>
        </p:txBody>
      </p:sp>
    </p:spTree>
    <p:extLst>
      <p:ext uri="{BB962C8B-B14F-4D97-AF65-F5344CB8AC3E}">
        <p14:creationId xmlns:p14="http://schemas.microsoft.com/office/powerpoint/2010/main" val="9699116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Εικόνα 3">
            <a:extLst>
              <a:ext uri="{FF2B5EF4-FFF2-40B4-BE49-F238E27FC236}">
                <a16:creationId xmlns:a16="http://schemas.microsoft.com/office/drawing/2014/main" id="{0078122C-1193-45B6-9D75-3EBE350C46DA}"/>
              </a:ext>
            </a:extLst>
          </p:cNvPr>
          <p:cNvPicPr>
            <a:picLocks noChangeAspect="1"/>
          </p:cNvPicPr>
          <p:nvPr/>
        </p:nvPicPr>
        <p:blipFill>
          <a:blip r:embed="rId2">
            <a:alphaModFix amt="60000"/>
          </a:blip>
          <a:srcRect t="337" b="106"/>
          <a:stretch/>
        </p:blipFill>
        <p:spPr>
          <a:xfrm>
            <a:off x="-1" y="10"/>
            <a:ext cx="12192001" cy="6857990"/>
          </a:xfrm>
          <a:prstGeom prst="rect">
            <a:avLst/>
          </a:prstGeom>
        </p:spPr>
      </p:pic>
      <p:sp>
        <p:nvSpPr>
          <p:cNvPr id="2" name="TextBox 1">
            <a:extLst>
              <a:ext uri="{FF2B5EF4-FFF2-40B4-BE49-F238E27FC236}">
                <a16:creationId xmlns:a16="http://schemas.microsoft.com/office/drawing/2014/main" id="{CA23F02A-BCEE-7494-6116-6197512A503A}"/>
              </a:ext>
            </a:extLst>
          </p:cNvPr>
          <p:cNvSpPr txBox="1"/>
          <p:nvPr/>
        </p:nvSpPr>
        <p:spPr>
          <a:xfrm>
            <a:off x="6551525" y="3537020"/>
            <a:ext cx="4802273" cy="2592068"/>
          </a:xfrm>
          <a:prstGeom prst="rect">
            <a:avLst/>
          </a:prstGeom>
        </p:spPr>
        <p:txBody>
          <a:bodyPr vert="horz" lIns="91440" tIns="45720" rIns="91440" bIns="45720" rtlCol="0" anchor="ctr">
            <a:normAutofit/>
          </a:bodyPr>
          <a:lstStyle/>
          <a:p>
            <a:pPr algn="just">
              <a:lnSpc>
                <a:spcPct val="90000"/>
              </a:lnSpc>
              <a:spcAft>
                <a:spcPts val="600"/>
              </a:spcAft>
            </a:pPr>
            <a:r>
              <a:rPr lang="en-US" sz="2000" dirty="0" err="1">
                <a:solidFill>
                  <a:srgbClr val="FFFFFF"/>
                </a:solidFill>
              </a:rPr>
              <a:t>Στη</a:t>
            </a:r>
            <a:r>
              <a:rPr lang="en-US" sz="2000" dirty="0">
                <a:solidFill>
                  <a:srgbClr val="FFFFFF"/>
                </a:solidFill>
              </a:rPr>
              <a:t> </a:t>
            </a:r>
            <a:r>
              <a:rPr lang="en-US" sz="2000" dirty="0" err="1">
                <a:solidFill>
                  <a:srgbClr val="FFFFFF"/>
                </a:solidFill>
              </a:rPr>
              <a:t>διάρκει</a:t>
            </a:r>
            <a:r>
              <a:rPr lang="en-US" sz="2000" dirty="0">
                <a:solidFill>
                  <a:srgbClr val="FFFFFF"/>
                </a:solidFill>
              </a:rPr>
              <a:t>α του Β ́</a:t>
            </a:r>
            <a:r>
              <a:rPr lang="el-GR" sz="2000" dirty="0" err="1">
                <a:solidFill>
                  <a:srgbClr val="FFFFFF"/>
                </a:solidFill>
              </a:rPr>
              <a:t>βα</a:t>
            </a:r>
            <a:r>
              <a:rPr lang="en-US" sz="2000" dirty="0" err="1">
                <a:solidFill>
                  <a:srgbClr val="FFFFFF"/>
                </a:solidFill>
              </a:rPr>
              <a:t>λκ</a:t>
            </a:r>
            <a:r>
              <a:rPr lang="en-US" sz="2000" dirty="0">
                <a:solidFill>
                  <a:srgbClr val="FFFFFF"/>
                </a:solidFill>
              </a:rPr>
              <a:t>ανικού πολέμου ο ελληνικός στρατός κατέλαβε ολόκληρη την Α. Μα</a:t>
            </a:r>
            <a:r>
              <a:rPr lang="en-US" sz="2000" dirty="0" err="1">
                <a:solidFill>
                  <a:srgbClr val="FFFFFF"/>
                </a:solidFill>
              </a:rPr>
              <a:t>κεδονί</a:t>
            </a:r>
            <a:r>
              <a:rPr lang="en-US" sz="2000" dirty="0">
                <a:solidFill>
                  <a:srgbClr val="FFFFFF"/>
                </a:solidFill>
              </a:rPr>
              <a:t>α και τη Δ. </a:t>
            </a:r>
            <a:r>
              <a:rPr lang="en-US" sz="2000" dirty="0" err="1">
                <a:solidFill>
                  <a:srgbClr val="FFFFFF"/>
                </a:solidFill>
              </a:rPr>
              <a:t>Θράκη</a:t>
            </a:r>
            <a:r>
              <a:rPr lang="en-US" sz="2000" dirty="0">
                <a:solidFill>
                  <a:srgbClr val="FFFFFF"/>
                </a:solidFill>
              </a:rPr>
              <a:t>, </a:t>
            </a:r>
            <a:r>
              <a:rPr lang="en-US" sz="2000" dirty="0" err="1">
                <a:solidFill>
                  <a:srgbClr val="FFFFFF"/>
                </a:solidFill>
              </a:rPr>
              <a:t>φτάνοντ</a:t>
            </a:r>
            <a:r>
              <a:rPr lang="en-US" sz="2000" dirty="0">
                <a:solidFill>
                  <a:srgbClr val="FFFFFF"/>
                </a:solidFill>
              </a:rPr>
              <a:t>ας ως την Αλεξανδρούπολη.</a:t>
            </a:r>
          </a:p>
        </p:txBody>
      </p:sp>
    </p:spTree>
    <p:extLst>
      <p:ext uri="{BB962C8B-B14F-4D97-AF65-F5344CB8AC3E}">
        <p14:creationId xmlns:p14="http://schemas.microsoft.com/office/powerpoint/2010/main" val="23341088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Εικόνα 2">
            <a:extLst>
              <a:ext uri="{FF2B5EF4-FFF2-40B4-BE49-F238E27FC236}">
                <a16:creationId xmlns:a16="http://schemas.microsoft.com/office/drawing/2014/main" id="{7FADB9E1-B447-9490-B9F8-3402CB15FF62}"/>
              </a:ext>
            </a:extLst>
          </p:cNvPr>
          <p:cNvPicPr>
            <a:picLocks noChangeAspect="1"/>
          </p:cNvPicPr>
          <p:nvPr/>
        </p:nvPicPr>
        <p:blipFill>
          <a:blip r:embed="rId2"/>
          <a:srcRect r="2204"/>
          <a:stretch/>
        </p:blipFill>
        <p:spPr>
          <a:xfrm>
            <a:off x="20" y="1282"/>
            <a:ext cx="12191980" cy="6856718"/>
          </a:xfrm>
          <a:prstGeom prst="rect">
            <a:avLst/>
          </a:prstGeom>
        </p:spPr>
      </p:pic>
    </p:spTree>
    <p:extLst>
      <p:ext uri="{BB962C8B-B14F-4D97-AF65-F5344CB8AC3E}">
        <p14:creationId xmlns:p14="http://schemas.microsoft.com/office/powerpoint/2010/main" val="21973578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Εικόνα 2">
            <a:extLst>
              <a:ext uri="{FF2B5EF4-FFF2-40B4-BE49-F238E27FC236}">
                <a16:creationId xmlns:a16="http://schemas.microsoft.com/office/drawing/2014/main" id="{7C3A78D7-127A-D2F5-C0DA-635967467918}"/>
              </a:ext>
            </a:extLst>
          </p:cNvPr>
          <p:cNvPicPr>
            <a:picLocks noChangeAspect="1"/>
          </p:cNvPicPr>
          <p:nvPr/>
        </p:nvPicPr>
        <p:blipFill>
          <a:blip r:embed="rId2"/>
          <a:srcRect r="1315"/>
          <a:stretch/>
        </p:blipFill>
        <p:spPr>
          <a:xfrm>
            <a:off x="20" y="1282"/>
            <a:ext cx="12191980" cy="6856718"/>
          </a:xfrm>
          <a:prstGeom prst="rect">
            <a:avLst/>
          </a:prstGeom>
        </p:spPr>
      </p:pic>
    </p:spTree>
    <p:extLst>
      <p:ext uri="{BB962C8B-B14F-4D97-AF65-F5344CB8AC3E}">
        <p14:creationId xmlns:p14="http://schemas.microsoft.com/office/powerpoint/2010/main" val="15500072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DAC42E2-C672-EABD-4961-993A474611EF}"/>
              </a:ext>
            </a:extLst>
          </p:cNvPr>
          <p:cNvSpPr txBox="1"/>
          <p:nvPr/>
        </p:nvSpPr>
        <p:spPr>
          <a:xfrm>
            <a:off x="8199390" y="1337561"/>
            <a:ext cx="3434180" cy="35990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Επ</a:t>
            </a:r>
            <a:r>
              <a:rPr lang="en-US" sz="2000" dirty="0" err="1"/>
              <a:t>ιτυχίες</a:t>
            </a:r>
            <a:r>
              <a:rPr lang="en-US" sz="2000" dirty="0"/>
              <a:t> </a:t>
            </a:r>
            <a:r>
              <a:rPr lang="en-US" sz="2000" dirty="0" err="1"/>
              <a:t>σημείωσ</a:t>
            </a:r>
            <a:r>
              <a:rPr lang="en-US" sz="2000" dirty="0"/>
              <a:t>αν και οι Σέρβοι στη Δ. Μα</a:t>
            </a:r>
            <a:r>
              <a:rPr lang="en-US" sz="2000" dirty="0" err="1"/>
              <a:t>κεδονί</a:t>
            </a:r>
            <a:r>
              <a:rPr lang="en-US" sz="2000" dirty="0"/>
              <a:t>α. Πα</a:t>
            </a:r>
            <a:r>
              <a:rPr lang="en-US" sz="2000" dirty="0" err="1"/>
              <a:t>ράλληλ</a:t>
            </a:r>
            <a:r>
              <a:rPr lang="en-US" sz="2000" dirty="0"/>
              <a:t>α, οι Ρουμάνοι εισέβαλαν στη Βουλγαρία, φτάνοντας τριάντα χιλιόμετρα από τη Σόφια, ενώ οι Τούρκοι ανακατέλαβαν την Αδριανούπολη στην Α. </a:t>
            </a:r>
            <a:r>
              <a:rPr lang="en-US" sz="2000" dirty="0" err="1"/>
              <a:t>Θράκη</a:t>
            </a:r>
            <a:r>
              <a:rPr lang="en-US" sz="2000" dirty="0"/>
              <a:t>.</a:t>
            </a:r>
          </a:p>
        </p:txBody>
      </p:sp>
      <p:pic>
        <p:nvPicPr>
          <p:cNvPr id="7" name="Εικόνα 6">
            <a:extLst>
              <a:ext uri="{FF2B5EF4-FFF2-40B4-BE49-F238E27FC236}">
                <a16:creationId xmlns:a16="http://schemas.microsoft.com/office/drawing/2014/main" id="{EE348445-7DFB-CBBE-48BB-8A093B1F7B16}"/>
              </a:ext>
            </a:extLst>
          </p:cNvPr>
          <p:cNvPicPr>
            <a:picLocks noChangeAspect="1"/>
          </p:cNvPicPr>
          <p:nvPr/>
        </p:nvPicPr>
        <p:blipFill>
          <a:blip r:embed="rId2"/>
          <a:stretch>
            <a:fillRect/>
          </a:stretch>
        </p:blipFill>
        <p:spPr>
          <a:xfrm>
            <a:off x="0" y="0"/>
            <a:ext cx="7821116" cy="4467849"/>
          </a:xfrm>
          <a:prstGeom prst="rect">
            <a:avLst/>
          </a:prstGeom>
        </p:spPr>
      </p:pic>
    </p:spTree>
    <p:extLst>
      <p:ext uri="{BB962C8B-B14F-4D97-AF65-F5344CB8AC3E}">
        <p14:creationId xmlns:p14="http://schemas.microsoft.com/office/powerpoint/2010/main" val="1905134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Εικόνα 2">
            <a:extLst>
              <a:ext uri="{FF2B5EF4-FFF2-40B4-BE49-F238E27FC236}">
                <a16:creationId xmlns:a16="http://schemas.microsoft.com/office/drawing/2014/main" id="{AE28A3A6-7AC2-B43C-F492-F4EFDA76680F}"/>
              </a:ext>
            </a:extLst>
          </p:cNvPr>
          <p:cNvPicPr>
            <a:picLocks noChangeAspect="1"/>
          </p:cNvPicPr>
          <p:nvPr/>
        </p:nvPicPr>
        <p:blipFill>
          <a:blip r:embed="rId2"/>
          <a:srcRect r="1315"/>
          <a:stretch/>
        </p:blipFill>
        <p:spPr>
          <a:xfrm>
            <a:off x="20" y="1282"/>
            <a:ext cx="12191980" cy="6856718"/>
          </a:xfrm>
          <a:prstGeom prst="rect">
            <a:avLst/>
          </a:prstGeom>
        </p:spPr>
      </p:pic>
    </p:spTree>
    <p:extLst>
      <p:ext uri="{BB962C8B-B14F-4D97-AF65-F5344CB8AC3E}">
        <p14:creationId xmlns:p14="http://schemas.microsoft.com/office/powerpoint/2010/main" val="20789349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69298601-5941-06BF-214A-32F65EFB5E1E}"/>
              </a:ext>
            </a:extLst>
          </p:cNvPr>
          <p:cNvPicPr>
            <a:picLocks noChangeAspect="1"/>
          </p:cNvPicPr>
          <p:nvPr/>
        </p:nvPicPr>
        <p:blipFill>
          <a:blip r:embed="rId2"/>
          <a:stretch>
            <a:fillRect/>
          </a:stretch>
        </p:blipFill>
        <p:spPr>
          <a:xfrm>
            <a:off x="1969975" y="503000"/>
            <a:ext cx="7716636" cy="5787478"/>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51678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5FC4C8CB-75FB-3FE9-BC8B-87E2981F57DE}"/>
              </a:ext>
            </a:extLst>
          </p:cNvPr>
          <p:cNvPicPr>
            <a:picLocks noChangeAspect="1"/>
          </p:cNvPicPr>
          <p:nvPr/>
        </p:nvPicPr>
        <p:blipFill>
          <a:blip r:embed="rId2"/>
          <a:stretch>
            <a:fillRect/>
          </a:stretch>
        </p:blipFill>
        <p:spPr>
          <a:xfrm>
            <a:off x="2381957" y="643467"/>
            <a:ext cx="7428086"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68362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C2FD3095-4958-2E34-AEC1-7E96105BC82D}"/>
              </a:ext>
            </a:extLst>
          </p:cNvPr>
          <p:cNvPicPr>
            <a:picLocks noChangeAspect="1"/>
          </p:cNvPicPr>
          <p:nvPr/>
        </p:nvPicPr>
        <p:blipFill>
          <a:blip r:embed="rId2"/>
          <a:stretch>
            <a:fillRect/>
          </a:stretch>
        </p:blipFill>
        <p:spPr>
          <a:xfrm>
            <a:off x="2369536" y="643467"/>
            <a:ext cx="7452928"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98911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58847C06-00BE-71DD-998C-4F0FF1A8E0DF}"/>
              </a:ext>
            </a:extLst>
          </p:cNvPr>
          <p:cNvPicPr>
            <a:picLocks noChangeAspect="1"/>
          </p:cNvPicPr>
          <p:nvPr/>
        </p:nvPicPr>
        <p:blipFill>
          <a:blip r:embed="rId2"/>
          <a:stretch>
            <a:fillRect/>
          </a:stretch>
        </p:blipFill>
        <p:spPr>
          <a:xfrm>
            <a:off x="2394295" y="643467"/>
            <a:ext cx="7403409"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65346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DB9112D-7473-516F-A74A-8E9035DABFCC}"/>
              </a:ext>
            </a:extLst>
          </p:cNvPr>
          <p:cNvPicPr>
            <a:picLocks noChangeAspect="1"/>
          </p:cNvPicPr>
          <p:nvPr/>
        </p:nvPicPr>
        <p:blipFill>
          <a:blip r:embed="rId2"/>
          <a:stretch>
            <a:fillRect/>
          </a:stretch>
        </p:blipFill>
        <p:spPr>
          <a:xfrm>
            <a:off x="1135463" y="163166"/>
            <a:ext cx="10048351" cy="6615463"/>
          </a:xfrm>
          <a:prstGeom prst="rect">
            <a:avLst/>
          </a:prstGeom>
        </p:spPr>
      </p:pic>
    </p:spTree>
    <p:extLst>
      <p:ext uri="{BB962C8B-B14F-4D97-AF65-F5344CB8AC3E}">
        <p14:creationId xmlns:p14="http://schemas.microsoft.com/office/powerpoint/2010/main" val="1381647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533709A-9952-9D1C-7A5F-DE1D5F7CAE94}"/>
              </a:ext>
            </a:extLst>
          </p:cNvPr>
          <p:cNvSpPr>
            <a:spLocks noGrp="1"/>
          </p:cNvSpPr>
          <p:nvPr>
            <p:ph type="title"/>
          </p:nvPr>
        </p:nvSpPr>
        <p:spPr>
          <a:xfrm>
            <a:off x="190919" y="365125"/>
            <a:ext cx="11927393" cy="1325563"/>
          </a:xfrm>
        </p:spPr>
        <p:txBody>
          <a:bodyPr>
            <a:normAutofit/>
          </a:bodyPr>
          <a:lstStyle/>
          <a:p>
            <a:r>
              <a:rPr lang="el-GR" sz="4000" dirty="0"/>
              <a:t>Ανάμειξη Μεγάλων Δυνάμεων: Περιπλέκουν τα πράγματα</a:t>
            </a:r>
          </a:p>
        </p:txBody>
      </p:sp>
      <p:graphicFrame>
        <p:nvGraphicFramePr>
          <p:cNvPr id="7" name="Διάγραμμα 6">
            <a:extLst>
              <a:ext uri="{FF2B5EF4-FFF2-40B4-BE49-F238E27FC236}">
                <a16:creationId xmlns:a16="http://schemas.microsoft.com/office/drawing/2014/main" id="{19878150-AA50-D70A-2BF8-CA72A55669C0}"/>
              </a:ext>
            </a:extLst>
          </p:cNvPr>
          <p:cNvGraphicFramePr/>
          <p:nvPr>
            <p:extLst>
              <p:ext uri="{D42A27DB-BD31-4B8C-83A1-F6EECF244321}">
                <p14:modId xmlns:p14="http://schemas.microsoft.com/office/powerpoint/2010/main" val="546170716"/>
              </p:ext>
            </p:extLst>
          </p:nvPr>
        </p:nvGraphicFramePr>
        <p:xfrm>
          <a:off x="0" y="131943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Εικόνα 10">
            <a:extLst>
              <a:ext uri="{FF2B5EF4-FFF2-40B4-BE49-F238E27FC236}">
                <a16:creationId xmlns:a16="http://schemas.microsoft.com/office/drawing/2014/main" id="{FF5A6E82-200B-7922-1BE5-1F96CF94F4A0}"/>
              </a:ext>
            </a:extLst>
          </p:cNvPr>
          <p:cNvPicPr>
            <a:picLocks noChangeAspect="1"/>
          </p:cNvPicPr>
          <p:nvPr/>
        </p:nvPicPr>
        <p:blipFill>
          <a:blip r:embed="rId7"/>
          <a:stretch>
            <a:fillRect/>
          </a:stretch>
        </p:blipFill>
        <p:spPr>
          <a:xfrm>
            <a:off x="8265522" y="1434997"/>
            <a:ext cx="3715268" cy="4972744"/>
          </a:xfrm>
          <a:prstGeom prst="rect">
            <a:avLst/>
          </a:prstGeom>
        </p:spPr>
      </p:pic>
    </p:spTree>
    <p:extLst>
      <p:ext uri="{BB962C8B-B14F-4D97-AF65-F5344CB8AC3E}">
        <p14:creationId xmlns:p14="http://schemas.microsoft.com/office/powerpoint/2010/main" val="42158466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Εικόνα 2">
            <a:extLst>
              <a:ext uri="{FF2B5EF4-FFF2-40B4-BE49-F238E27FC236}">
                <a16:creationId xmlns:a16="http://schemas.microsoft.com/office/drawing/2014/main" id="{BA4EE7A7-2868-DC92-E3B0-241C63BCDBA5}"/>
              </a:ext>
            </a:extLst>
          </p:cNvPr>
          <p:cNvPicPr>
            <a:picLocks noChangeAspect="1"/>
          </p:cNvPicPr>
          <p:nvPr/>
        </p:nvPicPr>
        <p:blipFill>
          <a:blip r:embed="rId2"/>
          <a:srcRect r="872" b="1"/>
          <a:stretch/>
        </p:blipFill>
        <p:spPr>
          <a:xfrm>
            <a:off x="20" y="-8766"/>
            <a:ext cx="12191980" cy="6856718"/>
          </a:xfrm>
          <a:prstGeom prst="rect">
            <a:avLst/>
          </a:prstGeom>
        </p:spPr>
      </p:pic>
    </p:spTree>
    <p:extLst>
      <p:ext uri="{BB962C8B-B14F-4D97-AF65-F5344CB8AC3E}">
        <p14:creationId xmlns:p14="http://schemas.microsoft.com/office/powerpoint/2010/main" val="9964365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F2E2428-58BA-458D-AA54-05502E63F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a:extLst>
              <a:ext uri="{FF2B5EF4-FFF2-40B4-BE49-F238E27FC236}">
                <a16:creationId xmlns:a16="http://schemas.microsoft.com/office/drawing/2014/main" id="{A3BDBA0E-D993-9CDB-2C35-D63223A622BD}"/>
              </a:ext>
            </a:extLst>
          </p:cNvPr>
          <p:cNvSpPr>
            <a:spLocks noGrp="1"/>
          </p:cNvSpPr>
          <p:nvPr>
            <p:ph type="title"/>
          </p:nvPr>
        </p:nvSpPr>
        <p:spPr>
          <a:xfrm>
            <a:off x="1137034" y="609600"/>
            <a:ext cx="6881026" cy="1322887"/>
          </a:xfrm>
        </p:spPr>
        <p:txBody>
          <a:bodyPr vert="horz" lIns="91440" tIns="45720" rIns="91440" bIns="45720" rtlCol="0" anchor="ctr">
            <a:normAutofit/>
          </a:bodyPr>
          <a:lstStyle/>
          <a:p>
            <a:r>
              <a:rPr lang="en-US" kern="1200" dirty="0" err="1">
                <a:solidFill>
                  <a:schemeClr val="tx1"/>
                </a:solidFill>
                <a:latin typeface="+mj-lt"/>
                <a:ea typeface="+mj-ea"/>
                <a:cs typeface="+mj-cs"/>
              </a:rPr>
              <a:t>Συνέ</a:t>
            </a:r>
            <a:r>
              <a:rPr lang="en-US" kern="1200" dirty="0">
                <a:solidFill>
                  <a:schemeClr val="tx1"/>
                </a:solidFill>
                <a:latin typeface="+mj-lt"/>
                <a:ea typeface="+mj-ea"/>
                <a:cs typeface="+mj-cs"/>
              </a:rPr>
              <a:t>πειες Βαλκανικών Πολέμων για Ελλάδα</a:t>
            </a:r>
            <a:r>
              <a:rPr lang="el-GR" kern="1200" dirty="0">
                <a:solidFill>
                  <a:schemeClr val="tx1"/>
                </a:solidFill>
                <a:latin typeface="+mj-lt"/>
                <a:ea typeface="+mj-ea"/>
                <a:cs typeface="+mj-cs"/>
              </a:rPr>
              <a:t> - Οφέλη</a:t>
            </a:r>
            <a:endParaRPr lang="en-US" kern="1200" dirty="0">
              <a:solidFill>
                <a:schemeClr val="tx1"/>
              </a:solidFill>
              <a:latin typeface="+mj-lt"/>
              <a:ea typeface="+mj-ea"/>
              <a:cs typeface="+mj-cs"/>
            </a:endParaRPr>
          </a:p>
        </p:txBody>
      </p:sp>
      <p:sp>
        <p:nvSpPr>
          <p:cNvPr id="3" name="TextBox 2">
            <a:extLst>
              <a:ext uri="{FF2B5EF4-FFF2-40B4-BE49-F238E27FC236}">
                <a16:creationId xmlns:a16="http://schemas.microsoft.com/office/drawing/2014/main" id="{C36F3920-C5F1-2D27-1B61-C22EDE8C9D5B}"/>
              </a:ext>
            </a:extLst>
          </p:cNvPr>
          <p:cNvSpPr txBox="1"/>
          <p:nvPr/>
        </p:nvSpPr>
        <p:spPr>
          <a:xfrm>
            <a:off x="1137034" y="2194102"/>
            <a:ext cx="6971986" cy="3908585"/>
          </a:xfrm>
          <a:prstGeom prst="rect">
            <a:avLst/>
          </a:prstGeom>
        </p:spPr>
        <p:txBody>
          <a:bodyPr vert="horz" lIns="91440" tIns="45720" rIns="91440" bIns="45720" rtlCol="0">
            <a:normAutofit/>
          </a:bodyPr>
          <a:lstStyle/>
          <a:p>
            <a:pPr marL="400050" indent="-342900">
              <a:lnSpc>
                <a:spcPct val="90000"/>
              </a:lnSpc>
              <a:spcAft>
                <a:spcPts val="600"/>
              </a:spcAft>
              <a:buFont typeface="Wingdings" panose="05000000000000000000" pitchFamily="2" charset="2"/>
              <a:buChar char="Ø"/>
            </a:pPr>
            <a:r>
              <a:rPr lang="en-US" sz="1900" b="1" dirty="0" err="1"/>
              <a:t>Δι</a:t>
            </a:r>
            <a:r>
              <a:rPr lang="en-US" sz="1900" b="1" dirty="0"/>
              <a:t>πλασιάζεται:</a:t>
            </a:r>
          </a:p>
          <a:p>
            <a:pPr marL="342900" indent="-342900">
              <a:lnSpc>
                <a:spcPct val="90000"/>
              </a:lnSpc>
              <a:spcAft>
                <a:spcPts val="600"/>
              </a:spcAft>
              <a:buFont typeface="Arial" panose="020B0604020202020204" pitchFamily="34" charset="0"/>
              <a:buChar char="•"/>
            </a:pPr>
            <a:r>
              <a:rPr lang="en-US" sz="1900" dirty="0"/>
              <a:t>η επ</a:t>
            </a:r>
            <a:r>
              <a:rPr lang="en-US" sz="1900" dirty="0" err="1"/>
              <a:t>ιφάνει</a:t>
            </a:r>
            <a:r>
              <a:rPr lang="en-US" sz="1900" dirty="0"/>
              <a:t>α του ελληνικού εδάφους (από 63.211 </a:t>
            </a:r>
            <a:r>
              <a:rPr lang="en-US" sz="1900" b="0" i="0" dirty="0">
                <a:effectLst/>
              </a:rPr>
              <a:t>km</a:t>
            </a:r>
            <a:r>
              <a:rPr lang="en-US" sz="1900" b="0" i="0" baseline="30000" dirty="0">
                <a:effectLst/>
              </a:rPr>
              <a:t>2</a:t>
            </a:r>
            <a:r>
              <a:rPr lang="en-US" sz="1900" dirty="0"/>
              <a:t> σε 120.308 </a:t>
            </a:r>
            <a:r>
              <a:rPr lang="en-US" sz="1900" b="0" i="0" dirty="0">
                <a:effectLst/>
              </a:rPr>
              <a:t>km</a:t>
            </a:r>
            <a:r>
              <a:rPr lang="en-US" sz="1900" b="0" i="0" baseline="30000" dirty="0">
                <a:effectLst/>
              </a:rPr>
              <a:t>2</a:t>
            </a:r>
            <a:r>
              <a:rPr lang="en-US" sz="1900" dirty="0"/>
              <a:t>)</a:t>
            </a:r>
            <a:endParaRPr lang="el-GR" sz="1900" dirty="0"/>
          </a:p>
          <a:p>
            <a:pPr marL="342900" indent="-342900">
              <a:lnSpc>
                <a:spcPct val="90000"/>
              </a:lnSpc>
              <a:spcAft>
                <a:spcPts val="600"/>
              </a:spcAft>
              <a:buFont typeface="Arial" panose="020B0604020202020204" pitchFamily="34" charset="0"/>
              <a:buChar char="•"/>
            </a:pPr>
            <a:r>
              <a:rPr lang="en-US" sz="1900" dirty="0"/>
              <a:t>ο π</a:t>
            </a:r>
            <a:r>
              <a:rPr lang="en-US" sz="1900" dirty="0" err="1"/>
              <a:t>ληθυσμός</a:t>
            </a:r>
            <a:r>
              <a:rPr lang="en-US" sz="1900" dirty="0"/>
              <a:t> </a:t>
            </a:r>
            <a:r>
              <a:rPr lang="en-US" sz="1900" dirty="0" err="1"/>
              <a:t>της</a:t>
            </a:r>
            <a:r>
              <a:rPr lang="en-US" sz="1900" dirty="0"/>
              <a:t> </a:t>
            </a:r>
            <a:r>
              <a:rPr lang="en-US" sz="1900" dirty="0" err="1"/>
              <a:t>Ελλάδ</a:t>
            </a:r>
            <a:r>
              <a:rPr lang="en-US" sz="1900" dirty="0"/>
              <a:t>ας (από 2.631.952 σε 4.718.221 κατοίκους)</a:t>
            </a:r>
          </a:p>
          <a:p>
            <a:pPr indent="-228600">
              <a:lnSpc>
                <a:spcPct val="90000"/>
              </a:lnSpc>
              <a:spcAft>
                <a:spcPts val="600"/>
              </a:spcAft>
              <a:buFont typeface="Arial" panose="020B0604020202020204" pitchFamily="34" charset="0"/>
              <a:buChar char="•"/>
            </a:pPr>
            <a:endParaRPr lang="en-US" sz="1900" dirty="0"/>
          </a:p>
          <a:p>
            <a:pPr indent="-228600">
              <a:lnSpc>
                <a:spcPct val="90000"/>
              </a:lnSpc>
              <a:spcAft>
                <a:spcPts val="600"/>
              </a:spcAft>
              <a:buFont typeface="Arial" panose="020B0604020202020204" pitchFamily="34" charset="0"/>
              <a:buChar char="•"/>
            </a:pPr>
            <a:endParaRPr lang="en-US" sz="1900" dirty="0"/>
          </a:p>
          <a:p>
            <a:pPr marL="400050" indent="-342900">
              <a:lnSpc>
                <a:spcPct val="90000"/>
              </a:lnSpc>
              <a:spcAft>
                <a:spcPts val="600"/>
              </a:spcAft>
              <a:buFont typeface="Wingdings" panose="05000000000000000000" pitchFamily="2" charset="2"/>
              <a:buChar char="Ø"/>
            </a:pPr>
            <a:r>
              <a:rPr lang="en-US" sz="1900" b="1" dirty="0" err="1"/>
              <a:t>Προστίθεντ</a:t>
            </a:r>
            <a:r>
              <a:rPr lang="en-US" sz="1900" b="1" dirty="0"/>
              <a:t>αι στον εθνικό κορμό νέα κέντρα</a:t>
            </a:r>
            <a:r>
              <a:rPr lang="el-GR" sz="1900" b="1" dirty="0"/>
              <a:t> (Νέες Χώρες)</a:t>
            </a:r>
            <a:r>
              <a:rPr lang="en-US" sz="1900" b="1" dirty="0"/>
              <a:t> </a:t>
            </a:r>
            <a:r>
              <a:rPr lang="en-US" sz="1900" dirty="0"/>
              <a:t>(Θεσσαλονίκη, Ιωάννινα, Καβάλα, Μυτιλήνη, Χίος, Ηράκλειο) </a:t>
            </a:r>
          </a:p>
          <a:p>
            <a:pPr marL="285750" indent="-228600">
              <a:lnSpc>
                <a:spcPct val="90000"/>
              </a:lnSpc>
              <a:spcAft>
                <a:spcPts val="600"/>
              </a:spcAft>
              <a:buFont typeface="Arial" panose="020B0604020202020204" pitchFamily="34" charset="0"/>
              <a:buChar char="•"/>
            </a:pPr>
            <a:r>
              <a:rPr lang="en-US" sz="1900" dirty="0" err="1"/>
              <a:t>με</a:t>
            </a:r>
            <a:r>
              <a:rPr lang="en-US" sz="1900" dirty="0"/>
              <a:t> </a:t>
            </a:r>
            <a:r>
              <a:rPr lang="en-US" sz="1900" dirty="0" err="1"/>
              <a:t>εύρωστη</a:t>
            </a:r>
            <a:r>
              <a:rPr lang="en-US" sz="1900" dirty="0"/>
              <a:t> </a:t>
            </a:r>
            <a:r>
              <a:rPr lang="en-US" sz="1900" dirty="0" err="1"/>
              <a:t>οικονομική</a:t>
            </a:r>
            <a:r>
              <a:rPr lang="en-US" sz="1900" dirty="0"/>
              <a:t> </a:t>
            </a:r>
            <a:r>
              <a:rPr lang="en-US" sz="1900" dirty="0" err="1"/>
              <a:t>ζωή</a:t>
            </a:r>
            <a:endParaRPr lang="en-US" sz="1900" dirty="0"/>
          </a:p>
          <a:p>
            <a:pPr marL="285750" indent="-228600">
              <a:lnSpc>
                <a:spcPct val="90000"/>
              </a:lnSpc>
              <a:spcAft>
                <a:spcPts val="600"/>
              </a:spcAft>
              <a:buFont typeface="Arial" panose="020B0604020202020204" pitchFamily="34" charset="0"/>
              <a:buChar char="•"/>
            </a:pPr>
            <a:r>
              <a:rPr lang="el-GR" sz="1900" dirty="0"/>
              <a:t>κ</a:t>
            </a:r>
            <a:r>
              <a:rPr lang="en-US" sz="1900" dirty="0"/>
              <a:t>αι </a:t>
            </a:r>
            <a:r>
              <a:rPr lang="en-US" sz="1900" dirty="0" err="1"/>
              <a:t>μεγάλη</a:t>
            </a:r>
            <a:r>
              <a:rPr lang="en-US" sz="1900" dirty="0"/>
              <a:t> π</a:t>
            </a:r>
            <a:r>
              <a:rPr lang="en-US" sz="1900" dirty="0" err="1"/>
              <a:t>νευμ</a:t>
            </a:r>
            <a:r>
              <a:rPr lang="en-US" sz="1900" dirty="0"/>
              <a:t>ατική παράδοση</a:t>
            </a:r>
          </a:p>
        </p:txBody>
      </p:sp>
      <p:pic>
        <p:nvPicPr>
          <p:cNvPr id="5" name="Εικόνα 4">
            <a:extLst>
              <a:ext uri="{FF2B5EF4-FFF2-40B4-BE49-F238E27FC236}">
                <a16:creationId xmlns:a16="http://schemas.microsoft.com/office/drawing/2014/main" id="{23D12B58-155B-DAFC-FEAA-09C8B2E8BEB9}"/>
              </a:ext>
            </a:extLst>
          </p:cNvPr>
          <p:cNvPicPr>
            <a:picLocks noChangeAspect="1"/>
          </p:cNvPicPr>
          <p:nvPr/>
        </p:nvPicPr>
        <p:blipFill>
          <a:blip r:embed="rId2"/>
          <a:stretch>
            <a:fillRect/>
          </a:stretch>
        </p:blipFill>
        <p:spPr>
          <a:xfrm>
            <a:off x="8801331" y="846160"/>
            <a:ext cx="2896273" cy="5195111"/>
          </a:xfrm>
          <a:prstGeom prst="rect">
            <a:avLst/>
          </a:prstGeom>
        </p:spPr>
      </p:pic>
    </p:spTree>
    <p:extLst>
      <p:ext uri="{BB962C8B-B14F-4D97-AF65-F5344CB8AC3E}">
        <p14:creationId xmlns:p14="http://schemas.microsoft.com/office/powerpoint/2010/main" val="16214934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A715D15-D27B-8186-B0AE-B57A5D003C00}"/>
              </a:ext>
            </a:extLst>
          </p:cNvPr>
          <p:cNvSpPr>
            <a:spLocks noGrp="1"/>
          </p:cNvSpPr>
          <p:nvPr>
            <p:ph type="title"/>
          </p:nvPr>
        </p:nvSpPr>
        <p:spPr>
          <a:xfrm>
            <a:off x="1260987" y="0"/>
            <a:ext cx="10515600" cy="1325563"/>
          </a:xfrm>
        </p:spPr>
        <p:txBody>
          <a:bodyPr/>
          <a:lstStyle/>
          <a:p>
            <a:pPr algn="ctr"/>
            <a:r>
              <a:rPr lang="el-GR" dirty="0"/>
              <a:t>Συνέπειες Βαλκανικών Πολέμων για Ελλάδα</a:t>
            </a:r>
            <a:br>
              <a:rPr lang="el-GR" dirty="0"/>
            </a:br>
            <a:r>
              <a:rPr lang="el-GR" dirty="0"/>
              <a:t>Οφέλη</a:t>
            </a:r>
          </a:p>
        </p:txBody>
      </p:sp>
      <p:sp>
        <p:nvSpPr>
          <p:cNvPr id="3" name="TextBox 2">
            <a:extLst>
              <a:ext uri="{FF2B5EF4-FFF2-40B4-BE49-F238E27FC236}">
                <a16:creationId xmlns:a16="http://schemas.microsoft.com/office/drawing/2014/main" id="{E34AE17A-6262-F48C-D686-DBB3703536AE}"/>
              </a:ext>
            </a:extLst>
          </p:cNvPr>
          <p:cNvSpPr txBox="1"/>
          <p:nvPr/>
        </p:nvSpPr>
        <p:spPr>
          <a:xfrm>
            <a:off x="749710" y="1119230"/>
            <a:ext cx="10515600" cy="5632311"/>
          </a:xfrm>
          <a:prstGeom prst="rect">
            <a:avLst/>
          </a:prstGeom>
          <a:noFill/>
        </p:spPr>
        <p:txBody>
          <a:bodyPr wrap="square" rtlCol="0">
            <a:spAutoFit/>
          </a:bodyPr>
          <a:lstStyle/>
          <a:p>
            <a:endParaRPr lang="el-GR" dirty="0"/>
          </a:p>
          <a:p>
            <a:pPr marL="285750" indent="-285750">
              <a:buFont typeface="Wingdings" panose="05000000000000000000" pitchFamily="2" charset="2"/>
              <a:buChar char="Ø"/>
            </a:pPr>
            <a:r>
              <a:rPr lang="el-GR" b="1" dirty="0"/>
              <a:t>Προστίθενται νέα πλούσια εδάφη με ποικίλες πλουτοπαραγωγικές πηγές</a:t>
            </a:r>
          </a:p>
          <a:p>
            <a:endParaRPr lang="el-GR" b="1" u="sng" dirty="0"/>
          </a:p>
          <a:p>
            <a:r>
              <a:rPr lang="el-GR" b="1" u="sng" dirty="0"/>
              <a:t>Πριν:</a:t>
            </a:r>
          </a:p>
          <a:p>
            <a:r>
              <a:rPr lang="el-GR" dirty="0"/>
              <a:t>η εδαφική καχεξία είχε ως επακόλουθο την οικονομική υπανάπτυξη</a:t>
            </a:r>
          </a:p>
          <a:p>
            <a:r>
              <a:rPr lang="el-GR" dirty="0"/>
              <a:t>η γεωργική οικονομία εξαρτιόταν κυρίως από την παραγωγή σταφίδας</a:t>
            </a:r>
          </a:p>
          <a:p>
            <a:endParaRPr lang="el-GR" dirty="0"/>
          </a:p>
          <a:p>
            <a:r>
              <a:rPr lang="el-GR" b="1" u="sng" dirty="0"/>
              <a:t>Μετά:</a:t>
            </a:r>
          </a:p>
          <a:p>
            <a:r>
              <a:rPr lang="el-GR" dirty="0"/>
              <a:t>προστέθηκαν</a:t>
            </a:r>
          </a:p>
          <a:p>
            <a:pPr marL="285750" indent="-285750">
              <a:buFont typeface="Arial" panose="020B0604020202020204" pitchFamily="34" charset="0"/>
              <a:buChar char="•"/>
            </a:pPr>
            <a:r>
              <a:rPr lang="el-GR" dirty="0"/>
              <a:t>η καπνοκαλλιέργεια του βορρά, </a:t>
            </a:r>
          </a:p>
          <a:p>
            <a:pPr marL="285750" indent="-285750">
              <a:buFont typeface="Arial" panose="020B0604020202020204" pitchFamily="34" charset="0"/>
              <a:buChar char="•"/>
            </a:pPr>
            <a:r>
              <a:rPr lang="el-GR" dirty="0"/>
              <a:t>η ελαιοπαραγωγή των νησιών, </a:t>
            </a:r>
          </a:p>
          <a:p>
            <a:pPr marL="285750" indent="-285750">
              <a:buFont typeface="Arial" panose="020B0604020202020204" pitchFamily="34" charset="0"/>
              <a:buChar char="•"/>
            </a:pPr>
            <a:r>
              <a:rPr lang="el-GR" dirty="0"/>
              <a:t>η δασοκομία της Μακεδονίας,</a:t>
            </a:r>
          </a:p>
          <a:p>
            <a:pPr marL="285750" indent="-285750">
              <a:buFont typeface="Arial" panose="020B0604020202020204" pitchFamily="34" charset="0"/>
              <a:buChar char="•"/>
            </a:pPr>
            <a:r>
              <a:rPr lang="el-GR" dirty="0"/>
              <a:t>η κτηνοτροφία της Ηπείρου</a:t>
            </a:r>
          </a:p>
          <a:p>
            <a:endParaRPr lang="el-GR" dirty="0"/>
          </a:p>
          <a:p>
            <a:pPr marL="285750" indent="-285750">
              <a:buFont typeface="Wingdings" panose="05000000000000000000" pitchFamily="2" charset="2"/>
              <a:buChar char="Ø"/>
            </a:pPr>
            <a:r>
              <a:rPr lang="el-GR" b="1" dirty="0"/>
              <a:t>Διευρύνεται η εσωτερική αγορά</a:t>
            </a:r>
            <a:r>
              <a:rPr lang="el-GR" dirty="0"/>
              <a:t> με αποτέλεσμα</a:t>
            </a:r>
          </a:p>
          <a:p>
            <a:pPr marL="285750" indent="-285750">
              <a:buFont typeface="Arial" panose="020B0604020202020204" pitchFamily="34" charset="0"/>
              <a:buChar char="•"/>
            </a:pPr>
            <a:r>
              <a:rPr lang="el-GR" dirty="0"/>
              <a:t>τη βιομηχανική ανάπτυξη</a:t>
            </a:r>
          </a:p>
          <a:p>
            <a:pPr marL="285750" indent="-285750">
              <a:buFont typeface="Arial" panose="020B0604020202020204" pitchFamily="34" charset="0"/>
              <a:buChar char="•"/>
            </a:pPr>
            <a:r>
              <a:rPr lang="el-GR" dirty="0"/>
              <a:t>και την αύξηση της παραγωγής για την ικανοποίηση των αναγκών του ολοένα αυξανόμενου πληθυσμού</a:t>
            </a:r>
          </a:p>
          <a:p>
            <a:pPr marL="285750" indent="-285750">
              <a:buFont typeface="Arial" panose="020B0604020202020204" pitchFamily="34" charset="0"/>
              <a:buChar char="•"/>
            </a:pPr>
            <a:endParaRPr lang="el-GR" dirty="0"/>
          </a:p>
          <a:p>
            <a:pPr marL="285750" indent="-285750">
              <a:buFont typeface="Wingdings" panose="05000000000000000000" pitchFamily="2" charset="2"/>
              <a:buChar char="Ø"/>
            </a:pPr>
            <a:r>
              <a:rPr lang="el-GR" b="1" dirty="0"/>
              <a:t>Ενδυναμώνεται η αστική τάξη</a:t>
            </a:r>
          </a:p>
          <a:p>
            <a:endParaRPr lang="el-GR" dirty="0"/>
          </a:p>
        </p:txBody>
      </p:sp>
    </p:spTree>
    <p:extLst>
      <p:ext uri="{BB962C8B-B14F-4D97-AF65-F5344CB8AC3E}">
        <p14:creationId xmlns:p14="http://schemas.microsoft.com/office/powerpoint/2010/main" val="23880655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8F25D69-C95C-7989-88D9-CE943DD9B89D}"/>
              </a:ext>
            </a:extLst>
          </p:cNvPr>
          <p:cNvPicPr>
            <a:picLocks noChangeAspect="1"/>
          </p:cNvPicPr>
          <p:nvPr/>
        </p:nvPicPr>
        <p:blipFill>
          <a:blip r:embed="rId2"/>
          <a:stretch>
            <a:fillRect/>
          </a:stretch>
        </p:blipFill>
        <p:spPr>
          <a:xfrm>
            <a:off x="0" y="0"/>
            <a:ext cx="5401429" cy="3991532"/>
          </a:xfrm>
          <a:prstGeom prst="rect">
            <a:avLst/>
          </a:prstGeom>
        </p:spPr>
      </p:pic>
      <p:pic>
        <p:nvPicPr>
          <p:cNvPr id="5" name="Εικόνα 4">
            <a:extLst>
              <a:ext uri="{FF2B5EF4-FFF2-40B4-BE49-F238E27FC236}">
                <a16:creationId xmlns:a16="http://schemas.microsoft.com/office/drawing/2014/main" id="{CBB5C08D-AC12-BB34-2D34-43772D066822}"/>
              </a:ext>
            </a:extLst>
          </p:cNvPr>
          <p:cNvPicPr>
            <a:picLocks noChangeAspect="1"/>
          </p:cNvPicPr>
          <p:nvPr/>
        </p:nvPicPr>
        <p:blipFill>
          <a:blip r:embed="rId3"/>
          <a:stretch>
            <a:fillRect/>
          </a:stretch>
        </p:blipFill>
        <p:spPr>
          <a:xfrm>
            <a:off x="5401429" y="0"/>
            <a:ext cx="6773908" cy="3719964"/>
          </a:xfrm>
          <a:prstGeom prst="rect">
            <a:avLst/>
          </a:prstGeom>
        </p:spPr>
      </p:pic>
    </p:spTree>
    <p:extLst>
      <p:ext uri="{BB962C8B-B14F-4D97-AF65-F5344CB8AC3E}">
        <p14:creationId xmlns:p14="http://schemas.microsoft.com/office/powerpoint/2010/main" val="16330463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AC04EEA-2184-9718-D675-69A88A44593F}"/>
              </a:ext>
            </a:extLst>
          </p:cNvPr>
          <p:cNvSpPr>
            <a:spLocks noGrp="1"/>
          </p:cNvSpPr>
          <p:nvPr>
            <p:ph type="title"/>
          </p:nvPr>
        </p:nvSpPr>
        <p:spPr/>
        <p:txBody>
          <a:bodyPr/>
          <a:lstStyle/>
          <a:p>
            <a:pPr algn="ctr"/>
            <a:r>
              <a:rPr lang="el-GR"/>
              <a:t>Συνέπειες Βαλκανικών Πολέμων για Ελλάδα</a:t>
            </a:r>
            <a:br>
              <a:rPr lang="el-GR"/>
            </a:br>
            <a:r>
              <a:rPr lang="el-GR"/>
              <a:t>Προβλήματα</a:t>
            </a:r>
            <a:endParaRPr lang="el-GR" dirty="0"/>
          </a:p>
        </p:txBody>
      </p:sp>
      <p:pic>
        <p:nvPicPr>
          <p:cNvPr id="4" name="Εικόνα 3">
            <a:extLst>
              <a:ext uri="{FF2B5EF4-FFF2-40B4-BE49-F238E27FC236}">
                <a16:creationId xmlns:a16="http://schemas.microsoft.com/office/drawing/2014/main" id="{49F2498A-FB1B-EAFF-E4F3-90900F91BE06}"/>
              </a:ext>
            </a:extLst>
          </p:cNvPr>
          <p:cNvPicPr>
            <a:picLocks noChangeAspect="1"/>
          </p:cNvPicPr>
          <p:nvPr/>
        </p:nvPicPr>
        <p:blipFill>
          <a:blip r:embed="rId2"/>
          <a:stretch>
            <a:fillRect/>
          </a:stretch>
        </p:blipFill>
        <p:spPr>
          <a:xfrm>
            <a:off x="7671005" y="2271546"/>
            <a:ext cx="4401164" cy="3943900"/>
          </a:xfrm>
          <a:prstGeom prst="rect">
            <a:avLst/>
          </a:prstGeom>
        </p:spPr>
      </p:pic>
      <p:sp>
        <p:nvSpPr>
          <p:cNvPr id="5" name="TextBox 4">
            <a:extLst>
              <a:ext uri="{FF2B5EF4-FFF2-40B4-BE49-F238E27FC236}">
                <a16:creationId xmlns:a16="http://schemas.microsoft.com/office/drawing/2014/main" id="{6D23EAAD-A3A1-CEF4-5A30-57893826A579}"/>
              </a:ext>
            </a:extLst>
          </p:cNvPr>
          <p:cNvSpPr txBox="1"/>
          <p:nvPr/>
        </p:nvSpPr>
        <p:spPr>
          <a:xfrm>
            <a:off x="271305" y="1989574"/>
            <a:ext cx="6903218" cy="2585323"/>
          </a:xfrm>
          <a:prstGeom prst="rect">
            <a:avLst/>
          </a:prstGeom>
          <a:noFill/>
        </p:spPr>
        <p:txBody>
          <a:bodyPr wrap="square" rtlCol="0">
            <a:spAutoFit/>
          </a:bodyPr>
          <a:lstStyle/>
          <a:p>
            <a:r>
              <a:rPr lang="el-GR"/>
              <a:t>Δημιουργείται το πρόβλημα της αφομοίωσης νέων χωρών:</a:t>
            </a:r>
          </a:p>
          <a:p>
            <a:endParaRPr lang="el-GR"/>
          </a:p>
          <a:p>
            <a:r>
              <a:rPr lang="el-GR"/>
              <a:t>• η Παλαιά Ελλάδα είχε απόλυτη εθνική ομοιογένεια</a:t>
            </a:r>
          </a:p>
          <a:p>
            <a:r>
              <a:rPr lang="el-GR"/>
              <a:t>• οι Νέες Χώρες (Κρήτη, Ήπειρος, Μακεδονία) κατοικούνται και από άλλες εθνότητες (Τούρκους, Βουλγάρους, Αλβανούς, Εβραίους) που παραμένουν επιφυλακτικές απέναντι στο ελληνικό κράτος</a:t>
            </a:r>
          </a:p>
          <a:p>
            <a:endParaRPr lang="el-GR"/>
          </a:p>
          <a:p>
            <a:r>
              <a:rPr lang="el-GR"/>
              <a:t>Υπάρχει ακόμη το πρόβλημα της μεγάλης γαιοκτησίας (σε Μακεδονία Ήπειρο, όπως και στη Θεσσαλία) σε αντίθεση με την Παλαιά Ελλάδα</a:t>
            </a:r>
            <a:endParaRPr lang="el-GR" dirty="0"/>
          </a:p>
        </p:txBody>
      </p:sp>
    </p:spTree>
    <p:extLst>
      <p:ext uri="{BB962C8B-B14F-4D97-AF65-F5344CB8AC3E}">
        <p14:creationId xmlns:p14="http://schemas.microsoft.com/office/powerpoint/2010/main" val="5897949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9D6E169-6E4B-A4FA-2969-6E49CE93A912}"/>
              </a:ext>
            </a:extLst>
          </p:cNvPr>
          <p:cNvPicPr>
            <a:picLocks noChangeAspect="1"/>
          </p:cNvPicPr>
          <p:nvPr/>
        </p:nvPicPr>
        <p:blipFill>
          <a:blip r:embed="rId2"/>
          <a:stretch>
            <a:fillRect/>
          </a:stretch>
        </p:blipFill>
        <p:spPr>
          <a:xfrm>
            <a:off x="1899139" y="231112"/>
            <a:ext cx="7954485" cy="5839640"/>
          </a:xfrm>
          <a:prstGeom prst="rect">
            <a:avLst/>
          </a:prstGeom>
        </p:spPr>
      </p:pic>
    </p:spTree>
    <p:extLst>
      <p:ext uri="{BB962C8B-B14F-4D97-AF65-F5344CB8AC3E}">
        <p14:creationId xmlns:p14="http://schemas.microsoft.com/office/powerpoint/2010/main" val="28148043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265F3B8B-6DAE-CDDD-281D-A8E15D3C5968}"/>
              </a:ext>
            </a:extLst>
          </p:cNvPr>
          <p:cNvPicPr>
            <a:picLocks noChangeAspect="1"/>
          </p:cNvPicPr>
          <p:nvPr/>
        </p:nvPicPr>
        <p:blipFill>
          <a:blip r:embed="rId2"/>
          <a:stretch>
            <a:fillRect/>
          </a:stretch>
        </p:blipFill>
        <p:spPr>
          <a:xfrm>
            <a:off x="3361742" y="119479"/>
            <a:ext cx="7925906" cy="2638793"/>
          </a:xfrm>
          <a:prstGeom prst="rect">
            <a:avLst/>
          </a:prstGeom>
        </p:spPr>
      </p:pic>
      <p:pic>
        <p:nvPicPr>
          <p:cNvPr id="4" name="Εικόνα 3">
            <a:extLst>
              <a:ext uri="{FF2B5EF4-FFF2-40B4-BE49-F238E27FC236}">
                <a16:creationId xmlns:a16="http://schemas.microsoft.com/office/drawing/2014/main" id="{313DDC31-1672-EA75-BA5B-7561375A4E9D}"/>
              </a:ext>
            </a:extLst>
          </p:cNvPr>
          <p:cNvPicPr>
            <a:picLocks noChangeAspect="1"/>
          </p:cNvPicPr>
          <p:nvPr/>
        </p:nvPicPr>
        <p:blipFill>
          <a:blip r:embed="rId3"/>
          <a:stretch>
            <a:fillRect/>
          </a:stretch>
        </p:blipFill>
        <p:spPr>
          <a:xfrm>
            <a:off x="472777" y="3293548"/>
            <a:ext cx="2524477" cy="3124636"/>
          </a:xfrm>
          <a:prstGeom prst="rect">
            <a:avLst/>
          </a:prstGeom>
        </p:spPr>
      </p:pic>
      <p:pic>
        <p:nvPicPr>
          <p:cNvPr id="6" name="Εικόνα 5">
            <a:extLst>
              <a:ext uri="{FF2B5EF4-FFF2-40B4-BE49-F238E27FC236}">
                <a16:creationId xmlns:a16="http://schemas.microsoft.com/office/drawing/2014/main" id="{CC726ECE-B1E3-6D92-7169-C8FAA0B2EEDD}"/>
              </a:ext>
            </a:extLst>
          </p:cNvPr>
          <p:cNvPicPr>
            <a:picLocks noChangeAspect="1"/>
          </p:cNvPicPr>
          <p:nvPr/>
        </p:nvPicPr>
        <p:blipFill>
          <a:blip r:embed="rId4"/>
          <a:stretch>
            <a:fillRect/>
          </a:stretch>
        </p:blipFill>
        <p:spPr>
          <a:xfrm>
            <a:off x="3097027" y="4229119"/>
            <a:ext cx="2400635" cy="2181529"/>
          </a:xfrm>
          <a:prstGeom prst="rect">
            <a:avLst/>
          </a:prstGeom>
        </p:spPr>
      </p:pic>
    </p:spTree>
    <p:extLst>
      <p:ext uri="{BB962C8B-B14F-4D97-AF65-F5344CB8AC3E}">
        <p14:creationId xmlns:p14="http://schemas.microsoft.com/office/powerpoint/2010/main" val="23098520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Εικόνα 2">
            <a:extLst>
              <a:ext uri="{FF2B5EF4-FFF2-40B4-BE49-F238E27FC236}">
                <a16:creationId xmlns:a16="http://schemas.microsoft.com/office/drawing/2014/main" id="{03683565-5B25-3E67-A37B-4F2D38F7D225}"/>
              </a:ext>
            </a:extLst>
          </p:cNvPr>
          <p:cNvPicPr>
            <a:picLocks noChangeAspect="1"/>
          </p:cNvPicPr>
          <p:nvPr/>
        </p:nvPicPr>
        <p:blipFill>
          <a:blip r:embed="rId2"/>
          <a:srcRect l="63" r="809" b="1"/>
          <a:stretch/>
        </p:blipFill>
        <p:spPr>
          <a:xfrm>
            <a:off x="20" y="1282"/>
            <a:ext cx="12191980" cy="6856718"/>
          </a:xfrm>
          <a:prstGeom prst="rect">
            <a:avLst/>
          </a:prstGeom>
        </p:spPr>
      </p:pic>
    </p:spTree>
    <p:extLst>
      <p:ext uri="{BB962C8B-B14F-4D97-AF65-F5344CB8AC3E}">
        <p14:creationId xmlns:p14="http://schemas.microsoft.com/office/powerpoint/2010/main" val="34806342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Εικόνα 2">
            <a:extLst>
              <a:ext uri="{FF2B5EF4-FFF2-40B4-BE49-F238E27FC236}">
                <a16:creationId xmlns:a16="http://schemas.microsoft.com/office/drawing/2014/main" id="{47B2DB63-0351-E8FE-1EBD-DF367D63C897}"/>
              </a:ext>
            </a:extLst>
          </p:cNvPr>
          <p:cNvPicPr>
            <a:picLocks noChangeAspect="1"/>
          </p:cNvPicPr>
          <p:nvPr/>
        </p:nvPicPr>
        <p:blipFill>
          <a:blip r:embed="rId2"/>
          <a:srcRect r="425" b="-1"/>
          <a:stretch/>
        </p:blipFill>
        <p:spPr>
          <a:xfrm>
            <a:off x="20" y="1282"/>
            <a:ext cx="12191980" cy="6856718"/>
          </a:xfrm>
          <a:prstGeom prst="rect">
            <a:avLst/>
          </a:prstGeom>
        </p:spPr>
      </p:pic>
    </p:spTree>
    <p:extLst>
      <p:ext uri="{BB962C8B-B14F-4D97-AF65-F5344CB8AC3E}">
        <p14:creationId xmlns:p14="http://schemas.microsoft.com/office/powerpoint/2010/main" val="3132358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590F555D-B28B-FC47-DB3E-DF9222A2E3C0}"/>
              </a:ext>
            </a:extLst>
          </p:cNvPr>
          <p:cNvPicPr>
            <a:picLocks noChangeAspect="1"/>
          </p:cNvPicPr>
          <p:nvPr/>
        </p:nvPicPr>
        <p:blipFill>
          <a:blip r:embed="rId2"/>
          <a:stretch>
            <a:fillRect/>
          </a:stretch>
        </p:blipFill>
        <p:spPr>
          <a:xfrm>
            <a:off x="1795302" y="423443"/>
            <a:ext cx="8011643" cy="6011114"/>
          </a:xfrm>
          <a:prstGeom prst="rect">
            <a:avLst/>
          </a:prstGeom>
        </p:spPr>
      </p:pic>
      <p:pic>
        <p:nvPicPr>
          <p:cNvPr id="5" name="Εικόνα 4">
            <a:extLst>
              <a:ext uri="{FF2B5EF4-FFF2-40B4-BE49-F238E27FC236}">
                <a16:creationId xmlns:a16="http://schemas.microsoft.com/office/drawing/2014/main" id="{A6FF355D-F7AD-CE30-EF85-C89AED0BCFD4}"/>
              </a:ext>
            </a:extLst>
          </p:cNvPr>
          <p:cNvPicPr>
            <a:picLocks noChangeAspect="1"/>
          </p:cNvPicPr>
          <p:nvPr/>
        </p:nvPicPr>
        <p:blipFill>
          <a:blip r:embed="rId3"/>
          <a:stretch>
            <a:fillRect/>
          </a:stretch>
        </p:blipFill>
        <p:spPr>
          <a:xfrm>
            <a:off x="-120587" y="-29100"/>
            <a:ext cx="3399005" cy="2691913"/>
          </a:xfrm>
          <a:prstGeom prst="rect">
            <a:avLst/>
          </a:prstGeom>
        </p:spPr>
      </p:pic>
      <p:pic>
        <p:nvPicPr>
          <p:cNvPr id="3" name="Εικόνα 2">
            <a:extLst>
              <a:ext uri="{FF2B5EF4-FFF2-40B4-BE49-F238E27FC236}">
                <a16:creationId xmlns:a16="http://schemas.microsoft.com/office/drawing/2014/main" id="{155D115D-3B96-0374-87D2-34AEC2EDF172}"/>
              </a:ext>
            </a:extLst>
          </p:cNvPr>
          <p:cNvPicPr>
            <a:picLocks noChangeAspect="1"/>
          </p:cNvPicPr>
          <p:nvPr/>
        </p:nvPicPr>
        <p:blipFill>
          <a:blip r:embed="rId4"/>
          <a:stretch>
            <a:fillRect/>
          </a:stretch>
        </p:blipFill>
        <p:spPr>
          <a:xfrm>
            <a:off x="8902570" y="3336053"/>
            <a:ext cx="3289430" cy="3521947"/>
          </a:xfrm>
          <a:prstGeom prst="rect">
            <a:avLst/>
          </a:prstGeom>
        </p:spPr>
      </p:pic>
    </p:spTree>
    <p:extLst>
      <p:ext uri="{BB962C8B-B14F-4D97-AF65-F5344CB8AC3E}">
        <p14:creationId xmlns:p14="http://schemas.microsoft.com/office/powerpoint/2010/main" val="4168343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310D50C-C769-7383-FC3C-64C7633018D6}"/>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4000"/>
              <a:t>Βαλκανικές Συμμαχίες</a:t>
            </a:r>
          </a:p>
        </p:txBody>
      </p:sp>
      <p:sp>
        <p:nvSpPr>
          <p:cNvPr id="3" name="TextBox 2">
            <a:extLst>
              <a:ext uri="{FF2B5EF4-FFF2-40B4-BE49-F238E27FC236}">
                <a16:creationId xmlns:a16="http://schemas.microsoft.com/office/drawing/2014/main" id="{05BB41EA-A7D9-2BE5-AB2F-EE6100292CE6}"/>
              </a:ext>
            </a:extLst>
          </p:cNvPr>
          <p:cNvSpPr txBox="1"/>
          <p:nvPr/>
        </p:nvSpPr>
        <p:spPr>
          <a:xfrm>
            <a:off x="836680" y="2405067"/>
            <a:ext cx="6002110" cy="372903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900"/>
              <a:t>Ο Βενιζέλος ακολουθούσε, αρχικά, </a:t>
            </a:r>
            <a:r>
              <a:rPr lang="en-US" sz="1900" b="1"/>
              <a:t>πολιτική κατευναστική</a:t>
            </a:r>
            <a:r>
              <a:rPr lang="en-US" sz="1900"/>
              <a:t> απέναντι στις νεοτουρκικές προκλήσεις, εκτιμώντας ότι </a:t>
            </a:r>
            <a:r>
              <a:rPr lang="en-US" sz="1900" b="1"/>
              <a:t>η Ελλάδα δεν ήταν επαρκώς προετοιμασμένη για πόλεμο</a:t>
            </a:r>
            <a:r>
              <a:rPr lang="en-US" sz="1900"/>
              <a:t>.</a:t>
            </a:r>
          </a:p>
          <a:p>
            <a:pPr indent="-228600">
              <a:lnSpc>
                <a:spcPct val="90000"/>
              </a:lnSpc>
              <a:spcAft>
                <a:spcPts val="600"/>
              </a:spcAft>
              <a:buFont typeface="Arial" panose="020B0604020202020204" pitchFamily="34" charset="0"/>
              <a:buChar char="•"/>
            </a:pPr>
            <a:endParaRPr lang="en-US" sz="1900"/>
          </a:p>
          <a:p>
            <a:pPr indent="-228600">
              <a:lnSpc>
                <a:spcPct val="90000"/>
              </a:lnSpc>
              <a:spcAft>
                <a:spcPts val="600"/>
              </a:spcAft>
              <a:buFont typeface="Arial" panose="020B0604020202020204" pitchFamily="34" charset="0"/>
              <a:buChar char="•"/>
            </a:pPr>
            <a:r>
              <a:rPr lang="en-US" sz="1900"/>
              <a:t>Καθώς, όμως, ο Βενιζέλος την άνοιξη του 1911 έκρινε ότι μια πολεμική σύγκρουση δεν ήταν μακριά, υιοθέτησε την τακτική της </a:t>
            </a:r>
            <a:r>
              <a:rPr lang="en-US" sz="1900" b="1" u="sng"/>
              <a:t>βαλκανικής συνεννόησης. </a:t>
            </a:r>
          </a:p>
          <a:p>
            <a:pPr indent="-228600">
              <a:lnSpc>
                <a:spcPct val="90000"/>
              </a:lnSpc>
              <a:spcAft>
                <a:spcPts val="600"/>
              </a:spcAft>
              <a:buFont typeface="Arial" panose="020B0604020202020204" pitchFamily="34" charset="0"/>
              <a:buChar char="•"/>
            </a:pPr>
            <a:endParaRPr lang="en-US" sz="1900" b="1" u="sng"/>
          </a:p>
          <a:p>
            <a:pPr indent="-228600">
              <a:lnSpc>
                <a:spcPct val="90000"/>
              </a:lnSpc>
              <a:spcAft>
                <a:spcPts val="600"/>
              </a:spcAft>
              <a:buFont typeface="Arial" panose="020B0604020202020204" pitchFamily="34" charset="0"/>
              <a:buChar char="•"/>
            </a:pPr>
            <a:r>
              <a:rPr lang="en-US" sz="1900"/>
              <a:t>Στο πλαίσιο αυτό, υπογράφτηκαν, την άνοιξη του 1912, </a:t>
            </a:r>
            <a:r>
              <a:rPr lang="en-US" sz="1900" b="1"/>
              <a:t>συνθήκες συμμαχίας ανάμεσα στη Σερβία, τη Βουλγαρία, την Ελλάδα και το Μαυροβούνιο.</a:t>
            </a:r>
          </a:p>
        </p:txBody>
      </p:sp>
      <p:pic>
        <p:nvPicPr>
          <p:cNvPr id="5" name="Εικόνα 4">
            <a:extLst>
              <a:ext uri="{FF2B5EF4-FFF2-40B4-BE49-F238E27FC236}">
                <a16:creationId xmlns:a16="http://schemas.microsoft.com/office/drawing/2014/main" id="{E7E6EF96-6CAE-068A-738F-4E69A269EE65}"/>
              </a:ext>
            </a:extLst>
          </p:cNvPr>
          <p:cNvPicPr>
            <a:picLocks noChangeAspect="1"/>
          </p:cNvPicPr>
          <p:nvPr/>
        </p:nvPicPr>
        <p:blipFill>
          <a:blip r:embed="rId2"/>
          <a:srcRect b="8653"/>
          <a:stretch/>
        </p:blipFill>
        <p:spPr>
          <a:xfrm>
            <a:off x="7199440" y="10"/>
            <a:ext cx="4992560" cy="6857990"/>
          </a:xfrm>
          <a:prstGeom prst="rect">
            <a:avLst/>
          </a:prstGeom>
          <a:effectLst/>
        </p:spPr>
      </p:pic>
    </p:spTree>
    <p:extLst>
      <p:ext uri="{BB962C8B-B14F-4D97-AF65-F5344CB8AC3E}">
        <p14:creationId xmlns:p14="http://schemas.microsoft.com/office/powerpoint/2010/main" val="2641753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8">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Εικόνα 11">
            <a:extLst>
              <a:ext uri="{FF2B5EF4-FFF2-40B4-BE49-F238E27FC236}">
                <a16:creationId xmlns:a16="http://schemas.microsoft.com/office/drawing/2014/main" id="{8AACBA5C-8B09-FDB2-D811-05CB1C5654E0}"/>
              </a:ext>
            </a:extLst>
          </p:cNvPr>
          <p:cNvPicPr>
            <a:picLocks noChangeAspect="1"/>
          </p:cNvPicPr>
          <p:nvPr/>
        </p:nvPicPr>
        <p:blipFill>
          <a:blip r:embed="rId2"/>
          <a:stretch>
            <a:fillRect/>
          </a:stretch>
        </p:blipFill>
        <p:spPr>
          <a:xfrm>
            <a:off x="643467" y="720704"/>
            <a:ext cx="5294716" cy="5416589"/>
          </a:xfrm>
          <a:prstGeom prst="rect">
            <a:avLst/>
          </a:prstGeom>
        </p:spPr>
      </p:pic>
      <p:cxnSp>
        <p:nvCxnSpPr>
          <p:cNvPr id="21" name="Straight Connector 20">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14" name="Εικόνα 13">
            <a:extLst>
              <a:ext uri="{FF2B5EF4-FFF2-40B4-BE49-F238E27FC236}">
                <a16:creationId xmlns:a16="http://schemas.microsoft.com/office/drawing/2014/main" id="{CA38E750-D96F-96C9-3189-2BAC72AAB1E4}"/>
              </a:ext>
            </a:extLst>
          </p:cNvPr>
          <p:cNvPicPr>
            <a:picLocks noChangeAspect="1"/>
          </p:cNvPicPr>
          <p:nvPr/>
        </p:nvPicPr>
        <p:blipFill>
          <a:blip r:embed="rId3"/>
          <a:stretch>
            <a:fillRect/>
          </a:stretch>
        </p:blipFill>
        <p:spPr>
          <a:xfrm>
            <a:off x="6873073" y="602493"/>
            <a:ext cx="4179738" cy="5653014"/>
          </a:xfrm>
          <a:prstGeom prst="rect">
            <a:avLst/>
          </a:prstGeom>
        </p:spPr>
      </p:pic>
    </p:spTree>
    <p:extLst>
      <p:ext uri="{BB962C8B-B14F-4D97-AF65-F5344CB8AC3E}">
        <p14:creationId xmlns:p14="http://schemas.microsoft.com/office/powerpoint/2010/main" val="2064446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87D7659-393E-5B64-7F24-BFD8101A6595}"/>
              </a:ext>
            </a:extLst>
          </p:cNvPr>
          <p:cNvSpPr>
            <a:spLocks noGrp="1"/>
          </p:cNvSpPr>
          <p:nvPr>
            <p:ph type="title"/>
          </p:nvPr>
        </p:nvSpPr>
        <p:spPr>
          <a:xfrm>
            <a:off x="4654296" y="329184"/>
            <a:ext cx="6894576" cy="1783080"/>
          </a:xfrm>
        </p:spPr>
        <p:txBody>
          <a:bodyPr vert="horz" lIns="91440" tIns="45720" rIns="91440" bIns="45720" rtlCol="0" anchor="b">
            <a:normAutofit/>
          </a:bodyPr>
          <a:lstStyle/>
          <a:p>
            <a:r>
              <a:rPr lang="en-US" sz="5400"/>
              <a:t>Ποια ήταν η αφορμή του Α’ Βαλκανικού Πολέμου;</a:t>
            </a:r>
          </a:p>
        </p:txBody>
      </p:sp>
      <p:pic>
        <p:nvPicPr>
          <p:cNvPr id="5" name="Εικόνα 4">
            <a:extLst>
              <a:ext uri="{FF2B5EF4-FFF2-40B4-BE49-F238E27FC236}">
                <a16:creationId xmlns:a16="http://schemas.microsoft.com/office/drawing/2014/main" id="{A130C082-C2A2-B21A-3638-B2C06ACD9837}"/>
              </a:ext>
            </a:extLst>
          </p:cNvPr>
          <p:cNvPicPr>
            <a:picLocks noChangeAspect="1"/>
          </p:cNvPicPr>
          <p:nvPr/>
        </p:nvPicPr>
        <p:blipFill>
          <a:blip r:embed="rId2"/>
          <a:srcRect l="1942" r="1" b="1"/>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2"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9D3918F-55C0-3579-5B6F-C731F5CE566A}"/>
              </a:ext>
            </a:extLst>
          </p:cNvPr>
          <p:cNvSpPr txBox="1"/>
          <p:nvPr/>
        </p:nvSpPr>
        <p:spPr>
          <a:xfrm>
            <a:off x="4654296" y="2706624"/>
            <a:ext cx="6894576" cy="348386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Η </a:t>
            </a:r>
            <a:r>
              <a:rPr lang="en-US" sz="2000" dirty="0" err="1"/>
              <a:t>ένο</a:t>
            </a:r>
            <a:r>
              <a:rPr lang="en-US" sz="2000" dirty="0"/>
              <a:t>πλη σύρραξη ξεκίνησε όταν οι Βαλκάνιοι σύμμαχοι απαίτησαν από τον σουλτάνο να </a:t>
            </a:r>
            <a:r>
              <a:rPr lang="en-US" sz="2000" b="1" dirty="0"/>
              <a:t>σέβεται τα δικαιώματα των χριστιανικών εθνοτήτων που ζούσαν στην Οθωμανική αυτοκρατορία και να προχωρήσει σε μεταρρυθμίσεις προς όφελός τους </a:t>
            </a:r>
            <a:r>
              <a:rPr lang="en-US" sz="2000" dirty="0"/>
              <a:t>(αρχές Οκτωβρίου 1912). </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Η απ</a:t>
            </a:r>
            <a:r>
              <a:rPr lang="en-US" sz="2000" dirty="0" err="1"/>
              <a:t>ροθυμί</a:t>
            </a:r>
            <a:r>
              <a:rPr lang="en-US" sz="2000" dirty="0"/>
              <a:t>α του σουλτάνου να συζητήσει τέτοιου είδους ζητήματα στάθηκε η αφορμή του πολέμου. </a:t>
            </a:r>
            <a:r>
              <a:rPr lang="en-US" sz="2000" dirty="0" err="1"/>
              <a:t>Αμέσως</a:t>
            </a:r>
            <a:r>
              <a:rPr lang="en-US" sz="2000" dirty="0"/>
              <a:t> </a:t>
            </a:r>
            <a:r>
              <a:rPr lang="en-US" sz="2000" dirty="0" err="1"/>
              <a:t>ξεκίνησε</a:t>
            </a:r>
            <a:r>
              <a:rPr lang="en-US" sz="2000" dirty="0"/>
              <a:t> η </a:t>
            </a:r>
            <a:r>
              <a:rPr lang="en-US" sz="2000" dirty="0" err="1"/>
              <a:t>σύγκρουση</a:t>
            </a:r>
            <a:r>
              <a:rPr lang="en-US" sz="2000" dirty="0"/>
              <a:t>, π</a:t>
            </a:r>
            <a:r>
              <a:rPr lang="en-US" sz="2000" dirty="0" err="1"/>
              <a:t>ου</a:t>
            </a:r>
            <a:r>
              <a:rPr lang="en-US" sz="2000" dirty="0"/>
              <a:t> </a:t>
            </a:r>
            <a:r>
              <a:rPr lang="en-US" sz="2000" dirty="0" err="1"/>
              <a:t>ονομάστηκε</a:t>
            </a:r>
            <a:r>
              <a:rPr lang="en-US" sz="2000" dirty="0"/>
              <a:t> </a:t>
            </a:r>
            <a:r>
              <a:rPr lang="en-US" sz="2000" b="1" dirty="0"/>
              <a:t>Α' βα</a:t>
            </a:r>
            <a:r>
              <a:rPr lang="en-US" sz="2000" b="1" dirty="0" err="1"/>
              <a:t>λκ</a:t>
            </a:r>
            <a:r>
              <a:rPr lang="en-US" sz="2000" b="1" dirty="0"/>
              <a:t>ανικός πόλεμος</a:t>
            </a:r>
            <a:r>
              <a:rPr lang="en-US" sz="2000" dirty="0"/>
              <a:t>.</a:t>
            </a:r>
          </a:p>
        </p:txBody>
      </p:sp>
    </p:spTree>
    <p:extLst>
      <p:ext uri="{BB962C8B-B14F-4D97-AF65-F5344CB8AC3E}">
        <p14:creationId xmlns:p14="http://schemas.microsoft.com/office/powerpoint/2010/main" val="3348314218"/>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781</TotalTime>
  <Words>1520</Words>
  <Application>Microsoft Office PowerPoint</Application>
  <PresentationFormat>Ευρεία οθόνη</PresentationFormat>
  <Paragraphs>90</Paragraphs>
  <Slides>58</Slides>
  <Notes>0</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58</vt:i4>
      </vt:variant>
    </vt:vector>
  </HeadingPairs>
  <TitlesOfParts>
    <vt:vector size="67" baseType="lpstr">
      <vt:lpstr>Aptos</vt:lpstr>
      <vt:lpstr>Aptos Display</vt:lpstr>
      <vt:lpstr>Arial</vt:lpstr>
      <vt:lpstr>Calibri</vt:lpstr>
      <vt:lpstr>Constantia</vt:lpstr>
      <vt:lpstr>Georgia</vt:lpstr>
      <vt:lpstr>Verdana</vt:lpstr>
      <vt:lpstr>Wingdings</vt:lpstr>
      <vt:lpstr>Θέμα του Office</vt:lpstr>
      <vt:lpstr>Οι Βαλκανικοί Πόλεμοι 1912 -1913</vt:lpstr>
      <vt:lpstr>Γιατί ξέσπασαν οι Βαλκανικοί Πόλεμοι;</vt:lpstr>
      <vt:lpstr>Βαλκανικές Επιδιώξεις</vt:lpstr>
      <vt:lpstr>Παρουσίαση του PowerPoint</vt:lpstr>
      <vt:lpstr>Ανάμειξη Μεγάλων Δυνάμεων: Περιπλέκουν τα πράγματα</vt:lpstr>
      <vt:lpstr>Παρουσίαση του PowerPoint</vt:lpstr>
      <vt:lpstr>Βαλκανικές Συμμαχίες</vt:lpstr>
      <vt:lpstr>Παρουσίαση του PowerPoint</vt:lpstr>
      <vt:lpstr>Ποια ήταν η αφορμή του Α’ Βαλκανικού Πολέμου;</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Συνθήκη Λονδίνου: Τέλος Α’ Βαλκανικού Πολέμου</vt:lpstr>
      <vt:lpstr>Παρουσίαση του PowerPoint</vt:lpstr>
      <vt:lpstr>Συνθήκη Λονδίνου</vt:lpstr>
      <vt:lpstr>Δολοφονία Γεωργίου Α’</vt:lpstr>
      <vt:lpstr>Παρουσίαση του PowerPoint</vt:lpstr>
      <vt:lpstr>Παρουσίαση του PowerPoint</vt:lpstr>
      <vt:lpstr>Β’ Βαλκανικός Πόλεμος (Ιούνιος – Ιούλιος 1913)</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Συνέπειες Βαλκανικών Πολέμων για Ελλάδα - Οφέλη</vt:lpstr>
      <vt:lpstr>Συνέπειες Βαλκανικών Πολέμων για Ελλάδα Οφέλη</vt:lpstr>
      <vt:lpstr>Παρουσίαση του PowerPoint</vt:lpstr>
      <vt:lpstr>Συνέπειες Βαλκανικών Πολέμων για Ελλάδα Προβλήματα</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LIAKOU ZOI</dc:creator>
  <cp:lastModifiedBy>LIAKOU ZOI</cp:lastModifiedBy>
  <cp:revision>5</cp:revision>
  <dcterms:created xsi:type="dcterms:W3CDTF">2025-02-16T07:47:50Z</dcterms:created>
  <dcterms:modified xsi:type="dcterms:W3CDTF">2025-02-19T21:30:54Z</dcterms:modified>
</cp:coreProperties>
</file>