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7505A-C418-4643-BE44-C330158F3B58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117D54-1FB3-45C0-BED2-68EB70355899}">
      <dgm:prSet/>
      <dgm:spPr/>
      <dgm:t>
        <a:bodyPr/>
        <a:lstStyle/>
        <a:p>
          <a:r>
            <a:rPr lang="el-GR"/>
            <a:t>Αναδιοργάνωση των ενόπλων δυνάμεων.</a:t>
          </a:r>
          <a:endParaRPr lang="en-US"/>
        </a:p>
      </dgm:t>
    </dgm:pt>
    <dgm:pt modelId="{6C75A67F-0AE1-4A42-98E0-417FF55014F2}" type="parTrans" cxnId="{7781B975-F407-498B-B87D-7983738C7F16}">
      <dgm:prSet/>
      <dgm:spPr/>
      <dgm:t>
        <a:bodyPr/>
        <a:lstStyle/>
        <a:p>
          <a:endParaRPr lang="en-US"/>
        </a:p>
      </dgm:t>
    </dgm:pt>
    <dgm:pt modelId="{EBD45DC5-8A3B-4D16-AF36-058BC87F5D21}" type="sibTrans" cxnId="{7781B975-F407-498B-B87D-7983738C7F16}">
      <dgm:prSet/>
      <dgm:spPr/>
      <dgm:t>
        <a:bodyPr/>
        <a:lstStyle/>
        <a:p>
          <a:endParaRPr lang="en-US"/>
        </a:p>
      </dgm:t>
    </dgm:pt>
    <dgm:pt modelId="{B33B5577-F766-4177-A821-E038FC85EEE6}">
      <dgm:prSet/>
      <dgm:spPr/>
      <dgm:t>
        <a:bodyPr/>
        <a:lstStyle/>
        <a:p>
          <a:r>
            <a:rPr lang="el-GR" dirty="0"/>
            <a:t> απομάκρυνση από το στράτευμα των πριγκίπων (διάδοχου </a:t>
          </a:r>
          <a:r>
            <a:rPr lang="el-GR" dirty="0" err="1"/>
            <a:t>Κων</a:t>
          </a:r>
          <a:r>
            <a:rPr lang="el-GR" dirty="0"/>
            <a:t>/νου).</a:t>
          </a:r>
          <a:endParaRPr lang="en-US" dirty="0"/>
        </a:p>
      </dgm:t>
    </dgm:pt>
    <dgm:pt modelId="{374895B1-6C2C-47FE-A9B5-C2BD8605C5C1}" type="parTrans" cxnId="{63CC6B7D-DEAB-45A0-81CF-3D8D25B481B3}">
      <dgm:prSet/>
      <dgm:spPr/>
      <dgm:t>
        <a:bodyPr/>
        <a:lstStyle/>
        <a:p>
          <a:endParaRPr lang="en-US"/>
        </a:p>
      </dgm:t>
    </dgm:pt>
    <dgm:pt modelId="{C58666A1-CEA8-481F-B879-CB84355F5161}" type="sibTrans" cxnId="{63CC6B7D-DEAB-45A0-81CF-3D8D25B481B3}">
      <dgm:prSet/>
      <dgm:spPr/>
      <dgm:t>
        <a:bodyPr/>
        <a:lstStyle/>
        <a:p>
          <a:endParaRPr lang="en-US"/>
        </a:p>
      </dgm:t>
    </dgm:pt>
    <dgm:pt modelId="{E66CC031-713E-4C77-8DA7-5B6FD7BB31E1}">
      <dgm:prSet/>
      <dgm:spPr/>
      <dgm:t>
        <a:bodyPr/>
        <a:lstStyle/>
        <a:p>
          <a:r>
            <a:rPr lang="el-GR" dirty="0"/>
            <a:t>Κατάργηση της ευνοιοκρατίας και ανεμπόδιστη βαθμολογική εξέλιξη όλων των αξιωματικών.</a:t>
          </a:r>
          <a:endParaRPr lang="en-US" dirty="0"/>
        </a:p>
      </dgm:t>
    </dgm:pt>
    <dgm:pt modelId="{F277F70A-5623-4EC6-8182-B25E584471F3}" type="parTrans" cxnId="{80765DD6-A45C-4438-B136-4A8DA2B47EDD}">
      <dgm:prSet/>
      <dgm:spPr/>
      <dgm:t>
        <a:bodyPr/>
        <a:lstStyle/>
        <a:p>
          <a:endParaRPr lang="en-US"/>
        </a:p>
      </dgm:t>
    </dgm:pt>
    <dgm:pt modelId="{01FDA962-2016-4BD4-945D-25C6643A2858}" type="sibTrans" cxnId="{80765DD6-A45C-4438-B136-4A8DA2B47EDD}">
      <dgm:prSet/>
      <dgm:spPr/>
      <dgm:t>
        <a:bodyPr/>
        <a:lstStyle/>
        <a:p>
          <a:endParaRPr lang="en-US"/>
        </a:p>
      </dgm:t>
    </dgm:pt>
    <dgm:pt modelId="{8E5B3CA1-6EAC-47D9-8EFD-8AF487136C55}">
      <dgm:prSet/>
      <dgm:spPr/>
      <dgm:t>
        <a:bodyPr/>
        <a:lstStyle/>
        <a:p>
          <a:r>
            <a:rPr lang="el-GR" dirty="0"/>
            <a:t> αιτήματα περί μεταρρυθμίσεων στη διοίκηση κράτους, την οικονομία, τη δικαιοσύνη και την εκπαίδευση.</a:t>
          </a:r>
          <a:endParaRPr lang="en-US" dirty="0"/>
        </a:p>
      </dgm:t>
    </dgm:pt>
    <dgm:pt modelId="{80710C5E-45DD-49FB-88CD-3477EDB62F65}" type="parTrans" cxnId="{34293415-7D4E-4B2D-9A79-01E82459AD18}">
      <dgm:prSet/>
      <dgm:spPr/>
      <dgm:t>
        <a:bodyPr/>
        <a:lstStyle/>
        <a:p>
          <a:endParaRPr lang="en-US"/>
        </a:p>
      </dgm:t>
    </dgm:pt>
    <dgm:pt modelId="{203A77D5-247A-4E85-82C8-8AA7CE201C00}" type="sibTrans" cxnId="{34293415-7D4E-4B2D-9A79-01E82459AD18}">
      <dgm:prSet/>
      <dgm:spPr/>
      <dgm:t>
        <a:bodyPr/>
        <a:lstStyle/>
        <a:p>
          <a:endParaRPr lang="en-US"/>
        </a:p>
      </dgm:t>
    </dgm:pt>
    <dgm:pt modelId="{38EF9681-3DB0-49ED-B048-93FD8EC2C002}" type="pres">
      <dgm:prSet presAssocID="{1AA7505A-C418-4643-BE44-C330158F3B58}" presName="matrix" presStyleCnt="0">
        <dgm:presLayoutVars>
          <dgm:chMax val="1"/>
          <dgm:dir/>
          <dgm:resizeHandles val="exact"/>
        </dgm:presLayoutVars>
      </dgm:prSet>
      <dgm:spPr/>
    </dgm:pt>
    <dgm:pt modelId="{703FC9D8-5FF8-46C8-9409-C03563C7EDD0}" type="pres">
      <dgm:prSet presAssocID="{1AA7505A-C418-4643-BE44-C330158F3B58}" presName="diamond" presStyleLbl="bgShp" presStyleIdx="0" presStyleCnt="1"/>
      <dgm:spPr/>
    </dgm:pt>
    <dgm:pt modelId="{4FBBB824-C25E-4265-B85B-A180A6954C10}" type="pres">
      <dgm:prSet presAssocID="{1AA7505A-C418-4643-BE44-C330158F3B5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438E5EC-C19E-4762-B709-939D7859DDF3}" type="pres">
      <dgm:prSet presAssocID="{1AA7505A-C418-4643-BE44-C330158F3B5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0FCD81B-8833-4713-82BD-68F00349D9BB}" type="pres">
      <dgm:prSet presAssocID="{1AA7505A-C418-4643-BE44-C330158F3B5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C8BCB6C-EDE8-4389-96B2-E886DEC27859}" type="pres">
      <dgm:prSet presAssocID="{1AA7505A-C418-4643-BE44-C330158F3B5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03A7509-C719-4BCD-9153-FDA9C7C0BB5F}" type="presOf" srcId="{1AA7505A-C418-4643-BE44-C330158F3B58}" destId="{38EF9681-3DB0-49ED-B048-93FD8EC2C002}" srcOrd="0" destOrd="0" presId="urn:microsoft.com/office/officeart/2005/8/layout/matrix3"/>
    <dgm:cxn modelId="{73A05D0E-4C58-414D-B0C6-B61DDA432F2E}" type="presOf" srcId="{E66CC031-713E-4C77-8DA7-5B6FD7BB31E1}" destId="{10FCD81B-8833-4713-82BD-68F00349D9BB}" srcOrd="0" destOrd="0" presId="urn:microsoft.com/office/officeart/2005/8/layout/matrix3"/>
    <dgm:cxn modelId="{34293415-7D4E-4B2D-9A79-01E82459AD18}" srcId="{1AA7505A-C418-4643-BE44-C330158F3B58}" destId="{8E5B3CA1-6EAC-47D9-8EFD-8AF487136C55}" srcOrd="3" destOrd="0" parTransId="{80710C5E-45DD-49FB-88CD-3477EDB62F65}" sibTransId="{203A77D5-247A-4E85-82C8-8AA7CE201C00}"/>
    <dgm:cxn modelId="{16F2BB5B-C5F3-4D32-B9D6-F911C1D9932B}" type="presOf" srcId="{20117D54-1FB3-45C0-BED2-68EB70355899}" destId="{4FBBB824-C25E-4265-B85B-A180A6954C10}" srcOrd="0" destOrd="0" presId="urn:microsoft.com/office/officeart/2005/8/layout/matrix3"/>
    <dgm:cxn modelId="{7781B975-F407-498B-B87D-7983738C7F16}" srcId="{1AA7505A-C418-4643-BE44-C330158F3B58}" destId="{20117D54-1FB3-45C0-BED2-68EB70355899}" srcOrd="0" destOrd="0" parTransId="{6C75A67F-0AE1-4A42-98E0-417FF55014F2}" sibTransId="{EBD45DC5-8A3B-4D16-AF36-058BC87F5D21}"/>
    <dgm:cxn modelId="{63CC6B7D-DEAB-45A0-81CF-3D8D25B481B3}" srcId="{1AA7505A-C418-4643-BE44-C330158F3B58}" destId="{B33B5577-F766-4177-A821-E038FC85EEE6}" srcOrd="1" destOrd="0" parTransId="{374895B1-6C2C-47FE-A9B5-C2BD8605C5C1}" sibTransId="{C58666A1-CEA8-481F-B879-CB84355F5161}"/>
    <dgm:cxn modelId="{87304990-CAC7-4807-93AF-6953DD3D8F44}" type="presOf" srcId="{8E5B3CA1-6EAC-47D9-8EFD-8AF487136C55}" destId="{3C8BCB6C-EDE8-4389-96B2-E886DEC27859}" srcOrd="0" destOrd="0" presId="urn:microsoft.com/office/officeart/2005/8/layout/matrix3"/>
    <dgm:cxn modelId="{3E50E8D0-F7F8-44F5-AF35-0F01F8078793}" type="presOf" srcId="{B33B5577-F766-4177-A821-E038FC85EEE6}" destId="{C438E5EC-C19E-4762-B709-939D7859DDF3}" srcOrd="0" destOrd="0" presId="urn:microsoft.com/office/officeart/2005/8/layout/matrix3"/>
    <dgm:cxn modelId="{80765DD6-A45C-4438-B136-4A8DA2B47EDD}" srcId="{1AA7505A-C418-4643-BE44-C330158F3B58}" destId="{E66CC031-713E-4C77-8DA7-5B6FD7BB31E1}" srcOrd="2" destOrd="0" parTransId="{F277F70A-5623-4EC6-8182-B25E584471F3}" sibTransId="{01FDA962-2016-4BD4-945D-25C6643A2858}"/>
    <dgm:cxn modelId="{722E8373-B350-4B0F-9C0E-CA180BD89B25}" type="presParOf" srcId="{38EF9681-3DB0-49ED-B048-93FD8EC2C002}" destId="{703FC9D8-5FF8-46C8-9409-C03563C7EDD0}" srcOrd="0" destOrd="0" presId="urn:microsoft.com/office/officeart/2005/8/layout/matrix3"/>
    <dgm:cxn modelId="{4812BD08-C7B9-43FD-9FF9-3EBD77C11969}" type="presParOf" srcId="{38EF9681-3DB0-49ED-B048-93FD8EC2C002}" destId="{4FBBB824-C25E-4265-B85B-A180A6954C10}" srcOrd="1" destOrd="0" presId="urn:microsoft.com/office/officeart/2005/8/layout/matrix3"/>
    <dgm:cxn modelId="{B705AB50-E323-444C-8222-0F546F2358D9}" type="presParOf" srcId="{38EF9681-3DB0-49ED-B048-93FD8EC2C002}" destId="{C438E5EC-C19E-4762-B709-939D7859DDF3}" srcOrd="2" destOrd="0" presId="urn:microsoft.com/office/officeart/2005/8/layout/matrix3"/>
    <dgm:cxn modelId="{FFE94CAF-4F74-488D-8105-055E0D25F0D3}" type="presParOf" srcId="{38EF9681-3DB0-49ED-B048-93FD8EC2C002}" destId="{10FCD81B-8833-4713-82BD-68F00349D9BB}" srcOrd="3" destOrd="0" presId="urn:microsoft.com/office/officeart/2005/8/layout/matrix3"/>
    <dgm:cxn modelId="{4709058D-45A4-46A9-9F82-6FAF4DA73351}" type="presParOf" srcId="{38EF9681-3DB0-49ED-B048-93FD8EC2C002}" destId="{3C8BCB6C-EDE8-4389-96B2-E886DEC2785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FC9D8-5FF8-46C8-9409-C03563C7EDD0}">
      <dsp:nvSpPr>
        <dsp:cNvPr id="0" name=""/>
        <dsp:cNvSpPr/>
      </dsp:nvSpPr>
      <dsp:spPr>
        <a:xfrm>
          <a:off x="0" y="18850"/>
          <a:ext cx="6367912" cy="6367912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BB824-C25E-4265-B85B-A180A6954C10}">
      <dsp:nvSpPr>
        <dsp:cNvPr id="0" name=""/>
        <dsp:cNvSpPr/>
      </dsp:nvSpPr>
      <dsp:spPr>
        <a:xfrm>
          <a:off x="604951" y="623801"/>
          <a:ext cx="2483486" cy="24834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Αναδιοργάνωση των ενόπλων δυνάμεων.</a:t>
          </a:r>
          <a:endParaRPr lang="en-US" sz="2100" kern="1200"/>
        </a:p>
      </dsp:txBody>
      <dsp:txXfrm>
        <a:off x="726185" y="745035"/>
        <a:ext cx="2241018" cy="2241018"/>
      </dsp:txXfrm>
    </dsp:sp>
    <dsp:sp modelId="{C438E5EC-C19E-4762-B709-939D7859DDF3}">
      <dsp:nvSpPr>
        <dsp:cNvPr id="0" name=""/>
        <dsp:cNvSpPr/>
      </dsp:nvSpPr>
      <dsp:spPr>
        <a:xfrm>
          <a:off x="3279475" y="623801"/>
          <a:ext cx="2483486" cy="24834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 απομάκρυνση από το στράτευμα των πριγκίπων (διάδοχου </a:t>
          </a:r>
          <a:r>
            <a:rPr lang="el-GR" sz="2100" kern="1200" dirty="0" err="1"/>
            <a:t>Κων</a:t>
          </a:r>
          <a:r>
            <a:rPr lang="el-GR" sz="2100" kern="1200" dirty="0"/>
            <a:t>/νου).</a:t>
          </a:r>
          <a:endParaRPr lang="en-US" sz="2100" kern="1200" dirty="0"/>
        </a:p>
      </dsp:txBody>
      <dsp:txXfrm>
        <a:off x="3400709" y="745035"/>
        <a:ext cx="2241018" cy="2241018"/>
      </dsp:txXfrm>
    </dsp:sp>
    <dsp:sp modelId="{10FCD81B-8833-4713-82BD-68F00349D9BB}">
      <dsp:nvSpPr>
        <dsp:cNvPr id="0" name=""/>
        <dsp:cNvSpPr/>
      </dsp:nvSpPr>
      <dsp:spPr>
        <a:xfrm>
          <a:off x="604951" y="3298325"/>
          <a:ext cx="2483486" cy="24834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Κατάργηση της ευνοιοκρατίας και ανεμπόδιστη βαθμολογική εξέλιξη όλων των αξιωματικών.</a:t>
          </a:r>
          <a:endParaRPr lang="en-US" sz="2100" kern="1200" dirty="0"/>
        </a:p>
      </dsp:txBody>
      <dsp:txXfrm>
        <a:off x="726185" y="3419559"/>
        <a:ext cx="2241018" cy="2241018"/>
      </dsp:txXfrm>
    </dsp:sp>
    <dsp:sp modelId="{3C8BCB6C-EDE8-4389-96B2-E886DEC27859}">
      <dsp:nvSpPr>
        <dsp:cNvPr id="0" name=""/>
        <dsp:cNvSpPr/>
      </dsp:nvSpPr>
      <dsp:spPr>
        <a:xfrm>
          <a:off x="3279475" y="3298325"/>
          <a:ext cx="2483486" cy="24834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 αιτήματα περί μεταρρυθμίσεων στη διοίκηση κράτους, την οικονομία, τη δικαιοσύνη και την εκπαίδευση.</a:t>
          </a:r>
          <a:endParaRPr lang="en-US" sz="2100" kern="1200" dirty="0"/>
        </a:p>
      </dsp:txBody>
      <dsp:txXfrm>
        <a:off x="3400709" y="3419559"/>
        <a:ext cx="2241018" cy="2241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2944A3-364E-B0E6-0C4B-881F0ECD1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857E2DE-4CF6-2C25-2F94-2D8B21FB6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0F20571-F546-5DA1-51BF-BB14BCD4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48F-8728-4C7E-A6B5-C89CCFB5709F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641AFD-B38F-BACE-DDF1-DD831C67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61B84A-EF05-A73A-248C-153BDB8C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CDB2-DC08-4E1A-80CA-8FE8B4F17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54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50EABD-6F47-B784-1DFC-4CCC4040B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7E703B8-1C63-1E4F-2C2D-B0B5D09C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12F7E7-B655-1CE4-1FB8-A7720CB9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48F-8728-4C7E-A6B5-C89CCFB5709F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EF5460-FBA9-6870-ECEC-DE6C2C00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2CE5D5-49EC-D2B8-F40E-5A67CF8D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CDB2-DC08-4E1A-80CA-8FE8B4F17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830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3DEB388-59BF-82F4-2E55-939999DDA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2996537-22BF-543F-8B04-36717AEC8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0E1E7C8-018E-A51D-4DF5-D43103D7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48F-8728-4C7E-A6B5-C89CCFB5709F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628C84-19BD-7F1F-34AD-3B38A5D3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2173B0-1A0F-4CBE-F708-41D4C28F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CDB2-DC08-4E1A-80CA-8FE8B4F17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36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1CFFB9-4E87-0AFF-5071-2FE3A666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F9F019-A773-29C2-58C5-73C15901F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4B2DE3A-7AC9-372C-BDAA-A0BCD6C3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48F-8728-4C7E-A6B5-C89CCFB5709F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422C1B-2EBA-3437-7AED-6257B5CC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03FD5B-E21B-CC06-77CA-309E8C10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CDB2-DC08-4E1A-80CA-8FE8B4F17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07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F218C6-066C-1BF6-02F7-F8E0A3CA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B33DBA7-18F6-A03A-67F7-5C937D978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5584C2-9DF2-D5CD-A201-0E1148A3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48F-8728-4C7E-A6B5-C89CCFB5709F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C4BF38-1FF6-6AF8-06E1-D816A5DB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35FF59-B6C6-1847-A42F-B250067F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CDB2-DC08-4E1A-80CA-8FE8B4F17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92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8FE438-5C35-1157-8A03-78466F46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88698E-FB17-D344-A691-C8C3CD93F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EDBC081-015A-C378-BCFF-404E96782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BE12AB0-F03A-53B9-E551-B45BDBDD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48F-8728-4C7E-A6B5-C89CCFB5709F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5B16B6C-CC57-84E9-173F-B8A76B29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F92A687-9E77-79CA-43E6-01047229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CDB2-DC08-4E1A-80CA-8FE8B4F17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1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A2236B-CF5D-C741-2DF6-E1E47085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028F26-20ED-376B-7D9B-67EFBDA61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D465EA8-B5A0-7C6E-6224-CB62DCB04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C043FA0-7DF3-24F4-4B6E-509D3E863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09A9254-4A73-8E28-0BB0-E26E0F736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C6AEE85-88E4-8E45-8AE8-314E58DA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48F-8728-4C7E-A6B5-C89CCFB5709F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6E1D241-83A3-20C9-414C-98E7EB6F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2629509-3522-AAEF-B26E-98FD5EF5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CDB2-DC08-4E1A-80CA-8FE8B4F17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01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5B0476-57C0-E34F-A0BA-AB3076C8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9660680-F5AD-0FF9-F8CD-AC2E961B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48F-8728-4C7E-A6B5-C89CCFB5709F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F22BDFA-D09A-AE7F-4180-7E9B313A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8C6EBF7-7EE7-32CD-9F94-80B40000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CDB2-DC08-4E1A-80CA-8FE8B4F17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08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9347B7A-B7D1-79A8-C861-47D94FC1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48F-8728-4C7E-A6B5-C89CCFB5709F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970AFD1-D2D3-1BC7-6340-444C1086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3F5D747-FC6B-1798-3342-096971D5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CDB2-DC08-4E1A-80CA-8FE8B4F17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27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DACD4A-448F-C4B8-D485-20E5D87A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FB4445-6E45-F4BB-9561-DBE7CDB70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032F40C-6355-0D08-FE7E-62FA95625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96C1C37-39D5-7596-32D6-9BDBA4EA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48F-8728-4C7E-A6B5-C89CCFB5709F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11E5C77-14BA-7738-6547-36C755A0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BC950F8-0BA4-5B65-90BC-BC520F9C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CDB2-DC08-4E1A-80CA-8FE8B4F17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744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88C85D-40FB-1762-5B47-21AA2E12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B84E1A5-B71A-F82B-A668-E42FCCE67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E49BC57-F53A-BD5B-7905-171A4C367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63BA344-86FC-2993-B137-C7D1EEBF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48F-8728-4C7E-A6B5-C89CCFB5709F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690AC7-CCAA-079D-497B-84029224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56DEAF7-EB1A-2D28-044A-A1B927D0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CDB2-DC08-4E1A-80CA-8FE8B4F17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091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E2701CB-1F85-49DA-D8A8-744551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F792B6E-0CEC-D790-5515-BA10950A9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DA9B76A-30CD-DC1D-878F-5E7A8B656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61F48F-8728-4C7E-A6B5-C89CCFB5709F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48B472-A6DE-0D9C-6230-47C469838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AC85F2F-2E04-C510-203E-496888B48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9FCDB2-DC08-4E1A-80CA-8FE8B4F17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113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FB50528-A722-4335-611A-DEA76DED7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884" y="4772484"/>
            <a:ext cx="6716578" cy="992068"/>
          </a:xfrm>
        </p:spPr>
        <p:txBody>
          <a:bodyPr>
            <a:normAutofit/>
          </a:bodyPr>
          <a:lstStyle/>
          <a:p>
            <a:pPr algn="l"/>
            <a:r>
              <a:rPr lang="el-GR" sz="3600"/>
              <a:t>Το κίνημα στο Γουδί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661767F-0E6E-0637-FD87-1D2726D8D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883" y="5819669"/>
            <a:ext cx="9405991" cy="460047"/>
          </a:xfrm>
        </p:spPr>
        <p:txBody>
          <a:bodyPr>
            <a:normAutofit/>
          </a:bodyPr>
          <a:lstStyle/>
          <a:p>
            <a:pPr algn="l"/>
            <a:r>
              <a:rPr lang="el-GR" sz="1600"/>
              <a:t>Ενότητα 27</a:t>
            </a:r>
            <a:r>
              <a:rPr lang="el-GR" sz="1600" baseline="30000"/>
              <a:t>η</a:t>
            </a:r>
            <a:r>
              <a:rPr lang="el-GR" sz="1600"/>
              <a:t> </a:t>
            </a:r>
          </a:p>
        </p:txBody>
      </p:sp>
      <p:pic>
        <p:nvPicPr>
          <p:cNvPr id="9" name="Εικόνα 8" descr="Εικόνα που περιέχει πλήθος, εξωτερικός χώρος/ύπαιθρος, άνδρας, ρουχ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FBE8A558-B149-1DA6-6CF2-A193691DC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12398" b="2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CA6B89F-B681-8075-B04D-EA745119D8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15"/>
          <a:stretch/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86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54C669D-A850-7114-52C5-AA5AC71FA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57" y="227886"/>
            <a:ext cx="8316486" cy="362953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82D207D-6961-22E1-1008-5D0D7C898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757" y="4019154"/>
            <a:ext cx="8440328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5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2A050DF8-93E1-0942-B118-641648C8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Αιτήματα Συνδέσμου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5D76A954-B1E8-6726-EFFA-9D1C9F870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797029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91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2567392-B0E0-8052-D733-97CE3489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2" y="62820"/>
            <a:ext cx="4947474" cy="6795180"/>
          </a:xfrm>
          <a:prstGeom prst="rect">
            <a:avLst/>
          </a:prstGeom>
        </p:spPr>
      </p:pic>
      <p:pic>
        <p:nvPicPr>
          <p:cNvPr id="9" name="Εικόνα 8" descr="Εικόνα που περιέχει ρουχισμός, άτομο, χόκεϊ, παπούτσια&#10;&#10;Περιγραφή που δημιουργήθηκε αυτόματα">
            <a:extLst>
              <a:ext uri="{FF2B5EF4-FFF2-40B4-BE49-F238E27FC236}">
                <a16:creationId xmlns:a16="http://schemas.microsoft.com/office/drawing/2014/main" id="{8DF4F02B-2340-AACD-40B2-8AC1601F7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56" y="412611"/>
            <a:ext cx="457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7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B6392A4-332E-B01D-FEB5-697DFB6D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Κοινωνικός Αντίκτυπος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37D24-4ED9-1BCE-11AD-EA3911B36886}"/>
              </a:ext>
            </a:extLst>
          </p:cNvPr>
          <p:cNvSpPr txBox="1"/>
          <p:nvPr/>
        </p:nvSpPr>
        <p:spPr>
          <a:xfrm>
            <a:off x="515068" y="2872899"/>
            <a:ext cx="4368601" cy="3303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Πα</a:t>
            </a:r>
            <a:r>
              <a:rPr lang="en-US" sz="2000" dirty="0" err="1"/>
              <a:t>ρά</a:t>
            </a:r>
            <a:r>
              <a:rPr lang="en-US" sz="2000" dirty="0"/>
              <a:t> </a:t>
            </a:r>
            <a:r>
              <a:rPr lang="en-US" sz="2000" dirty="0" err="1"/>
              <a:t>τη</a:t>
            </a:r>
            <a:r>
              <a:rPr lang="en-US" sz="2000" dirty="0"/>
              <a:t> </a:t>
            </a:r>
            <a:r>
              <a:rPr lang="en-US" sz="2000" dirty="0" err="1"/>
              <a:t>γενική</a:t>
            </a:r>
            <a:r>
              <a:rPr lang="en-US" sz="2000" dirty="0"/>
              <a:t> </a:t>
            </a:r>
            <a:r>
              <a:rPr lang="en-US" sz="2000" dirty="0" err="1"/>
              <a:t>δι</a:t>
            </a:r>
            <a:r>
              <a:rPr lang="en-US" sz="2000" dirty="0"/>
              <a:t>ατύπωσή τους, τα κοινωνικά και πολιτικά αιτήματα</a:t>
            </a:r>
            <a:r>
              <a:rPr lang="el-GR" sz="2000" dirty="0"/>
              <a:t> </a:t>
            </a:r>
            <a:r>
              <a:rPr lang="en-US" sz="2000" b="1" dirty="0" err="1"/>
              <a:t>υιοθετήθηκ</a:t>
            </a:r>
            <a:r>
              <a:rPr lang="en-US" sz="2000" b="1" dirty="0"/>
              <a:t>αν από την ελληνική κοινωνία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000" dirty="0"/>
              <a:t>Το κ</a:t>
            </a:r>
            <a:r>
              <a:rPr lang="en-US" sz="2000" dirty="0" err="1"/>
              <a:t>ίνημ</a:t>
            </a:r>
            <a:r>
              <a:rPr lang="en-US" sz="2000" dirty="0"/>
              <a:t>α </a:t>
            </a:r>
            <a:r>
              <a:rPr lang="el-GR" sz="2000" dirty="0"/>
              <a:t>του </a:t>
            </a:r>
            <a:r>
              <a:rPr lang="en-US" sz="2000" dirty="0"/>
              <a:t>1909 προκάλεσε έκρηξη γενικότερων λαϊκών α</a:t>
            </a:r>
            <a:r>
              <a:rPr lang="en-US" sz="2000" dirty="0" err="1"/>
              <a:t>ιτημάτων</a:t>
            </a:r>
            <a:r>
              <a:rPr lang="en-US" sz="2000" dirty="0"/>
              <a:t> κα</a:t>
            </a:r>
            <a:r>
              <a:rPr lang="en-US" sz="2000" dirty="0" err="1"/>
              <a:t>τά</a:t>
            </a:r>
            <a:r>
              <a:rPr lang="el-GR" sz="2000" dirty="0"/>
              <a:t> </a:t>
            </a:r>
            <a:r>
              <a:rPr lang="en-US" sz="2000" dirty="0" err="1"/>
              <a:t>της</a:t>
            </a:r>
            <a:r>
              <a:rPr lang="en-US" sz="2000" dirty="0"/>
              <a:t> «</a:t>
            </a:r>
            <a:r>
              <a:rPr lang="en-US" sz="2000" dirty="0" err="1"/>
              <a:t>συν</a:t>
            </a:r>
            <a:r>
              <a:rPr lang="en-US" sz="2000" dirty="0"/>
              <a:t>αλλαγής» και </a:t>
            </a:r>
            <a:r>
              <a:rPr lang="en-US" sz="2000" b="1" dirty="0"/>
              <a:t>υπέρ της</a:t>
            </a:r>
            <a:r>
              <a:rPr lang="el-GR" sz="2000" b="1" dirty="0"/>
              <a:t> «</a:t>
            </a:r>
            <a:r>
              <a:rPr lang="en-US" sz="2000" b="1" dirty="0" err="1"/>
              <a:t>Ανόρθωσης</a:t>
            </a:r>
            <a:r>
              <a:rPr lang="en-US" sz="2000" b="1" dirty="0"/>
              <a:t>»</a:t>
            </a:r>
            <a:r>
              <a:rPr lang="en-US" sz="2000" dirty="0"/>
              <a:t> </a:t>
            </a:r>
            <a:r>
              <a:rPr lang="en-US" sz="2000" dirty="0" err="1"/>
              <a:t>του</a:t>
            </a:r>
            <a:r>
              <a:rPr lang="en-US" sz="2000" dirty="0"/>
              <a:t> </a:t>
            </a:r>
            <a:r>
              <a:rPr lang="en-US" sz="2000" dirty="0" err="1"/>
              <a:t>κράτους</a:t>
            </a:r>
            <a:endParaRPr lang="el-G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500" dirty="0"/>
              <a:t>Συναλλαγή = πολιτική αλλά και γενικευμένη διαφθορά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500" dirty="0"/>
              <a:t>Ανόρθωση = ανασυγκρότηση της χώρας</a:t>
            </a:r>
            <a:endParaRPr lang="en-US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87654-C06A-E6FD-8598-1DB7C4D7BC96}"/>
              </a:ext>
            </a:extLst>
          </p:cNvPr>
          <p:cNvSpPr txBox="1"/>
          <p:nvPr/>
        </p:nvSpPr>
        <p:spPr>
          <a:xfrm>
            <a:off x="8078875" y="980623"/>
            <a:ext cx="391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14 Σεπτεμβρίου 1909, Αθήνα, Συλλαλητήριο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47143AE-C4CF-2979-0F8A-2679FC124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62" y="1819544"/>
            <a:ext cx="7184897" cy="47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2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3E459DB-C77B-ABA2-90A0-60BC44093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192" y="139863"/>
            <a:ext cx="5668166" cy="42868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681BAE2-E86E-144D-551F-64C618A9D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51" y="648243"/>
            <a:ext cx="4208971" cy="6209757"/>
          </a:xfrm>
          <a:prstGeom prst="rect">
            <a:avLst/>
          </a:prstGeom>
        </p:spPr>
      </p:pic>
      <p:pic>
        <p:nvPicPr>
          <p:cNvPr id="7" name="Εικόνα 6" descr="Εικόνα που περιέχει εξωτερικός χώρος/ύπαιθρος, κτίριο, άνδρας, ρουχ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B8254AE8-6A15-CC78-2098-B7411788C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42" y="1748412"/>
            <a:ext cx="7235607" cy="42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ρουχισμός, παπούτσια, ζωγραφιά, άνδρας">
            <a:extLst>
              <a:ext uri="{FF2B5EF4-FFF2-40B4-BE49-F238E27FC236}">
                <a16:creationId xmlns:a16="http://schemas.microsoft.com/office/drawing/2014/main" id="{2E48355C-9F0A-FB68-AC36-7FED460C1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79" y="0"/>
            <a:ext cx="8829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1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765D448-F1B5-434A-8DF5-DD4EE790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6" y="423315"/>
            <a:ext cx="4267200" cy="1351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Με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π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οιον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τρό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πο</a:t>
            </a:r>
            <a:b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προσπάθησε ο Στρατιωτικός Σύνδεσμος να υλοποιήσει τις επιδιώξεις του μετά το κίνημα στο Γουδί;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7C6714F-B284-AD92-61C5-BB4611FA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" r="29686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48E02B-32CA-FB5F-20A0-9E9D278AEB54}"/>
              </a:ext>
            </a:extLst>
          </p:cNvPr>
          <p:cNvSpPr txBox="1"/>
          <p:nvPr/>
        </p:nvSpPr>
        <p:spPr>
          <a:xfrm>
            <a:off x="4198966" y="2147357"/>
            <a:ext cx="3810000" cy="410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Αρχικά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ο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Σύνδεσμος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δοκίμ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ασε να υλοποιήσει τις επιδιώξεις του μέσω της κυβέρνησης Μαυρομιχάλη, που διορίστηκε από τον Γεώργιο αμέσως μετά την εκδήλωση του κινήματος. 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Ωστόσο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η α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μοι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βαία καχυποψία δεν άφησε να προκύψει κάποιο ουσιαστικό αποτέλεσμα.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1438EC2-2994-12FE-9CDE-571F373C7E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54" r="9896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4564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A69D5-3248-375F-D144-23CACED5C98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Έτσι</a:t>
            </a:r>
            <a:r>
              <a:rPr lang="en-US" sz="2200" dirty="0"/>
              <a:t>, η </a:t>
            </a:r>
            <a:r>
              <a:rPr lang="en-US" sz="2200" dirty="0" err="1"/>
              <a:t>ηγεσί</a:t>
            </a:r>
            <a:r>
              <a:rPr lang="en-US" sz="2200" dirty="0"/>
              <a:t>α του Συνδέσμου κάλεσε στην</a:t>
            </a:r>
            <a:r>
              <a:rPr lang="el-GR" sz="2200" dirty="0"/>
              <a:t> </a:t>
            </a:r>
            <a:r>
              <a:rPr lang="en-US" sz="2200" dirty="0" err="1"/>
              <a:t>Αθήν</a:t>
            </a:r>
            <a:r>
              <a:rPr lang="en-US" sz="2200" dirty="0"/>
              <a:t>α τον </a:t>
            </a:r>
            <a:r>
              <a:rPr lang="en-US" sz="2200" b="1" u="sng" dirty="0"/>
              <a:t>Ελευθέριο Βενιζέλο</a:t>
            </a:r>
            <a:r>
              <a:rPr lang="en-US" sz="2200" dirty="0"/>
              <a:t>, που είχε διακριθεί στην πολιτική ζωή της Κρήτης και στους αγώνες των Κρητικών για ένωση με την Ελλάδα.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53FD87-1C74-6381-1A89-71D918CB2E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" r="1349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413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8422CF6-CFFD-6E1D-5CB0-903E5E0E5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27" y="511293"/>
            <a:ext cx="4771090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524976-DF38-199A-FA03-8219FD0D05F6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Στην περίοδο 1910-1912 ο Βενιζέλος κυριάρχησε στην Ελληνική πολιτική σκηνή, ίδρυσε το κόμμα των Φιλελευθέρων κέρδισε την πλειοψηφία στη Βουλή και έγινε πρωθυπουργός.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Ακολούθησε συμβιβαστική και συμφιλιωτική πολιτική με τον βασιλιά και επανέφερε τον διάδοχο Κωνσταντίνο στην ηγεσία του στρατεύματος.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Οι παραπάνω πολιτικές πρωτοβουλίες συνδέονταν στενά με την εκτίμηση του Βενιζέλου ότι η Ελλάδα σύντομα θα έπρεπε να πάρει μέρος σε πόλεμο για να επιτύχει τους εθνικούς της στόχους.</a:t>
            </a:r>
          </a:p>
        </p:txBody>
      </p:sp>
    </p:spTree>
    <p:extLst>
      <p:ext uri="{BB962C8B-B14F-4D97-AF65-F5344CB8AC3E}">
        <p14:creationId xmlns:p14="http://schemas.microsoft.com/office/powerpoint/2010/main" val="256040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50CA9C-C473-2014-FC4E-7D24F382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Τα </a:t>
            </a:r>
            <a:r>
              <a:rPr lang="en-US" sz="3200" dirty="0" err="1"/>
              <a:t>Αίτι</a:t>
            </a:r>
            <a:r>
              <a:rPr lang="en-US" sz="3200" dirty="0"/>
              <a:t>α του Κινήματος στο Γουδί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05F4A-74D6-1C46-06E8-D796E5BEAA77}"/>
              </a:ext>
            </a:extLst>
          </p:cNvPr>
          <p:cNvSpPr txBox="1"/>
          <p:nvPr/>
        </p:nvSpPr>
        <p:spPr>
          <a:xfrm>
            <a:off x="876693" y="2533476"/>
            <a:ext cx="334696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1. </a:t>
            </a:r>
            <a:r>
              <a:rPr lang="en-US" sz="1900" b="1" u="sng" dirty="0" err="1"/>
              <a:t>Οικονομικά</a:t>
            </a:r>
            <a:r>
              <a:rPr lang="en-US" sz="1900" b="1" u="sng" dirty="0"/>
              <a:t> </a:t>
            </a:r>
            <a:r>
              <a:rPr lang="en-US" sz="1900" b="1" u="sng" dirty="0" err="1"/>
              <a:t>Προ</a:t>
            </a:r>
            <a:r>
              <a:rPr lang="en-US" sz="1900" b="1" u="sng" dirty="0"/>
              <a:t>βλήματα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1893: </a:t>
            </a:r>
            <a:r>
              <a:rPr lang="en-US" sz="1900" dirty="0" err="1"/>
              <a:t>Πτώχευση</a:t>
            </a: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1898: Επιβ</a:t>
            </a:r>
            <a:r>
              <a:rPr lang="en-US" sz="1900" dirty="0" err="1"/>
              <a:t>ολή</a:t>
            </a:r>
            <a:r>
              <a:rPr lang="en-US" sz="1900" dirty="0"/>
              <a:t> </a:t>
            </a:r>
            <a:r>
              <a:rPr lang="en-US" sz="1900" dirty="0" err="1"/>
              <a:t>Διεθνούς</a:t>
            </a:r>
            <a:r>
              <a:rPr lang="en-US" sz="1900" dirty="0"/>
              <a:t> </a:t>
            </a:r>
            <a:r>
              <a:rPr lang="en-US" sz="1900" dirty="0" err="1"/>
              <a:t>Οικονομικού</a:t>
            </a:r>
            <a:r>
              <a:rPr lang="en-US" sz="1900" dirty="0"/>
              <a:t> </a:t>
            </a:r>
            <a:r>
              <a:rPr lang="en-US" sz="1900" dirty="0" err="1"/>
              <a:t>Ελέγχου</a:t>
            </a: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Δυσκολί</a:t>
            </a:r>
            <a:r>
              <a:rPr lang="en-US" sz="1900" dirty="0"/>
              <a:t>α πώλησης αγροτικών προϊόντων στο εξωτερικό (π.χ. </a:t>
            </a:r>
            <a:r>
              <a:rPr lang="en-US" sz="1900" dirty="0" err="1"/>
              <a:t>στ</a:t>
            </a:r>
            <a:r>
              <a:rPr lang="en-US" sz="1900" dirty="0"/>
              <a:t>αφιδική κρίση)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90E5874-2A1C-33A7-7D51-E47B39ECF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9" r="3" b="3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696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F91AFCE-219F-8B42-8CF1-F35A9C2F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Τα Αίτια του Κινήματος στο Γουδί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76758-0044-F102-6DCF-116034DFDADD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Η κρίση εντάθηκε στις αρχές του 20ού αιώνα, καθώς η διεθνής οικονομική ύφεση έκανε δύσκολη τη διάθεση των ελληνικών αγροτικών προϊόντων στις ξένες αγορές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και περιόρισε τα εμβάσματα των Ελλήνων μεταναστών από την Αμερική και την Αίγυπτο.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7497911-FAFC-D617-50CE-1314D98F96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16" r="9348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175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8A83A6-625A-5C82-0411-F68161CAA9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" b="1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A41E40A-B3D0-277B-39F1-27758A41EBB1}"/>
              </a:ext>
            </a:extLst>
          </p:cNvPr>
          <p:cNvSpPr txBox="1"/>
          <p:nvPr/>
        </p:nvSpPr>
        <p:spPr>
          <a:xfrm>
            <a:off x="522513" y="2288539"/>
            <a:ext cx="303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 </a:t>
            </a:r>
            <a:r>
              <a:rPr lang="el-GR" dirty="0">
                <a:solidFill>
                  <a:schemeClr val="bg1"/>
                </a:solidFill>
              </a:rPr>
              <a:t>Ιουλίου 1910, Πάτρα</a:t>
            </a:r>
          </a:p>
          <a:p>
            <a:r>
              <a:rPr lang="el-GR" dirty="0">
                <a:solidFill>
                  <a:schemeClr val="bg1"/>
                </a:solidFill>
              </a:rPr>
              <a:t>Έλληνες μπαίνουν στη λέμβο και από κει στα «μεγάλα» καράβια προς Αμερική</a:t>
            </a:r>
          </a:p>
        </p:txBody>
      </p:sp>
    </p:spTree>
    <p:extLst>
      <p:ext uri="{BB962C8B-B14F-4D97-AF65-F5344CB8AC3E}">
        <p14:creationId xmlns:p14="http://schemas.microsoft.com/office/powerpoint/2010/main" val="1757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DCFD91B-87EB-8768-17BB-EB9864D2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Τα </a:t>
            </a:r>
            <a:r>
              <a:rPr lang="en-US" sz="4200" dirty="0" err="1"/>
              <a:t>Αίτι</a:t>
            </a:r>
            <a:r>
              <a:rPr lang="en-US" sz="4200" dirty="0"/>
              <a:t>α του Κινήματος στο Γουδί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5B73C-8D39-65FB-F237-4807F2B0B9F9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u="sng" dirty="0"/>
              <a:t>2. </a:t>
            </a:r>
            <a:r>
              <a:rPr lang="en-US" sz="1900" b="1" u="sng" dirty="0" err="1"/>
              <a:t>Εθνικά</a:t>
            </a:r>
            <a:r>
              <a:rPr lang="en-US" sz="1900" b="1" u="sng" dirty="0"/>
              <a:t> </a:t>
            </a:r>
            <a:r>
              <a:rPr lang="en-US" sz="1900" b="1" u="sng" dirty="0" err="1"/>
              <a:t>Αίτι</a:t>
            </a:r>
            <a:r>
              <a:rPr lang="en-US" sz="1900" b="1" u="sng" dirty="0"/>
              <a:t>α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Η </a:t>
            </a:r>
            <a:r>
              <a:rPr lang="en-US" sz="1900" b="1" dirty="0"/>
              <a:t>α</a:t>
            </a:r>
            <a:r>
              <a:rPr lang="en-US" sz="1900" b="1" dirty="0" err="1"/>
              <a:t>δυν</a:t>
            </a:r>
            <a:r>
              <a:rPr lang="en-US" sz="1900" b="1" dirty="0"/>
              <a:t>αμία της πολιτικής ηγεσίας </a:t>
            </a:r>
            <a:r>
              <a:rPr lang="en-US" sz="1900" dirty="0"/>
              <a:t>να διαχειριστεί αποτελεσματικά τις εθνικές διεκδικήσεις, με αποτέλεσμα άλλοτε να οδηγεί τη χώρα σε ήττες (πόλεμος του 1897) και άλλοτε να</a:t>
            </a:r>
            <a:r>
              <a:rPr lang="el-GR" sz="1900" dirty="0"/>
              <a:t> </a:t>
            </a:r>
            <a:r>
              <a:rPr lang="en-US" sz="1900" dirty="0"/>
              <a:t>κα</a:t>
            </a:r>
            <a:r>
              <a:rPr lang="en-US" sz="1900" dirty="0" err="1"/>
              <a:t>τηγορείτ</a:t>
            </a:r>
            <a:r>
              <a:rPr lang="en-US" sz="1900" dirty="0"/>
              <a:t>αι ότι παρέμεινε αδρανής μπροστά στις εξελίξεις (έλλειψη αλληλεγγύης προς τους αλύτρωτες Έλληνες)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5CF702E-0C31-8644-5C2E-09A79A399C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36" r="13520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02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A02DD90-8DB3-17E3-D87C-74F6476C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Τα Αίτια του Κινήματος στο Γουδί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5E91B-8D86-7D62-C158-0C0DF6F0AE5B}"/>
              </a:ext>
            </a:extLst>
          </p:cNvPr>
          <p:cNvSpPr txBox="1"/>
          <p:nvPr/>
        </p:nvSpPr>
        <p:spPr>
          <a:xfrm>
            <a:off x="398493" y="2047273"/>
            <a:ext cx="4498848" cy="3968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/>
              <a:t>3. </a:t>
            </a:r>
            <a:r>
              <a:rPr lang="en-US" b="1" u="sng" dirty="0" err="1"/>
              <a:t>Πολιτικά</a:t>
            </a:r>
            <a:r>
              <a:rPr lang="en-US" b="1" u="sng" dirty="0"/>
              <a:t> – π</a:t>
            </a:r>
            <a:r>
              <a:rPr lang="en-US" b="1" u="sng" dirty="0" err="1"/>
              <a:t>ολιτει</a:t>
            </a:r>
            <a:r>
              <a:rPr lang="en-US" b="1" u="sng" dirty="0"/>
              <a:t>ακά αίτια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επ</a:t>
            </a:r>
            <a:r>
              <a:rPr lang="en-US" dirty="0" err="1"/>
              <a:t>ικρ</a:t>
            </a:r>
            <a:r>
              <a:rPr lang="en-US" dirty="0"/>
              <a:t>ατούσε </a:t>
            </a:r>
            <a:r>
              <a:rPr lang="en-US" b="1" dirty="0"/>
              <a:t>πολιτική αστάθεια</a:t>
            </a:r>
            <a:r>
              <a:rPr lang="en-US" dirty="0"/>
              <a:t>, καθώς κυβερνήσεις σύντομης θητείας διαδέχονταν η μία την άλλη. Κα</a:t>
            </a:r>
            <a:r>
              <a:rPr lang="en-US" dirty="0" err="1"/>
              <a:t>μιά</a:t>
            </a:r>
            <a:r>
              <a:rPr lang="en-US" dirty="0"/>
              <a:t> από </a:t>
            </a:r>
            <a:r>
              <a:rPr lang="en-US" dirty="0" err="1"/>
              <a:t>τις</a:t>
            </a:r>
            <a:r>
              <a:rPr lang="en-US" dirty="0"/>
              <a:t> 11 </a:t>
            </a:r>
            <a:r>
              <a:rPr lang="en-US" dirty="0" err="1"/>
              <a:t>κυ</a:t>
            </a:r>
            <a:r>
              <a:rPr lang="en-US" dirty="0"/>
              <a:t>βερνήσεις, που σχηματίστηκαν στα χρόνια που μεσολάβησαν από την ήττα του 1897 μέχρι το 1909, δεν μπόρεσε να αντιμετωπίσει τα σοβαρά προβλήματα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Δυσ</a:t>
            </a:r>
            <a:r>
              <a:rPr lang="en-US" b="1" dirty="0"/>
              <a:t>αρέσκεια </a:t>
            </a:r>
            <a:r>
              <a:rPr lang="en-US" dirty="0"/>
              <a:t>ελληνικής κοινωνίας.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Μείωση</a:t>
            </a:r>
            <a:r>
              <a:rPr lang="en-US" b="1" dirty="0"/>
              <a:t> </a:t>
            </a:r>
            <a:r>
              <a:rPr lang="en-US" b="1" dirty="0" err="1"/>
              <a:t>του</a:t>
            </a:r>
            <a:r>
              <a:rPr lang="en-US" b="1" dirty="0"/>
              <a:t> </a:t>
            </a:r>
            <a:r>
              <a:rPr lang="en-US" b="1" dirty="0" err="1"/>
              <a:t>κύρους</a:t>
            </a:r>
            <a:r>
              <a:rPr lang="en-US" b="1" dirty="0"/>
              <a:t> π</a:t>
            </a:r>
            <a:r>
              <a:rPr lang="en-US" b="1" dirty="0" err="1"/>
              <a:t>ολιτικών</a:t>
            </a:r>
            <a:r>
              <a:rPr lang="en-US" b="1" dirty="0"/>
              <a:t> και </a:t>
            </a:r>
            <a:r>
              <a:rPr lang="en-US" b="1" dirty="0" err="1"/>
              <a:t>μον</a:t>
            </a:r>
            <a:r>
              <a:rPr lang="en-US" b="1" dirty="0"/>
              <a:t>αρχίας</a:t>
            </a:r>
            <a:r>
              <a:rPr lang="en-US" dirty="0"/>
              <a:t>.</a:t>
            </a:r>
            <a:endParaRPr lang="el-GR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Ο βα</a:t>
            </a:r>
            <a:r>
              <a:rPr lang="en-US" dirty="0" err="1"/>
              <a:t>σιλιάς</a:t>
            </a:r>
            <a:r>
              <a:rPr lang="en-US" dirty="0"/>
              <a:t> κα</a:t>
            </a:r>
            <a:r>
              <a:rPr lang="en-US" dirty="0" err="1"/>
              <a:t>τηγορείτ</a:t>
            </a:r>
            <a:r>
              <a:rPr lang="en-US" dirty="0"/>
              <a:t>αι για </a:t>
            </a:r>
            <a:r>
              <a:rPr lang="en-US" b="1" dirty="0"/>
              <a:t>παρεμβάσεις στο στρατό </a:t>
            </a:r>
            <a:r>
              <a:rPr lang="en-US" dirty="0"/>
              <a:t>και για ρήξη με τον Βενιζέλο.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1790A90-B889-DFDC-93DC-F9D949BC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05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7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CC25663-118C-76D1-DFAC-A1519E1BB0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74" r="39049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478B4BA-98D0-E474-692C-209BBB4E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08" y="5632316"/>
            <a:ext cx="4542453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00" b="1" dirty="0" err="1"/>
              <a:t>Μείωση</a:t>
            </a:r>
            <a:r>
              <a:rPr lang="en-US" sz="1400" b="1" dirty="0"/>
              <a:t> </a:t>
            </a:r>
            <a:r>
              <a:rPr lang="en-US" sz="1400" b="1" dirty="0" err="1"/>
              <a:t>του</a:t>
            </a:r>
            <a:r>
              <a:rPr lang="en-US" sz="1400" b="1" dirty="0"/>
              <a:t> </a:t>
            </a:r>
            <a:r>
              <a:rPr lang="en-US" sz="1400" b="1" dirty="0" err="1"/>
              <a:t>κύρους</a:t>
            </a:r>
            <a:r>
              <a:rPr lang="en-US" sz="1400" b="1" dirty="0"/>
              <a:t> π</a:t>
            </a:r>
            <a:r>
              <a:rPr lang="en-US" sz="1400" b="1" dirty="0" err="1"/>
              <a:t>ολιτικών</a:t>
            </a:r>
            <a:r>
              <a:rPr lang="en-US" sz="1400" b="1" dirty="0"/>
              <a:t> και </a:t>
            </a:r>
            <a:r>
              <a:rPr lang="en-US" sz="1400" b="1" dirty="0" err="1"/>
              <a:t>μον</a:t>
            </a:r>
            <a:r>
              <a:rPr lang="en-US" sz="1400" b="1" dirty="0"/>
              <a:t>αρχίας</a:t>
            </a:r>
            <a:br>
              <a:rPr lang="el-GR" sz="1400" b="1" dirty="0"/>
            </a:br>
            <a:br>
              <a:rPr lang="el-GR" sz="1400" b="1" dirty="0"/>
            </a:br>
            <a:r>
              <a:rPr lang="en-US" sz="1400" b="1" dirty="0"/>
              <a:t>πα</a:t>
            </a:r>
            <a:r>
              <a:rPr lang="en-US" sz="1400" b="1" dirty="0" err="1"/>
              <a:t>ρεμ</a:t>
            </a:r>
            <a:r>
              <a:rPr lang="en-US" sz="1400" b="1" dirty="0"/>
              <a:t>βάσεις στο στρατό</a:t>
            </a:r>
            <a:r>
              <a:rPr lang="el-GR" sz="1400" b="1" dirty="0"/>
              <a:t> από τον βασιλιά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225FD33-956A-56B0-8FB6-55DBCD86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6573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374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BD2F83C-EB20-844A-E5BC-5D8AF883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Ίδρυση Στρατιωτικού Συνδέσμου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5724-5D08-6C91-0C61-FE8B04AA13A3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Ιδρύθηκε</a:t>
            </a:r>
            <a:r>
              <a:rPr lang="en-US" sz="2200" dirty="0"/>
              <a:t> </a:t>
            </a:r>
            <a:r>
              <a:rPr lang="en-US" sz="2200" dirty="0" err="1"/>
              <a:t>τον</a:t>
            </a:r>
            <a:r>
              <a:rPr lang="en-US" sz="2200" dirty="0"/>
              <a:t> </a:t>
            </a:r>
            <a:r>
              <a:rPr lang="en-US" sz="2200" dirty="0" err="1"/>
              <a:t>Μάιο</a:t>
            </a:r>
            <a:r>
              <a:rPr lang="en-US" sz="2200" dirty="0"/>
              <a:t> </a:t>
            </a:r>
            <a:r>
              <a:rPr lang="en-US" sz="2200" dirty="0" err="1"/>
              <a:t>του</a:t>
            </a:r>
            <a:r>
              <a:rPr lang="en-US" sz="2200" dirty="0"/>
              <a:t> 1909 από κα</a:t>
            </a:r>
            <a:r>
              <a:rPr lang="en-US" sz="2200" dirty="0" err="1"/>
              <a:t>τώτερους</a:t>
            </a:r>
            <a:r>
              <a:rPr lang="en-US" sz="2200" dirty="0"/>
              <a:t> α</a:t>
            </a:r>
            <a:r>
              <a:rPr lang="en-US" sz="2200" dirty="0" err="1"/>
              <a:t>ξιωμ</a:t>
            </a:r>
            <a:r>
              <a:rPr lang="en-US" sz="2200" dirty="0"/>
              <a:t>ατικούς που δυσφορούσαν: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1. </a:t>
            </a:r>
            <a:r>
              <a:rPr lang="en-US" sz="2200" dirty="0" err="1"/>
              <a:t>γι</a:t>
            </a:r>
            <a:r>
              <a:rPr lang="en-US" sz="2200" dirty="0"/>
              <a:t>α την </a:t>
            </a:r>
            <a:r>
              <a:rPr lang="en-US" sz="2200" b="1" dirty="0"/>
              <a:t>προώθηση ευνοούμενων της βασιλικής οικογένειας στο στράτευμα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2. </a:t>
            </a:r>
            <a:r>
              <a:rPr lang="en-US" sz="2200" dirty="0" err="1"/>
              <a:t>γι</a:t>
            </a:r>
            <a:r>
              <a:rPr lang="en-US" sz="2200" dirty="0"/>
              <a:t>α την </a:t>
            </a:r>
            <a:r>
              <a:rPr lang="en-US" sz="2200" b="1" dirty="0"/>
              <a:t>κακή κατάσταση των ενόπλων δυνάμεων</a:t>
            </a:r>
            <a:r>
              <a:rPr lang="en-US" sz="22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DB92499-0319-8CD5-0DE9-D4BCCF573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508" y="329183"/>
            <a:ext cx="2160880" cy="3429969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4AE0C77-4453-027A-ED93-277142C6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838" y="4079193"/>
            <a:ext cx="2307932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4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64DA2B3-4C33-AB5C-E6BF-E3338FD0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32" y="843318"/>
            <a:ext cx="1933845" cy="464884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5687B56-5196-5EAB-02FA-3D57D911B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858" y="843318"/>
            <a:ext cx="3038899" cy="4744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2DF000-DEE9-DB5D-7ADF-4F22DA810484}"/>
              </a:ext>
            </a:extLst>
          </p:cNvPr>
          <p:cNvSpPr txBox="1"/>
          <p:nvPr/>
        </p:nvSpPr>
        <p:spPr>
          <a:xfrm>
            <a:off x="3396343" y="1346479"/>
            <a:ext cx="48634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1800" dirty="0"/>
              <a:t>Γεγονότα: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800" dirty="0"/>
              <a:t>Αρχικά διαπραγματεύσεις η πολιτική ηγεσία με τον Σύνδεσμο.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800" dirty="0"/>
              <a:t>12 Αυγούστου 1909 προσπάθησε να συλλάβει την ηγεσία του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800" dirty="0"/>
              <a:t>15 Αυγούστου ο σύνδεσμος χρησιμοποιεί το </a:t>
            </a:r>
            <a:r>
              <a:rPr lang="en-US" sz="1800" dirty="0" err="1"/>
              <a:t>το</a:t>
            </a:r>
            <a:r>
              <a:rPr lang="en-US" sz="1800" dirty="0"/>
              <a:t> </a:t>
            </a:r>
            <a:r>
              <a:rPr lang="en-US" sz="1800" dirty="0" err="1"/>
              <a:t>στρ</a:t>
            </a:r>
            <a:r>
              <a:rPr lang="en-US" sz="1800" dirty="0"/>
              <a:t>ατόπεδο στο Γουδί</a:t>
            </a:r>
            <a:r>
              <a:rPr lang="el-GR" sz="1800" dirty="0"/>
              <a:t> ως </a:t>
            </a:r>
            <a:r>
              <a:rPr lang="el-GR" dirty="0" err="1"/>
              <a:t>κέν</a:t>
            </a:r>
            <a:r>
              <a:rPr lang="en-US" dirty="0" err="1"/>
              <a:t>τρο</a:t>
            </a:r>
            <a:r>
              <a:rPr lang="en-US" dirty="0"/>
              <a:t> </a:t>
            </a:r>
            <a:r>
              <a:rPr lang="en-US" dirty="0" err="1"/>
              <a:t>της</a:t>
            </a:r>
            <a:r>
              <a:rPr lang="en-US" dirty="0"/>
              <a:t> </a:t>
            </a:r>
            <a:r>
              <a:rPr lang="en-US" dirty="0" err="1"/>
              <a:t>οργάνωσης</a:t>
            </a:r>
            <a:r>
              <a:rPr lang="en-US" dirty="0"/>
              <a:t> </a:t>
            </a:r>
            <a:endParaRPr lang="en-US" sz="1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Αρχηγός</a:t>
            </a:r>
            <a:r>
              <a:rPr lang="en-US" sz="1800" dirty="0"/>
              <a:t> ο </a:t>
            </a:r>
            <a:r>
              <a:rPr lang="en-US" sz="1800" dirty="0" err="1"/>
              <a:t>Νικόλ</a:t>
            </a:r>
            <a:r>
              <a:rPr lang="en-US" sz="1800" dirty="0"/>
              <a:t>αος Ζορμπάς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35102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596</Words>
  <Application>Microsoft Office PowerPoint</Application>
  <PresentationFormat>Ευρεία οθόνη</PresentationFormat>
  <Paragraphs>59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Wingdings</vt:lpstr>
      <vt:lpstr>Θέμα του Office</vt:lpstr>
      <vt:lpstr>Το κίνημα στο Γουδί</vt:lpstr>
      <vt:lpstr>Τα Αίτια του Κινήματος στο Γουδί</vt:lpstr>
      <vt:lpstr>Τα Αίτια του Κινήματος στο Γουδί</vt:lpstr>
      <vt:lpstr>Παρουσίαση του PowerPoint</vt:lpstr>
      <vt:lpstr>Τα Αίτια του Κινήματος στο Γουδί</vt:lpstr>
      <vt:lpstr>Τα Αίτια του Κινήματος στο Γουδί</vt:lpstr>
      <vt:lpstr>Μείωση του κύρους πολιτικών και μοναρχίας  παρεμβάσεις στο στρατό από τον βασιλιά</vt:lpstr>
      <vt:lpstr>Ίδρυση Στρατιωτικού Συνδέσμου</vt:lpstr>
      <vt:lpstr>Παρουσίαση του PowerPoint</vt:lpstr>
      <vt:lpstr>Παρουσίαση του PowerPoint</vt:lpstr>
      <vt:lpstr>Αιτήματα Συνδέσμου</vt:lpstr>
      <vt:lpstr>Παρουσίαση του PowerPoint</vt:lpstr>
      <vt:lpstr>Κοινωνικός Αντίκτυπος</vt:lpstr>
      <vt:lpstr>Παρουσίαση του PowerPoint</vt:lpstr>
      <vt:lpstr>Παρουσίαση του PowerPoint</vt:lpstr>
      <vt:lpstr>Με ποιον τρόπο προσπάθησε ο Στρατιωτικός Σύνδεσμος να υλοποιήσει τις επιδιώξεις του μετά το κίνημα στο Γουδί;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LIAKOU ZOI</dc:creator>
  <cp:lastModifiedBy>LIAKOU ZOI</cp:lastModifiedBy>
  <cp:revision>2</cp:revision>
  <dcterms:created xsi:type="dcterms:W3CDTF">2025-01-26T15:25:20Z</dcterms:created>
  <dcterms:modified xsi:type="dcterms:W3CDTF">2025-01-26T19:42:29Z</dcterms:modified>
</cp:coreProperties>
</file>