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FC4FA8-7E04-FAC1-C724-0F9D06BAA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8926CEE-03C4-BE85-463C-A9481175F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5124162-B33D-831D-F170-9CD57E6C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C97D21B-DF6C-7C09-261F-79B29D27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0DF3780-2C0F-F6F8-2154-01275520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8074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1E039C-149D-BF67-E0E5-2976C4A2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A86243E-2C8C-FE75-DD4A-101A4836E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8FB8ABD-6865-5941-4C54-8129E6F9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108BAC8-B451-3C40-2C98-BBA633E5B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5A9966-773B-6B3A-1FB7-5B047FE6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399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FE45A13-E948-B966-5CE3-CD11C5573D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EDE3AD5-D399-4E81-54D4-3F5880730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E066F3C-CF05-5D8D-BF8B-175ACEB38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7BDB6C8-88A7-3140-A26E-E25B3287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1F023-B1C2-1BBC-29D6-6295E853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937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C895FE-069F-6C95-14A5-748652DD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71E8DA1-509E-BBDE-B644-82BC5FF1F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E09A56E-07E2-9478-796A-28F3C8EF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4A44D69-8FDB-6682-ED0A-8A41C27F7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7E7E94E-F98C-1749-97B2-4085970A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036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852D3B-AB67-A489-A28D-BB2919896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1F66B25-48F4-D11B-3244-0ED2A5107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B0AC06-97B4-94A3-0BB3-A549386EB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B02E691-6F04-ABD1-DBEB-03C3E61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44F9698-E5E9-ADBB-DB53-3A8F477C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839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532329-CBAF-0931-13C2-710BF90A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567867-1785-99C7-567D-E30C79D7D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F33298E-2E08-A2EE-5930-AFC733CE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5423E44-E504-F63A-B17F-FE736388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91BD6C6-A3CF-4A1F-0E76-F08333FA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4A3DB8B-9EAD-6D26-65AD-3282EA78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8192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B9B93E-E7AB-9E02-DA47-E1668705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CD4A26B-B5A6-01E6-2DDB-E2664505F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2E2C5DA-6724-BF3A-BFAD-6F86CBFBF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8D7C5B7-F21F-F325-12BC-6CEAF35216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6422B6D-0550-8F12-EC98-60580EE58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F558C359-FDA6-3C9C-FE57-5D7A147E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192D4AB-CC4E-B56C-D330-B1DACB992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E6FD21D-45AF-BF91-E0BF-2F1463D2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4595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CC4DD2-78DD-1709-D656-4DD5683BF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A9AF70A-AC42-4393-286F-186D1CA4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7E590A1-FF85-F8B1-1A41-171999A6C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4D2E44A-57A1-4720-3CDA-955B817C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253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C5832AD-1428-2843-0321-A3E3161D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AF4A1D1-D17E-4E73-DA2B-ACFAA135E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F642384-8CEA-B767-15F5-7B3E0204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126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CAF039-C0A9-9D08-6FC3-E12DAC3B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226DFA7-DA90-DB5E-2BF5-EB3528ECF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A82CEB0-6B62-17D8-91F5-501224FC0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B594136-09F1-B17F-8471-FF74AEE3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6ED651C-96D4-7661-2CC9-5014D46E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A9D9B04-B02D-227E-D048-C84A0E29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438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6B5652-E865-D62A-0391-E7C9D931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F19A1F9-43CA-083C-019B-B3DDE859E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5A66524-9300-EDED-9EBD-751D2EE21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FF39007-4348-E778-DE50-F85EAB11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3DF4758-985C-9CAD-FCE5-283F9281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22829BF-D9F1-BA8A-3650-F03174A0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344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C0E553B-B49D-3DEE-0EA3-FAFFAF3C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4A4D9F5-FFF3-F6C3-BC04-BDF30A874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C3331BE-D70E-3074-FFCD-410C173B4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5AC3DC-A5BF-40B0-94C3-7F36E4955B70}" type="datetimeFigureOut">
              <a:rPr lang="el-GR" smtClean="0"/>
              <a:t>5/3/2025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49C0B56-D083-21CB-DBD9-E6E9C4203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31A4719-C486-ADF5-3BDF-DE01AB8DF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25D6B1-DCFD-433B-9276-6EB9293144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3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εξωτερικός χώρος/ύπαιθρος, άλογο, ουρανός, μάχ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65835749-A0C9-FACF-9E32-D01DB8B98D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9FF9C61C-214A-3882-B443-97EC780C7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658" y="3667028"/>
            <a:ext cx="9144000" cy="2900518"/>
          </a:xfrm>
        </p:spPr>
        <p:txBody>
          <a:bodyPr>
            <a:normAutofit/>
          </a:bodyPr>
          <a:lstStyle/>
          <a:p>
            <a:r>
              <a:rPr lang="el-GR" sz="3800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ΤΑ ΑΙΤΙΑ, Η ΕΚΡΗΞΗ ΚΑΙ ΤΑ ΜΕΤΩΠΑ </a:t>
            </a:r>
            <a:br>
              <a:rPr lang="en-US" sz="3800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l-GR" sz="3800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ΤΟΥ Α` ΠΑΓΚΟΣΜΙΟΥ ΠΟΛΕΜΟΥ (1914 – 1918)</a:t>
            </a:r>
            <a:br>
              <a:rPr lang="el-GR" sz="38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l-GR" sz="3800" dirty="0">
              <a:solidFill>
                <a:srgbClr val="FFFFFF"/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EFBE435-16C5-D197-B3F7-A591127D0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0721" y="6138929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  <a:r>
              <a:rPr lang="el-GR" dirty="0">
                <a:solidFill>
                  <a:srgbClr val="FFFFFF"/>
                </a:solidFill>
              </a:rPr>
              <a:t>1</a:t>
            </a:r>
            <a:r>
              <a:rPr lang="el-GR" baseline="30000" dirty="0">
                <a:solidFill>
                  <a:srgbClr val="FFFFFF"/>
                </a:solidFill>
              </a:rPr>
              <a:t>η</a:t>
            </a:r>
            <a:r>
              <a:rPr lang="el-GR" dirty="0">
                <a:solidFill>
                  <a:srgbClr val="FFFFFF"/>
                </a:solidFill>
              </a:rPr>
              <a:t> ενότητα</a:t>
            </a:r>
          </a:p>
        </p:txBody>
      </p:sp>
    </p:spTree>
    <p:extLst>
      <p:ext uri="{BB962C8B-B14F-4D97-AF65-F5344CB8AC3E}">
        <p14:creationId xmlns:p14="http://schemas.microsoft.com/office/powerpoint/2010/main" val="2703550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4A181FE-FABC-161A-CABD-69BF56F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Αφορμή για την Κήρυξη του Πολέμου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A22FD70-3F45-8751-6397-771F9470C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76" y="299509"/>
            <a:ext cx="4866358" cy="6258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1CE35A-A08E-A662-ED42-96D40994A751}"/>
              </a:ext>
            </a:extLst>
          </p:cNvPr>
          <p:cNvSpPr txBox="1"/>
          <p:nvPr/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Ιούλιος 1914, Σεράγεβο Βοσνίας: ένας Σέρβος εθνικιστής δολοφονεί τον διάδοχο του Αυστριακού θρόνου Φραγκίσκο Φερδινάνδο.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Ρωσία &amp; Γαλλία δηλώνουν συμπαράσταση στη Σερβία.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Γερμανία στο πλευρό Αυστροουγγαρίας.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60 κηρύξεις πολέμων στα επόμενα 4 χρόνια.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03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01144E8-C6AA-83BA-EB28-DCDEE084F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29" y="643467"/>
            <a:ext cx="747794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71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4BDAD2-C51E-9B92-1871-7AD404DF6E98}"/>
              </a:ext>
            </a:extLst>
          </p:cNvPr>
          <p:cNvSpPr txBox="1"/>
          <p:nvPr/>
        </p:nvSpPr>
        <p:spPr>
          <a:xfrm>
            <a:off x="510441" y="198090"/>
            <a:ext cx="609432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Οι επιχειρήσεις το 1916</a:t>
            </a:r>
          </a:p>
          <a:p>
            <a:endParaRPr lang="en-US" dirty="0"/>
          </a:p>
          <a:p>
            <a:pPr algn="just"/>
            <a:r>
              <a:rPr lang="el-GR" dirty="0"/>
              <a:t>Τον Φεβρουάριο του 1916 οι Γερμανοί έκαναν μεγάλη επίθεση στο Βερντέν που αν και λιγότερο αιματηρή, ήταν η πιο μακροχρόνια μάχη (21 Φεβρουαρίου-19 Δεκεμβρίου 1916) που στέρησε τη ζωή σε 250.000 στρατιώτες και άφησε μισό εκατομμύριο τραυματίες αλλά δεν άλλαξε τα</a:t>
            </a:r>
            <a:r>
              <a:rPr lang="en-US" dirty="0"/>
              <a:t> </a:t>
            </a:r>
            <a:r>
              <a:rPr lang="el-GR" dirty="0"/>
              <a:t>δεδομένα. Η </a:t>
            </a:r>
            <a:r>
              <a:rPr lang="el-GR" dirty="0" err="1"/>
              <a:t>γαλλοβρετανική</a:t>
            </a:r>
            <a:r>
              <a:rPr lang="el-GR" dirty="0"/>
              <a:t> επίθεση στο </a:t>
            </a:r>
            <a:r>
              <a:rPr lang="el-GR" dirty="0" err="1"/>
              <a:t>Σομ</a:t>
            </a:r>
            <a:r>
              <a:rPr lang="el-GR" dirty="0"/>
              <a:t>, που διήρκεσε από 1 Ιουλίου έως 18 Νοεμβρίου 1916 και κόστισε τη ζωή σε περισσότερους από 1 εκατομμύριο στρατιώτες, </a:t>
            </a:r>
            <a:r>
              <a:rPr lang="el-GR" dirty="0" err="1"/>
              <a:t>επανέφερε</a:t>
            </a:r>
            <a:r>
              <a:rPr lang="el-GR" dirty="0"/>
              <a:t> το δυτικό μέτωπο στην αρχική θέση του.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9CF23FF-F8F8-0478-D213-7B2F826F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15" y="3507532"/>
            <a:ext cx="6278543" cy="321467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4842460-EDB8-E0D6-BB35-94E5729D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467" y="47153"/>
            <a:ext cx="4534533" cy="338184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12AE8CF-B96B-EE77-F9A3-917F13575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467" y="3429000"/>
            <a:ext cx="4515480" cy="136226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A18B903-26B7-64EB-B18C-932D02A8A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906" y="4782095"/>
            <a:ext cx="3797654" cy="2085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2F9D03-22E2-4605-D2A0-EFC63296951C}"/>
              </a:ext>
            </a:extLst>
          </p:cNvPr>
          <p:cNvSpPr txBox="1"/>
          <p:nvPr/>
        </p:nvSpPr>
        <p:spPr>
          <a:xfrm>
            <a:off x="1378924" y="3429000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4610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ADAAB88-C379-0AB8-8EE7-494160045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39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40F2C8E-B564-B6E1-D526-E78103DBB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02"/>
            <a:ext cx="12209835" cy="68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28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E30928C-6046-82C7-A399-32DFE4E7C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09" y="0"/>
            <a:ext cx="12249109" cy="682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94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BF1110-D6B0-DFDC-DFC8-3EE55B87F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08"/>
            <a:ext cx="12108184" cy="675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80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D6F0659-C9BE-FD35-E986-F8E923E4D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33"/>
            <a:ext cx="12192000" cy="682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7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D0EDE9D-3DBE-E08A-227F-50886ED8C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123"/>
            <a:ext cx="12120906" cy="670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10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B06D783-11AD-E6D5-0DA7-3E31376CE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9250"/>
            <a:ext cx="12180420" cy="66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9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3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85096F-E650-46D6-834C-4054E3770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061BE38-1DAF-49A1-AA3A-7BEB3399C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EFFF24-FCC8-4379-9678-AB3311535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492E8F9-AD41-4334-B292-1AB0F238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74B130F-6E67-4737-BE99-2E32DED07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39C3CB-D4E4-4316-81BE-6D82DB67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156963E-8E83-4807-8E22-2CB7D45F1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E303784-18F2-DB59-B3F8-0CD5BF77E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490" y="146894"/>
            <a:ext cx="2628053" cy="475665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22748D24-58D6-3923-5D7B-9A3E46EEB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44" y="341120"/>
            <a:ext cx="2204452" cy="32181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C109175-C827-BC9A-B19B-5BB13695E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955" y="409556"/>
            <a:ext cx="2835320" cy="410973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429AFCE3-8150-4867-DD45-22CDF93D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50664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Αίτια Πολέμου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CD109-90C7-FDA4-DEAC-22FB0EE24DF5}"/>
              </a:ext>
            </a:extLst>
          </p:cNvPr>
          <p:cNvSpPr txBox="1"/>
          <p:nvPr/>
        </p:nvSpPr>
        <p:spPr>
          <a:xfrm>
            <a:off x="1231265" y="4955068"/>
            <a:ext cx="5994666" cy="212959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Ιμπεριαλισμός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Εθνικισμός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Μιλιταρισμός</a:t>
            </a:r>
          </a:p>
        </p:txBody>
      </p:sp>
    </p:spTree>
    <p:extLst>
      <p:ext uri="{BB962C8B-B14F-4D97-AF65-F5344CB8AC3E}">
        <p14:creationId xmlns:p14="http://schemas.microsoft.com/office/powerpoint/2010/main" val="2322679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49F9D4-297E-D498-038E-03C8CEFE0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8" y="211015"/>
            <a:ext cx="12013381" cy="63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39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68515AB-173E-1C3B-66D1-6584889A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4" y="74108"/>
            <a:ext cx="12091516" cy="676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6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D09890A-510E-24EF-88B4-F0AE9B768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35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9941192-ACA9-BD65-F072-F2C17D37A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2"/>
            <a:ext cx="12216579" cy="684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2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1E4E570-F01F-CEE4-9D96-4A12B4FE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62"/>
            <a:ext cx="12192000" cy="67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99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3C47650-60FF-A01C-25A6-F5E8C4C268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95" b="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2C8A3F4-F2E2-50E5-013B-212E166BCD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3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7766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39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476A5AC-C7AF-22C8-5AE4-D8484A94A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8" y="1225899"/>
            <a:ext cx="12171162" cy="48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00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4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F03D8CC-769D-B1B6-12AF-55340B703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99" y="643467"/>
            <a:ext cx="977380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12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7E4CA7-0CC1-932D-A2E7-4C418087DD99}"/>
              </a:ext>
            </a:extLst>
          </p:cNvPr>
          <p:cNvSpPr txBox="1"/>
          <p:nvPr/>
        </p:nvSpPr>
        <p:spPr>
          <a:xfrm>
            <a:off x="313795" y="359213"/>
            <a:ext cx="662777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Η καμπή του 1917</a:t>
            </a:r>
          </a:p>
          <a:p>
            <a:pPr algn="just"/>
            <a:r>
              <a:rPr lang="el-GR" dirty="0"/>
              <a:t>Το 1917 άρχισαν να αποκαλύπτονται οι κοινωνικές διεργασίες που είχε πυροδοτήσει ο πόλεμος. Στη Γαλλία, όπου είχε αναπτυχθεί</a:t>
            </a:r>
          </a:p>
          <a:p>
            <a:pPr algn="just"/>
            <a:r>
              <a:rPr lang="el-GR" dirty="0"/>
              <a:t>ένα ισχυρό αντιπολεμικό κίνημα με σοσιαλιστική ιδεολογία, εκδηλώθηκαν ανταρσίες στο μέτωπο που καταπνίγηκαν με εκτελέσεις δεκάδων Γάλλων στρατιωτών.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28A3045-8DC7-73D5-9948-67EC0E917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782" y="0"/>
            <a:ext cx="4963218" cy="36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23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4C4A128-4D79-8717-D505-E0DF14F3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9837"/>
            <a:ext cx="8030696" cy="385816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657D044-CDD8-5AF1-A814-4AB6C38B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097" y="0"/>
            <a:ext cx="5753903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3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C3BE73-9185-10B7-C127-44CAEE4F4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l-GR" dirty="0"/>
              <a:t>Ιμπεριαλισμός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C64A5-68E1-B969-15E9-F04E67A61FBD}"/>
              </a:ext>
            </a:extLst>
          </p:cNvPr>
          <p:cNvSpPr txBox="1"/>
          <p:nvPr/>
        </p:nvSpPr>
        <p:spPr>
          <a:xfrm>
            <a:off x="1125415" y="1909187"/>
            <a:ext cx="74056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Η πολιτική επέκτασης των βιομηχανικά αναπτυγμένων χωρών σε βάρος άλλων. </a:t>
            </a:r>
          </a:p>
          <a:p>
            <a:pPr algn="just"/>
            <a:r>
              <a:rPr lang="el-GR" dirty="0"/>
              <a:t>Συγκεκριμένα: επιθετική προσπάθεια αναπτυσσόμενης Γερμανίας να καλύψει ανάγκες της σε πρώτες ύλες, καύσιμα και αγορές, με την αναδιανομή παγκόσμιου πλούτου και αποικιών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pPr algn="ctr"/>
            <a:r>
              <a:rPr lang="el-GR" dirty="0"/>
              <a:t>αντίδραση Βρετανίας και Γαλλίας, που έλεγχαν ήδη τις</a:t>
            </a:r>
          </a:p>
          <a:p>
            <a:pPr algn="ctr"/>
            <a:r>
              <a:rPr lang="el-GR" dirty="0"/>
              <a:t>περισσότερες αποικίες</a:t>
            </a:r>
          </a:p>
        </p:txBody>
      </p:sp>
      <p:sp>
        <p:nvSpPr>
          <p:cNvPr id="4" name="Βέλος: Κάτω 3">
            <a:extLst>
              <a:ext uri="{FF2B5EF4-FFF2-40B4-BE49-F238E27FC236}">
                <a16:creationId xmlns:a16="http://schemas.microsoft.com/office/drawing/2014/main" id="{A0929937-FDAC-78CD-E75B-5631F0E2DA76}"/>
              </a:ext>
            </a:extLst>
          </p:cNvPr>
          <p:cNvSpPr/>
          <p:nvPr/>
        </p:nvSpPr>
        <p:spPr>
          <a:xfrm>
            <a:off x="4828233" y="3445946"/>
            <a:ext cx="334297" cy="6836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927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στρατιωτικό όχημα, εξωτερικός χώρος/ύπαιθρος, μεταφορά, άρμα μάχη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C8B1938-005A-C723-0606-ABC10ED2A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79"/>
            <a:ext cx="12192000" cy="62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43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63F18C-2655-0E41-1874-0BA8FC9D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4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13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84CFD88-8662-FAC2-3CD7-AB5C88AF97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073" b="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D6BDE-4015-84E5-C996-DABCA126795F}"/>
              </a:ext>
            </a:extLst>
          </p:cNvPr>
          <p:cNvSpPr txBox="1"/>
          <p:nvPr/>
        </p:nvSpPr>
        <p:spPr>
          <a:xfrm>
            <a:off x="326898" y="2567329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Στη</a:t>
            </a:r>
            <a:r>
              <a:rPr lang="en-US" sz="1400" dirty="0"/>
              <a:t> </a:t>
            </a:r>
            <a:r>
              <a:rPr lang="en-US" sz="1400" dirty="0" err="1"/>
              <a:t>Ρωσί</a:t>
            </a:r>
            <a:r>
              <a:rPr lang="en-US" sz="1400" dirty="0"/>
              <a:t>α εκδηλώθηκε, τον Φεβρουάριο του 1917, επανάσταση που ανέτρεψε τον τσάρο. Η </a:t>
            </a:r>
            <a:r>
              <a:rPr lang="en-US" sz="1400" dirty="0" err="1"/>
              <a:t>φιλελεύθερη</a:t>
            </a:r>
            <a:r>
              <a:rPr lang="en-US" sz="1400" dirty="0"/>
              <a:t> </a:t>
            </a:r>
            <a:r>
              <a:rPr lang="en-US" sz="1400" dirty="0" err="1"/>
              <a:t>ρωσική</a:t>
            </a:r>
            <a:r>
              <a:rPr lang="en-US" sz="1400" dirty="0"/>
              <a:t> </a:t>
            </a:r>
            <a:r>
              <a:rPr lang="en-US" sz="1400" dirty="0" err="1"/>
              <a:t>κυ</a:t>
            </a:r>
            <a:r>
              <a:rPr lang="en-US" sz="1400" dirty="0"/>
              <a:t>βέρνηση, που θέλησε να συνεχίσει τον πόλεμο, ανατράπηκε από </a:t>
            </a:r>
            <a:r>
              <a:rPr lang="en-US" sz="1400" b="1" dirty="0"/>
              <a:t>νέα σοσιαλιστική επανάσταση τον Οκτώβριο του 1917 </a:t>
            </a:r>
            <a:r>
              <a:rPr lang="en-US" sz="1400" dirty="0"/>
              <a:t>(Οκτωβριανή Επανάσταση).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Η </a:t>
            </a:r>
            <a:r>
              <a:rPr lang="en-US" sz="1400" dirty="0" err="1"/>
              <a:t>σοσι</a:t>
            </a:r>
            <a:r>
              <a:rPr lang="en-US" sz="1400" dirty="0"/>
              <a:t>αλιστική Ρωσία σύναψε αμέσως συνθήκη ειρήνης με τη Γερμανία (συνθήκη του Μπρεστ- Λιτόφσκ, 3 Μαρτίου 1918) και αποσύρθηκε από τον πόλεμο.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DF65E-EDC5-D980-EDC8-DCCB511CE534}"/>
              </a:ext>
            </a:extLst>
          </p:cNvPr>
          <p:cNvSpPr txBox="1"/>
          <p:nvPr/>
        </p:nvSpPr>
        <p:spPr>
          <a:xfrm>
            <a:off x="424815" y="1617785"/>
            <a:ext cx="323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Η καμπή </a:t>
            </a:r>
            <a:r>
              <a:rPr lang="en-US" sz="1800" dirty="0" err="1"/>
              <a:t>του</a:t>
            </a:r>
            <a:r>
              <a:rPr lang="en-US" sz="1800" dirty="0"/>
              <a:t> 1917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4804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46CE0C-32BE-7B26-7F9B-E0EA77CC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0" y="1"/>
            <a:ext cx="10370575" cy="901662"/>
          </a:xfrm>
        </p:spPr>
        <p:txBody>
          <a:bodyPr/>
          <a:lstStyle/>
          <a:p>
            <a:r>
              <a:rPr lang="el-GR" dirty="0"/>
              <a:t>Οκτωβριανή Επανάσταση 1917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6649B-2733-1BAD-66D7-2C8A28A8A3E4}"/>
              </a:ext>
            </a:extLst>
          </p:cNvPr>
          <p:cNvSpPr txBox="1"/>
          <p:nvPr/>
        </p:nvSpPr>
        <p:spPr>
          <a:xfrm>
            <a:off x="179438" y="671691"/>
            <a:ext cx="69612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Ένα από τα σημαντικότερα γεγονότα του 20ού αιώνα και σηματοδότησε την άνοδο των μπολσεβίκων στην εξουσία </a:t>
            </a:r>
          </a:p>
          <a:p>
            <a:pPr algn="just"/>
            <a:r>
              <a:rPr lang="el-GR" dirty="0"/>
              <a:t>στη Ρωσία, οδηγώντας στη δημιουργία της Σοβιετικής Ένωσης.</a:t>
            </a:r>
          </a:p>
          <a:p>
            <a:pPr algn="just"/>
            <a:endParaRPr lang="el-GR" b="1" dirty="0"/>
          </a:p>
          <a:p>
            <a:pPr algn="just"/>
            <a:r>
              <a:rPr lang="el-GR" b="1" dirty="0"/>
              <a:t>Ιστορικό Πλαίσιο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/>
              <a:t>Το 1917, η Ρωσία βρισκόταν σε βαθιά κρίση λόγω της συμμετοχής της στον Α' Παγκόσμιο Πόλεμο.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/>
              <a:t>Ο Τσάρος Νικόλαος Β' είχε ήδη αναγκαστεί να παραιτηθεί μετά την επανάσταση του Φεβρουαρίου 1917, και την εξουσία είχε αναλάβει η Προσωρινή Κυβέρνηση.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/>
              <a:t>Οι συνθήκες στο εσωτερικό της χώρας (οικονομική κρίση, φτώχεια, δυσαρέσκεια των στρατιωτών) έκαναν την κυβέρνηση αδύναμη και ευάλωτη.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l-GR" dirty="0"/>
          </a:p>
          <a:p>
            <a:pPr algn="just"/>
            <a:r>
              <a:rPr lang="el-GR" b="1" dirty="0"/>
              <a:t>Η Πορεία προς την Επανάσταση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/>
              <a:t>Την επανάσταση οργάνωσαν οι μπολσεβίκοι, υπό την ηγεσία του Βλαντίμιρ Λένιν και του Λέον Τρότσκι.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/>
              <a:t>Στις 25 Οκτωβρίου (7 Νοεμβρίου με το νέο ημερολόγιο), οι μπολσεβίκοι κατέλαβαν την εξουσία στην Πετρούπολη.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/>
              <a:t>Η επίθεση ξεκίνησε από το θωρηκτό «</a:t>
            </a:r>
            <a:r>
              <a:rPr lang="el-GR" dirty="0" err="1"/>
              <a:t>Αβρόρα</a:t>
            </a:r>
            <a:r>
              <a:rPr lang="el-GR" dirty="0"/>
              <a:t>» και κορυφώθηκε με την κατάληψη των Χειμερινών Ανακτόρων, όπου βρισκόταν η Προσωρινή Κυβέρνηση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8A6A8-487C-0381-75B0-20F6E21E9896}"/>
              </a:ext>
            </a:extLst>
          </p:cNvPr>
          <p:cNvSpPr txBox="1"/>
          <p:nvPr/>
        </p:nvSpPr>
        <p:spPr>
          <a:xfrm>
            <a:off x="7344697" y="1709021"/>
            <a:ext cx="466786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Συνέπειες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/>
              <a:t>Οι μπολσεβίκοι ανέλαβαν την εξουσία και σχημάτισαν τη Σοβιετική Κυβέρνηση.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/>
              <a:t>Υπογράφηκε η Συνθήκη του </a:t>
            </a:r>
            <a:r>
              <a:rPr lang="el-GR" dirty="0" err="1"/>
              <a:t>Μπρεστ-Λιτόφσκ</a:t>
            </a:r>
            <a:r>
              <a:rPr lang="el-GR" dirty="0"/>
              <a:t> (1918), με την οποία η Ρωσία αποχώρησε από τον Α' Παγκόσμιο Πόλεμο.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/>
              <a:t>Ξεκίνησε ο Ρωσικός Εμφύλιος Πόλεμος (1918-1922), που οδήγησε στη δημιουργία της Σοβιετικής Ένωσης το 1922.</a:t>
            </a:r>
          </a:p>
          <a:p>
            <a:pPr algn="just"/>
            <a:r>
              <a:rPr lang="el-GR" b="1" dirty="0"/>
              <a:t>5. Συμπέρασμα</a:t>
            </a:r>
          </a:p>
          <a:p>
            <a:pPr algn="just"/>
            <a:r>
              <a:rPr lang="el-GR" dirty="0"/>
              <a:t>Η Οκτωβριανή Επανάσταση έφερε τεράστιες αλλαγές στη Ρωσία και τον κόσμο, σηματοδοτώντας την αρχή της κομμουνιστικής εποχής και επηρεάζοντας σημαντικά την πορεία του 20ού αιώνα.</a:t>
            </a:r>
          </a:p>
        </p:txBody>
      </p:sp>
    </p:spTree>
    <p:extLst>
      <p:ext uri="{BB962C8B-B14F-4D97-AF65-F5344CB8AC3E}">
        <p14:creationId xmlns:p14="http://schemas.microsoft.com/office/powerpoint/2010/main" val="830686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ρουχισμός, παπούτσια, άνδρας, ζωγραφική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2F7364F-9CE2-AEAD-9103-E7AE3A9031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96" r="-2" b="6815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4AFE87-D58B-7CB9-1CA2-E187C078ECC7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Την</a:t>
            </a:r>
            <a:r>
              <a:rPr lang="en-US" sz="2000" dirty="0"/>
              <a:t> </a:t>
            </a:r>
            <a:r>
              <a:rPr lang="en-US" sz="2000" dirty="0" err="1"/>
              <a:t>ίδι</a:t>
            </a:r>
            <a:r>
              <a:rPr lang="en-US" sz="2000" dirty="0"/>
              <a:t>α χρονιά 1917, συμμαχούν οι Η.Π.Α. </a:t>
            </a:r>
            <a:r>
              <a:rPr lang="en-US" sz="2000" dirty="0" err="1"/>
              <a:t>με</a:t>
            </a:r>
            <a:r>
              <a:rPr lang="en-US" sz="2000" dirty="0"/>
              <a:t> </a:t>
            </a:r>
            <a:r>
              <a:rPr lang="en-US" sz="2000" dirty="0" err="1"/>
              <a:t>την</a:t>
            </a:r>
            <a:r>
              <a:rPr lang="en-US" sz="2000" dirty="0"/>
              <a:t> </a:t>
            </a:r>
            <a:r>
              <a:rPr lang="en-US" sz="2000" dirty="0" err="1"/>
              <a:t>Αντάντ</a:t>
            </a:r>
            <a:r>
              <a:rPr lang="en-US" sz="2000" dirty="0"/>
              <a:t> π</a:t>
            </a:r>
            <a:r>
              <a:rPr lang="en-US" sz="2000" dirty="0" err="1"/>
              <a:t>ου</a:t>
            </a:r>
            <a:r>
              <a:rPr lang="en-US" sz="2000" dirty="0"/>
              <a:t> </a:t>
            </a:r>
            <a:r>
              <a:rPr lang="en-US" sz="2000" dirty="0" err="1"/>
              <a:t>με</a:t>
            </a:r>
            <a:r>
              <a:rPr lang="en-US" sz="2000" dirty="0"/>
              <a:t> </a:t>
            </a:r>
            <a:r>
              <a:rPr lang="en-US" sz="2000" dirty="0" err="1"/>
              <a:t>τους</a:t>
            </a:r>
            <a:r>
              <a:rPr lang="en-US" sz="2000" dirty="0"/>
              <a:t> 1000000 </a:t>
            </a:r>
            <a:r>
              <a:rPr lang="en-US" sz="2000" dirty="0" err="1"/>
              <a:t>στρ</a:t>
            </a:r>
            <a:r>
              <a:rPr lang="en-US" sz="2000" dirty="0"/>
              <a:t>ατιώτες και το άφθονο πολεμικό υλικό που έδωσε επηρέασε σημαντικά την έκβαση του πολέμου.</a:t>
            </a:r>
          </a:p>
        </p:txBody>
      </p:sp>
    </p:spTree>
    <p:extLst>
      <p:ext uri="{BB962C8B-B14F-4D97-AF65-F5344CB8AC3E}">
        <p14:creationId xmlns:p14="http://schemas.microsoft.com/office/powerpoint/2010/main" val="2793427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DA75B79-CAB0-CDDD-9492-EAE6A143C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627" y="0"/>
            <a:ext cx="2848373" cy="4505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D0EDC1-A915-DA01-2ED2-1E154658C120}"/>
              </a:ext>
            </a:extLst>
          </p:cNvPr>
          <p:cNvSpPr txBox="1"/>
          <p:nvPr/>
        </p:nvSpPr>
        <p:spPr>
          <a:xfrm>
            <a:off x="864158" y="542611"/>
            <a:ext cx="4501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Τον Ιούνιο του 1917 εισέρχεται στον πόλεμο στο πλευρό της </a:t>
            </a:r>
            <a:r>
              <a:rPr lang="el-GR" dirty="0" err="1"/>
              <a:t>Αντάντ</a:t>
            </a:r>
            <a:r>
              <a:rPr lang="el-GR" dirty="0"/>
              <a:t> και η Ελλάδα μετά από βαθιά εσωτερική κρίση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F40708-3ECA-C248-C9C1-EDABF4680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29" y="1904697"/>
            <a:ext cx="8021169" cy="4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65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B4489EF-FEDE-263C-E8CD-1BA208CA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4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1262DBA-5661-5AEC-095B-62EFDD392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90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CD49CAF-1837-6108-1694-3DD7610C3F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20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77120D-F014-D486-5A3B-6C496B6B5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76" r="148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94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3CFE8DC-85B3-A5AD-D29D-88DA67139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002"/>
            <a:ext cx="11277600" cy="37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87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3F0933B-9A63-0BF9-5AC9-2CD0CA0C7D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6" r="-2" b="-2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E55A6D-6F73-56D8-B633-95C778E4DEB7}"/>
              </a:ext>
            </a:extLst>
          </p:cNvPr>
          <p:cNvSpPr txBox="1"/>
          <p:nvPr/>
        </p:nvSpPr>
        <p:spPr>
          <a:xfrm>
            <a:off x="8153400" y="2543364"/>
            <a:ext cx="3434180" cy="359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Το</a:t>
            </a:r>
            <a:r>
              <a:rPr lang="en-US" sz="2000" dirty="0"/>
              <a:t> </a:t>
            </a:r>
            <a:r>
              <a:rPr lang="en-US" sz="2000" dirty="0" err="1"/>
              <a:t>φθινό</a:t>
            </a:r>
            <a:r>
              <a:rPr lang="en-US" sz="2000" dirty="0"/>
              <a:t>πωρο του 1918 αρχίζει η συνθηκολόγηση.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Στη</a:t>
            </a:r>
            <a:r>
              <a:rPr lang="en-US" sz="2000" dirty="0"/>
              <a:t> </a:t>
            </a:r>
            <a:r>
              <a:rPr lang="en-US" sz="2000" dirty="0" err="1"/>
              <a:t>Γερμ</a:t>
            </a:r>
            <a:r>
              <a:rPr lang="en-US" sz="2000" dirty="0"/>
              <a:t>ανία ξεσπά σοσιαλιστική επανάσταση που ανέτρεψε τον Κάιζερ (αυτοκράτορα) Γουλιέλμο Β’ και έφερε στην εξουσία το σοσιαλδημοκρατικό κόμμα.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3082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19C5985-E5FA-334B-D131-EEC4F88A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78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971E71A-6A06-5010-B798-F44888E89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4551036"/>
            <a:ext cx="4284420" cy="1687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2. Εθνικισμός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896648B-B079-2A9A-3B38-84AC54BE31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" r="-2" b="9845"/>
          <a:stretch/>
        </p:blipFill>
        <p:spPr>
          <a:xfrm>
            <a:off x="1155556" y="637762"/>
            <a:ext cx="9889765" cy="35793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4544112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89C30-9F27-AC2C-30F4-620A15B07DE7}"/>
              </a:ext>
            </a:extLst>
          </p:cNvPr>
          <p:cNvSpPr txBox="1"/>
          <p:nvPr/>
        </p:nvSpPr>
        <p:spPr>
          <a:xfrm>
            <a:off x="6734649" y="4750698"/>
            <a:ext cx="4310672" cy="1463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Εθνικά</a:t>
            </a:r>
            <a:r>
              <a:rPr lang="en-US" sz="2000" dirty="0"/>
              <a:t> α</a:t>
            </a:r>
            <a:r>
              <a:rPr lang="en-US" sz="2000" dirty="0" err="1"/>
              <a:t>ισθήμ</a:t>
            </a:r>
            <a:r>
              <a:rPr lang="en-US" sz="2000" dirty="0"/>
              <a:t>ατα κυριαρχούν στους λαούς της Ευρώπης και καθορίζουν την πολιτική των κρατών. </a:t>
            </a:r>
            <a:r>
              <a:rPr lang="en-US" sz="2000" dirty="0" err="1"/>
              <a:t>Οι</a:t>
            </a:r>
            <a:r>
              <a:rPr lang="en-US" sz="2000" dirty="0"/>
              <a:t> π</a:t>
            </a:r>
            <a:r>
              <a:rPr lang="en-US" sz="2000" dirty="0" err="1"/>
              <a:t>ολιτικές</a:t>
            </a:r>
            <a:r>
              <a:rPr lang="en-US" sz="2000" dirty="0"/>
              <a:t> απ</a:t>
            </a:r>
            <a:r>
              <a:rPr lang="en-US" sz="2000" dirty="0" err="1"/>
              <a:t>οφάσεις</a:t>
            </a:r>
            <a:r>
              <a:rPr lang="en-US" sz="2000" dirty="0"/>
              <a:t> </a:t>
            </a:r>
            <a:r>
              <a:rPr lang="en-US" sz="2000" dirty="0" err="1"/>
              <a:t>δεν</a:t>
            </a:r>
            <a:r>
              <a:rPr lang="en-US" sz="2000" dirty="0"/>
              <a:t> α</a:t>
            </a:r>
            <a:r>
              <a:rPr lang="en-US" sz="2000" dirty="0" err="1"/>
              <a:t>φορούν</a:t>
            </a:r>
            <a:r>
              <a:rPr lang="en-US" sz="2000" dirty="0"/>
              <a:t> π</a:t>
            </a:r>
            <a:r>
              <a:rPr lang="en-US" sz="2000" dirty="0" err="1"/>
              <a:t>ρόσω</a:t>
            </a:r>
            <a:r>
              <a:rPr lang="en-US" sz="2000" dirty="0"/>
              <a:t>πα, αλλά έθνη.</a:t>
            </a:r>
          </a:p>
        </p:txBody>
      </p:sp>
    </p:spTree>
    <p:extLst>
      <p:ext uri="{BB962C8B-B14F-4D97-AF65-F5344CB8AC3E}">
        <p14:creationId xmlns:p14="http://schemas.microsoft.com/office/powerpoint/2010/main" val="91791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F6BD52-D4DA-7329-7692-538FE33B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3. Μιλιταρισμός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CCBF8-F870-714D-1F6F-F200F947B8E2}"/>
              </a:ext>
            </a:extLst>
          </p:cNvPr>
          <p:cNvSpPr txBox="1"/>
          <p:nvPr/>
        </p:nvSpPr>
        <p:spPr>
          <a:xfrm>
            <a:off x="838200" y="1759974"/>
            <a:ext cx="8551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 υπερτονισμός των στρατιωτικών αξιών ενισχύεται διαρκώς.</a:t>
            </a:r>
          </a:p>
          <a:p>
            <a:r>
              <a:rPr lang="el-GR" dirty="0"/>
              <a:t>Η ανάπτυξη γερμανικής πολεμικής βιομηχανίας &amp; η στρατιωτική ενίσχυση της Γερμανίας                                        κι άλλες χώρες ενισχύουν τον εξοπλισμό τους </a:t>
            </a:r>
          </a:p>
          <a:p>
            <a:endParaRPr lang="el-GR" dirty="0"/>
          </a:p>
          <a:p>
            <a:r>
              <a:rPr lang="el-GR" b="1" dirty="0"/>
              <a:t>Τονίζεται η σημασία και η αξία του πολέμου για την επίλυση διεθνών διαφορών μεταξύ κρατών</a:t>
            </a:r>
            <a:r>
              <a:rPr lang="el-GR" dirty="0"/>
              <a:t>.</a:t>
            </a:r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98A30708-2600-ED88-5272-94CFFF173E4D}"/>
              </a:ext>
            </a:extLst>
          </p:cNvPr>
          <p:cNvSpPr/>
          <p:nvPr/>
        </p:nvSpPr>
        <p:spPr>
          <a:xfrm>
            <a:off x="2090584" y="2399071"/>
            <a:ext cx="1582994" cy="2163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CB51C98-DB15-786F-B0D5-2FD6899B2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187" y="3716749"/>
            <a:ext cx="8030696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36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26204F5-5512-506B-B06C-4FCA6BAC0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D7C99AF-3CDD-B378-5913-EE51E14F3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l-GR" sz="3600">
                <a:solidFill>
                  <a:schemeClr val="tx1">
                    <a:lumMod val="85000"/>
                    <a:lumOff val="15000"/>
                  </a:schemeClr>
                </a:solidFill>
              </a:rPr>
              <a:t>Συμμαχίες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85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5ACC59-B3C6-BDEF-FE93-618BEB668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Συμμαχίες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427E8-7FE7-5966-D93A-46D79D9EA019}"/>
              </a:ext>
            </a:extLst>
          </p:cNvPr>
          <p:cNvSpPr txBox="1"/>
          <p:nvPr/>
        </p:nvSpPr>
        <p:spPr>
          <a:xfrm>
            <a:off x="402285" y="1814054"/>
            <a:ext cx="4543340" cy="3574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l-GR" sz="1800" b="1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Κεντρικές Δυνάμεις ή Τριπλή Συμμαχία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endParaRPr lang="el-GR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Γερμανία, </a:t>
            </a:r>
            <a:endParaRPr lang="el-GR" u="sng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Αυστροουγγαρία </a:t>
            </a:r>
            <a:endParaRPr lang="el-GR" u="sng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Ιταλία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Αργότερα:</a:t>
            </a: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Βουλγαρία </a:t>
            </a: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Τουρκία. </a:t>
            </a:r>
            <a:endParaRPr lang="el-G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E7B59B-EBEE-4220-8202-1497FB16A7A2}"/>
              </a:ext>
            </a:extLst>
          </p:cNvPr>
          <p:cNvSpPr txBox="1"/>
          <p:nvPr/>
        </p:nvSpPr>
        <p:spPr>
          <a:xfrm>
            <a:off x="6998110" y="1690688"/>
            <a:ext cx="5046406" cy="4084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l-GR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Εγκάρδια ή Τριπλή Συνεννόηση (αλλιώς </a:t>
            </a:r>
            <a:r>
              <a:rPr lang="el-GR" sz="1800" b="1" u="sng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Αντάντ</a:t>
            </a:r>
            <a:r>
              <a:rPr lang="el-GR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Βρετανία</a:t>
            </a: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Γαλλία</a:t>
            </a: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Ρωσία</a:t>
            </a:r>
            <a:endParaRPr lang="el-GR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l-GR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Αργότερα: </a:t>
            </a: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Ελλάδα (1917)</a:t>
            </a: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Ιαπωνία (1914)</a:t>
            </a: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18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ΗΠΑ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(1917)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71AF2-809B-B5E9-95B7-E2C770C26396}"/>
              </a:ext>
            </a:extLst>
          </p:cNvPr>
          <p:cNvSpPr txBox="1"/>
          <p:nvPr/>
        </p:nvSpPr>
        <p:spPr>
          <a:xfrm>
            <a:off x="5496231" y="3208541"/>
            <a:ext cx="2052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Vs</a:t>
            </a:r>
            <a:endParaRPr lang="el-GR" sz="6600" b="1" dirty="0"/>
          </a:p>
        </p:txBody>
      </p:sp>
    </p:spTree>
    <p:extLst>
      <p:ext uri="{BB962C8B-B14F-4D97-AF65-F5344CB8AC3E}">
        <p14:creationId xmlns:p14="http://schemas.microsoft.com/office/powerpoint/2010/main" val="2687003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7A955AF-EF5A-847A-942F-7A0E3406D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64" y="457200"/>
            <a:ext cx="947187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1051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768</Words>
  <Application>Microsoft Office PowerPoint</Application>
  <PresentationFormat>Ευρεία οθόνη</PresentationFormat>
  <Paragraphs>78</Paragraphs>
  <Slides>41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Times New Roman</vt:lpstr>
      <vt:lpstr>Θέμα του Office</vt:lpstr>
      <vt:lpstr>ΤΑ ΑΙΤΙΑ, Η ΕΚΡΗΞΗ ΚΑΙ ΤΑ ΜΕΤΩΠΑ  ΤΟΥ Α` ΠΑΓΚΟΣΜΙΟΥ ΠΟΛΕΜΟΥ (1914 – 1918) </vt:lpstr>
      <vt:lpstr>Αίτια Πολέμου</vt:lpstr>
      <vt:lpstr>1. Ιμπεριαλισμός</vt:lpstr>
      <vt:lpstr>Παρουσίαση του PowerPoint</vt:lpstr>
      <vt:lpstr>2. Εθνικισμός</vt:lpstr>
      <vt:lpstr>3. Μιλιταρισμός</vt:lpstr>
      <vt:lpstr>Συμμαχίες</vt:lpstr>
      <vt:lpstr>Συμμαχίες</vt:lpstr>
      <vt:lpstr>Παρουσίαση του PowerPoint</vt:lpstr>
      <vt:lpstr>Αφορμή για την Κήρυξη του Πολέμου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Οκτωβριανή Επανάσταση 1917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LIAKOU ZOI</dc:creator>
  <cp:lastModifiedBy>LIAKOU ZOI</cp:lastModifiedBy>
  <cp:revision>1</cp:revision>
  <dcterms:created xsi:type="dcterms:W3CDTF">2025-03-05T17:25:09Z</dcterms:created>
  <dcterms:modified xsi:type="dcterms:W3CDTF">2025-03-05T19:49:41Z</dcterms:modified>
</cp:coreProperties>
</file>