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9" r:id="rId3"/>
    <p:sldId id="260" r:id="rId4"/>
    <p:sldId id="261" r:id="rId5"/>
    <p:sldId id="262" r:id="rId6"/>
    <p:sldId id="263" r:id="rId7"/>
    <p:sldId id="264" r:id="rId8"/>
    <p:sldId id="265" r:id="rId9"/>
    <p:sldId id="266" r:id="rId10"/>
    <p:sldId id="267" r:id="rId11"/>
    <p:sldId id="268" r:id="rId12"/>
    <p:sldId id="269" r:id="rId13"/>
  </p:sldIdLst>
  <p:sldSz cx="12192000" cy="6858000"/>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61" autoAdjust="0"/>
    <p:restoredTop sz="94660"/>
  </p:normalViewPr>
  <p:slideViewPr>
    <p:cSldViewPr snapToGrid="0">
      <p:cViewPr varScale="1">
        <p:scale>
          <a:sx n="74" d="100"/>
          <a:sy n="74" d="100"/>
        </p:scale>
        <p:origin x="582"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48F287-A5AC-D6E1-B0A6-681A43192270}"/>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l-GR"/>
          </a:p>
        </p:txBody>
      </p:sp>
      <p:sp>
        <p:nvSpPr>
          <p:cNvPr id="3" name="Subtitle 2">
            <a:extLst>
              <a:ext uri="{FF2B5EF4-FFF2-40B4-BE49-F238E27FC236}">
                <a16:creationId xmlns:a16="http://schemas.microsoft.com/office/drawing/2014/main" id="{53F5990D-0CE2-D644-C2AF-4877774BFEE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l-GR"/>
          </a:p>
        </p:txBody>
      </p:sp>
      <p:sp>
        <p:nvSpPr>
          <p:cNvPr id="4" name="Date Placeholder 3">
            <a:extLst>
              <a:ext uri="{FF2B5EF4-FFF2-40B4-BE49-F238E27FC236}">
                <a16:creationId xmlns:a16="http://schemas.microsoft.com/office/drawing/2014/main" id="{DFCF4374-3EFA-D02B-E33D-6E8618DCDC58}"/>
              </a:ext>
            </a:extLst>
          </p:cNvPr>
          <p:cNvSpPr>
            <a:spLocks noGrp="1"/>
          </p:cNvSpPr>
          <p:nvPr>
            <p:ph type="dt" sz="half" idx="10"/>
          </p:nvPr>
        </p:nvSpPr>
        <p:spPr/>
        <p:txBody>
          <a:bodyPr/>
          <a:lstStyle/>
          <a:p>
            <a:fld id="{3499C5AC-7169-46EB-BC76-5D0738A01990}" type="datetimeFigureOut">
              <a:rPr lang="el-GR" smtClean="0"/>
              <a:t>18/3/2023</a:t>
            </a:fld>
            <a:endParaRPr lang="el-GR"/>
          </a:p>
        </p:txBody>
      </p:sp>
      <p:sp>
        <p:nvSpPr>
          <p:cNvPr id="5" name="Footer Placeholder 4">
            <a:extLst>
              <a:ext uri="{FF2B5EF4-FFF2-40B4-BE49-F238E27FC236}">
                <a16:creationId xmlns:a16="http://schemas.microsoft.com/office/drawing/2014/main" id="{767E8677-F4C6-0B2F-0090-F153223790CB}"/>
              </a:ext>
            </a:extLst>
          </p:cNvPr>
          <p:cNvSpPr>
            <a:spLocks noGrp="1"/>
          </p:cNvSpPr>
          <p:nvPr>
            <p:ph type="ftr" sz="quarter" idx="11"/>
          </p:nvPr>
        </p:nvSpPr>
        <p:spPr/>
        <p:txBody>
          <a:bodyPr/>
          <a:lstStyle/>
          <a:p>
            <a:endParaRPr lang="el-GR"/>
          </a:p>
        </p:txBody>
      </p:sp>
      <p:sp>
        <p:nvSpPr>
          <p:cNvPr id="6" name="Slide Number Placeholder 5">
            <a:extLst>
              <a:ext uri="{FF2B5EF4-FFF2-40B4-BE49-F238E27FC236}">
                <a16:creationId xmlns:a16="http://schemas.microsoft.com/office/drawing/2014/main" id="{43964E6D-83FD-70B2-567A-8756321BA068}"/>
              </a:ext>
            </a:extLst>
          </p:cNvPr>
          <p:cNvSpPr>
            <a:spLocks noGrp="1"/>
          </p:cNvSpPr>
          <p:nvPr>
            <p:ph type="sldNum" sz="quarter" idx="12"/>
          </p:nvPr>
        </p:nvSpPr>
        <p:spPr/>
        <p:txBody>
          <a:bodyPr/>
          <a:lstStyle/>
          <a:p>
            <a:fld id="{F94908E0-A074-41BE-B2F7-574C1107F36D}" type="slidenum">
              <a:rPr lang="el-GR" smtClean="0"/>
              <a:t>‹#›</a:t>
            </a:fld>
            <a:endParaRPr lang="el-GR"/>
          </a:p>
        </p:txBody>
      </p:sp>
    </p:spTree>
    <p:extLst>
      <p:ext uri="{BB962C8B-B14F-4D97-AF65-F5344CB8AC3E}">
        <p14:creationId xmlns:p14="http://schemas.microsoft.com/office/powerpoint/2010/main" val="809573779"/>
      </p:ext>
    </p:extLst>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34C4D7-419C-FD13-2315-8BDA66739D12}"/>
              </a:ext>
            </a:extLst>
          </p:cNvPr>
          <p:cNvSpPr>
            <a:spLocks noGrp="1"/>
          </p:cNvSpPr>
          <p:nvPr>
            <p:ph type="title"/>
          </p:nvPr>
        </p:nvSpPr>
        <p:spPr/>
        <p:txBody>
          <a:bodyPr/>
          <a:lstStyle/>
          <a:p>
            <a:r>
              <a:rPr lang="en-US"/>
              <a:t>Click to edit Master title style</a:t>
            </a:r>
            <a:endParaRPr lang="el-GR"/>
          </a:p>
        </p:txBody>
      </p:sp>
      <p:sp>
        <p:nvSpPr>
          <p:cNvPr id="3" name="Vertical Text Placeholder 2">
            <a:extLst>
              <a:ext uri="{FF2B5EF4-FFF2-40B4-BE49-F238E27FC236}">
                <a16:creationId xmlns:a16="http://schemas.microsoft.com/office/drawing/2014/main" id="{12BC20F0-E938-1CFD-6537-558DFBB7EB2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4" name="Date Placeholder 3">
            <a:extLst>
              <a:ext uri="{FF2B5EF4-FFF2-40B4-BE49-F238E27FC236}">
                <a16:creationId xmlns:a16="http://schemas.microsoft.com/office/drawing/2014/main" id="{2F301844-6F26-0E9E-D376-FFBF17C92E22}"/>
              </a:ext>
            </a:extLst>
          </p:cNvPr>
          <p:cNvSpPr>
            <a:spLocks noGrp="1"/>
          </p:cNvSpPr>
          <p:nvPr>
            <p:ph type="dt" sz="half" idx="10"/>
          </p:nvPr>
        </p:nvSpPr>
        <p:spPr/>
        <p:txBody>
          <a:bodyPr/>
          <a:lstStyle/>
          <a:p>
            <a:fld id="{3499C5AC-7169-46EB-BC76-5D0738A01990}" type="datetimeFigureOut">
              <a:rPr lang="el-GR" smtClean="0"/>
              <a:t>18/3/2023</a:t>
            </a:fld>
            <a:endParaRPr lang="el-GR"/>
          </a:p>
        </p:txBody>
      </p:sp>
      <p:sp>
        <p:nvSpPr>
          <p:cNvPr id="5" name="Footer Placeholder 4">
            <a:extLst>
              <a:ext uri="{FF2B5EF4-FFF2-40B4-BE49-F238E27FC236}">
                <a16:creationId xmlns:a16="http://schemas.microsoft.com/office/drawing/2014/main" id="{9782D7A9-2788-ECE5-7895-1D33AA38B93D}"/>
              </a:ext>
            </a:extLst>
          </p:cNvPr>
          <p:cNvSpPr>
            <a:spLocks noGrp="1"/>
          </p:cNvSpPr>
          <p:nvPr>
            <p:ph type="ftr" sz="quarter" idx="11"/>
          </p:nvPr>
        </p:nvSpPr>
        <p:spPr/>
        <p:txBody>
          <a:bodyPr/>
          <a:lstStyle/>
          <a:p>
            <a:endParaRPr lang="el-GR"/>
          </a:p>
        </p:txBody>
      </p:sp>
      <p:sp>
        <p:nvSpPr>
          <p:cNvPr id="6" name="Slide Number Placeholder 5">
            <a:extLst>
              <a:ext uri="{FF2B5EF4-FFF2-40B4-BE49-F238E27FC236}">
                <a16:creationId xmlns:a16="http://schemas.microsoft.com/office/drawing/2014/main" id="{7D38E361-1E08-B1E8-8DF2-3908E2FE26BC}"/>
              </a:ext>
            </a:extLst>
          </p:cNvPr>
          <p:cNvSpPr>
            <a:spLocks noGrp="1"/>
          </p:cNvSpPr>
          <p:nvPr>
            <p:ph type="sldNum" sz="quarter" idx="12"/>
          </p:nvPr>
        </p:nvSpPr>
        <p:spPr/>
        <p:txBody>
          <a:bodyPr/>
          <a:lstStyle/>
          <a:p>
            <a:fld id="{F94908E0-A074-41BE-B2F7-574C1107F36D}" type="slidenum">
              <a:rPr lang="el-GR" smtClean="0"/>
              <a:t>‹#›</a:t>
            </a:fld>
            <a:endParaRPr lang="el-GR"/>
          </a:p>
        </p:txBody>
      </p:sp>
    </p:spTree>
    <p:extLst>
      <p:ext uri="{BB962C8B-B14F-4D97-AF65-F5344CB8AC3E}">
        <p14:creationId xmlns:p14="http://schemas.microsoft.com/office/powerpoint/2010/main" val="2851719191"/>
      </p:ext>
    </p:extLst>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F397662-CB45-0334-4155-38E995F92D5F}"/>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l-GR"/>
          </a:p>
        </p:txBody>
      </p:sp>
      <p:sp>
        <p:nvSpPr>
          <p:cNvPr id="3" name="Vertical Text Placeholder 2">
            <a:extLst>
              <a:ext uri="{FF2B5EF4-FFF2-40B4-BE49-F238E27FC236}">
                <a16:creationId xmlns:a16="http://schemas.microsoft.com/office/drawing/2014/main" id="{2D58FD12-2FF4-BE34-10D3-7296708904C1}"/>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4" name="Date Placeholder 3">
            <a:extLst>
              <a:ext uri="{FF2B5EF4-FFF2-40B4-BE49-F238E27FC236}">
                <a16:creationId xmlns:a16="http://schemas.microsoft.com/office/drawing/2014/main" id="{2F39D3A6-08C4-5BD1-5A32-26E3F5617BE3}"/>
              </a:ext>
            </a:extLst>
          </p:cNvPr>
          <p:cNvSpPr>
            <a:spLocks noGrp="1"/>
          </p:cNvSpPr>
          <p:nvPr>
            <p:ph type="dt" sz="half" idx="10"/>
          </p:nvPr>
        </p:nvSpPr>
        <p:spPr/>
        <p:txBody>
          <a:bodyPr/>
          <a:lstStyle/>
          <a:p>
            <a:fld id="{3499C5AC-7169-46EB-BC76-5D0738A01990}" type="datetimeFigureOut">
              <a:rPr lang="el-GR" smtClean="0"/>
              <a:t>18/3/2023</a:t>
            </a:fld>
            <a:endParaRPr lang="el-GR"/>
          </a:p>
        </p:txBody>
      </p:sp>
      <p:sp>
        <p:nvSpPr>
          <p:cNvPr id="5" name="Footer Placeholder 4">
            <a:extLst>
              <a:ext uri="{FF2B5EF4-FFF2-40B4-BE49-F238E27FC236}">
                <a16:creationId xmlns:a16="http://schemas.microsoft.com/office/drawing/2014/main" id="{348E830E-946E-EECA-FB66-D2DD22AAE7C8}"/>
              </a:ext>
            </a:extLst>
          </p:cNvPr>
          <p:cNvSpPr>
            <a:spLocks noGrp="1"/>
          </p:cNvSpPr>
          <p:nvPr>
            <p:ph type="ftr" sz="quarter" idx="11"/>
          </p:nvPr>
        </p:nvSpPr>
        <p:spPr/>
        <p:txBody>
          <a:bodyPr/>
          <a:lstStyle/>
          <a:p>
            <a:endParaRPr lang="el-GR"/>
          </a:p>
        </p:txBody>
      </p:sp>
      <p:sp>
        <p:nvSpPr>
          <p:cNvPr id="6" name="Slide Number Placeholder 5">
            <a:extLst>
              <a:ext uri="{FF2B5EF4-FFF2-40B4-BE49-F238E27FC236}">
                <a16:creationId xmlns:a16="http://schemas.microsoft.com/office/drawing/2014/main" id="{4C4CC6A5-14A7-C8DA-19AD-D463F8B6FF1E}"/>
              </a:ext>
            </a:extLst>
          </p:cNvPr>
          <p:cNvSpPr>
            <a:spLocks noGrp="1"/>
          </p:cNvSpPr>
          <p:nvPr>
            <p:ph type="sldNum" sz="quarter" idx="12"/>
          </p:nvPr>
        </p:nvSpPr>
        <p:spPr/>
        <p:txBody>
          <a:bodyPr/>
          <a:lstStyle/>
          <a:p>
            <a:fld id="{F94908E0-A074-41BE-B2F7-574C1107F36D}" type="slidenum">
              <a:rPr lang="el-GR" smtClean="0"/>
              <a:t>‹#›</a:t>
            </a:fld>
            <a:endParaRPr lang="el-GR"/>
          </a:p>
        </p:txBody>
      </p:sp>
    </p:spTree>
    <p:extLst>
      <p:ext uri="{BB962C8B-B14F-4D97-AF65-F5344CB8AC3E}">
        <p14:creationId xmlns:p14="http://schemas.microsoft.com/office/powerpoint/2010/main" val="4093830459"/>
      </p:ext>
    </p:extLst>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EB0C33-0FB3-2988-7B08-D5530E58EEBA}"/>
              </a:ext>
            </a:extLst>
          </p:cNvPr>
          <p:cNvSpPr>
            <a:spLocks noGrp="1"/>
          </p:cNvSpPr>
          <p:nvPr>
            <p:ph type="title"/>
          </p:nvPr>
        </p:nvSpPr>
        <p:spPr/>
        <p:txBody>
          <a:bodyPr/>
          <a:lstStyle/>
          <a:p>
            <a:r>
              <a:rPr lang="en-US"/>
              <a:t>Click to edit Master title style</a:t>
            </a:r>
            <a:endParaRPr lang="el-GR"/>
          </a:p>
        </p:txBody>
      </p:sp>
      <p:sp>
        <p:nvSpPr>
          <p:cNvPr id="3" name="Content Placeholder 2">
            <a:extLst>
              <a:ext uri="{FF2B5EF4-FFF2-40B4-BE49-F238E27FC236}">
                <a16:creationId xmlns:a16="http://schemas.microsoft.com/office/drawing/2014/main" id="{6E0367F9-C140-D69D-FF16-FC012A2DC528}"/>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4" name="Date Placeholder 3">
            <a:extLst>
              <a:ext uri="{FF2B5EF4-FFF2-40B4-BE49-F238E27FC236}">
                <a16:creationId xmlns:a16="http://schemas.microsoft.com/office/drawing/2014/main" id="{AF33BDCF-76F6-0956-BFF4-A876ABFE599C}"/>
              </a:ext>
            </a:extLst>
          </p:cNvPr>
          <p:cNvSpPr>
            <a:spLocks noGrp="1"/>
          </p:cNvSpPr>
          <p:nvPr>
            <p:ph type="dt" sz="half" idx="10"/>
          </p:nvPr>
        </p:nvSpPr>
        <p:spPr/>
        <p:txBody>
          <a:bodyPr/>
          <a:lstStyle/>
          <a:p>
            <a:fld id="{3499C5AC-7169-46EB-BC76-5D0738A01990}" type="datetimeFigureOut">
              <a:rPr lang="el-GR" smtClean="0"/>
              <a:t>18/3/2023</a:t>
            </a:fld>
            <a:endParaRPr lang="el-GR"/>
          </a:p>
        </p:txBody>
      </p:sp>
      <p:sp>
        <p:nvSpPr>
          <p:cNvPr id="5" name="Footer Placeholder 4">
            <a:extLst>
              <a:ext uri="{FF2B5EF4-FFF2-40B4-BE49-F238E27FC236}">
                <a16:creationId xmlns:a16="http://schemas.microsoft.com/office/drawing/2014/main" id="{423D46D3-165E-B3A2-C450-E8D788BBCD90}"/>
              </a:ext>
            </a:extLst>
          </p:cNvPr>
          <p:cNvSpPr>
            <a:spLocks noGrp="1"/>
          </p:cNvSpPr>
          <p:nvPr>
            <p:ph type="ftr" sz="quarter" idx="11"/>
          </p:nvPr>
        </p:nvSpPr>
        <p:spPr/>
        <p:txBody>
          <a:bodyPr/>
          <a:lstStyle/>
          <a:p>
            <a:endParaRPr lang="el-GR"/>
          </a:p>
        </p:txBody>
      </p:sp>
      <p:sp>
        <p:nvSpPr>
          <p:cNvPr id="6" name="Slide Number Placeholder 5">
            <a:extLst>
              <a:ext uri="{FF2B5EF4-FFF2-40B4-BE49-F238E27FC236}">
                <a16:creationId xmlns:a16="http://schemas.microsoft.com/office/drawing/2014/main" id="{BCC1F609-AA4F-1B8B-9695-845848006F69}"/>
              </a:ext>
            </a:extLst>
          </p:cNvPr>
          <p:cNvSpPr>
            <a:spLocks noGrp="1"/>
          </p:cNvSpPr>
          <p:nvPr>
            <p:ph type="sldNum" sz="quarter" idx="12"/>
          </p:nvPr>
        </p:nvSpPr>
        <p:spPr/>
        <p:txBody>
          <a:bodyPr/>
          <a:lstStyle/>
          <a:p>
            <a:fld id="{F94908E0-A074-41BE-B2F7-574C1107F36D}" type="slidenum">
              <a:rPr lang="el-GR" smtClean="0"/>
              <a:t>‹#›</a:t>
            </a:fld>
            <a:endParaRPr lang="el-GR"/>
          </a:p>
        </p:txBody>
      </p:sp>
    </p:spTree>
    <p:extLst>
      <p:ext uri="{BB962C8B-B14F-4D97-AF65-F5344CB8AC3E}">
        <p14:creationId xmlns:p14="http://schemas.microsoft.com/office/powerpoint/2010/main" val="3665164224"/>
      </p:ext>
    </p:extLst>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5A2164-EFD6-CEE3-AE7F-9C63414327D2}"/>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l-GR"/>
          </a:p>
        </p:txBody>
      </p:sp>
      <p:sp>
        <p:nvSpPr>
          <p:cNvPr id="3" name="Text Placeholder 2">
            <a:extLst>
              <a:ext uri="{FF2B5EF4-FFF2-40B4-BE49-F238E27FC236}">
                <a16:creationId xmlns:a16="http://schemas.microsoft.com/office/drawing/2014/main" id="{CFC76150-35CB-038E-E6DA-A60DDF172A4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4954AE27-63CD-ED12-4062-F3C075D47A90}"/>
              </a:ext>
            </a:extLst>
          </p:cNvPr>
          <p:cNvSpPr>
            <a:spLocks noGrp="1"/>
          </p:cNvSpPr>
          <p:nvPr>
            <p:ph type="dt" sz="half" idx="10"/>
          </p:nvPr>
        </p:nvSpPr>
        <p:spPr/>
        <p:txBody>
          <a:bodyPr/>
          <a:lstStyle/>
          <a:p>
            <a:fld id="{3499C5AC-7169-46EB-BC76-5D0738A01990}" type="datetimeFigureOut">
              <a:rPr lang="el-GR" smtClean="0"/>
              <a:t>18/3/2023</a:t>
            </a:fld>
            <a:endParaRPr lang="el-GR"/>
          </a:p>
        </p:txBody>
      </p:sp>
      <p:sp>
        <p:nvSpPr>
          <p:cNvPr id="5" name="Footer Placeholder 4">
            <a:extLst>
              <a:ext uri="{FF2B5EF4-FFF2-40B4-BE49-F238E27FC236}">
                <a16:creationId xmlns:a16="http://schemas.microsoft.com/office/drawing/2014/main" id="{B7A72FD9-34E4-5AAE-516D-A34B8D0D880E}"/>
              </a:ext>
            </a:extLst>
          </p:cNvPr>
          <p:cNvSpPr>
            <a:spLocks noGrp="1"/>
          </p:cNvSpPr>
          <p:nvPr>
            <p:ph type="ftr" sz="quarter" idx="11"/>
          </p:nvPr>
        </p:nvSpPr>
        <p:spPr/>
        <p:txBody>
          <a:bodyPr/>
          <a:lstStyle/>
          <a:p>
            <a:endParaRPr lang="el-GR"/>
          </a:p>
        </p:txBody>
      </p:sp>
      <p:sp>
        <p:nvSpPr>
          <p:cNvPr id="6" name="Slide Number Placeholder 5">
            <a:extLst>
              <a:ext uri="{FF2B5EF4-FFF2-40B4-BE49-F238E27FC236}">
                <a16:creationId xmlns:a16="http://schemas.microsoft.com/office/drawing/2014/main" id="{6D1FE366-0B77-193D-09C4-0F9E808C9BC7}"/>
              </a:ext>
            </a:extLst>
          </p:cNvPr>
          <p:cNvSpPr>
            <a:spLocks noGrp="1"/>
          </p:cNvSpPr>
          <p:nvPr>
            <p:ph type="sldNum" sz="quarter" idx="12"/>
          </p:nvPr>
        </p:nvSpPr>
        <p:spPr/>
        <p:txBody>
          <a:bodyPr/>
          <a:lstStyle/>
          <a:p>
            <a:fld id="{F94908E0-A074-41BE-B2F7-574C1107F36D}" type="slidenum">
              <a:rPr lang="el-GR" smtClean="0"/>
              <a:t>‹#›</a:t>
            </a:fld>
            <a:endParaRPr lang="el-GR"/>
          </a:p>
        </p:txBody>
      </p:sp>
    </p:spTree>
    <p:extLst>
      <p:ext uri="{BB962C8B-B14F-4D97-AF65-F5344CB8AC3E}">
        <p14:creationId xmlns:p14="http://schemas.microsoft.com/office/powerpoint/2010/main" val="1208644349"/>
      </p:ext>
    </p:extLst>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D20945-10C1-550B-061F-44F276B1B1DC}"/>
              </a:ext>
            </a:extLst>
          </p:cNvPr>
          <p:cNvSpPr>
            <a:spLocks noGrp="1"/>
          </p:cNvSpPr>
          <p:nvPr>
            <p:ph type="title"/>
          </p:nvPr>
        </p:nvSpPr>
        <p:spPr/>
        <p:txBody>
          <a:bodyPr/>
          <a:lstStyle/>
          <a:p>
            <a:r>
              <a:rPr lang="en-US"/>
              <a:t>Click to edit Master title style</a:t>
            </a:r>
            <a:endParaRPr lang="el-GR"/>
          </a:p>
        </p:txBody>
      </p:sp>
      <p:sp>
        <p:nvSpPr>
          <p:cNvPr id="3" name="Content Placeholder 2">
            <a:extLst>
              <a:ext uri="{FF2B5EF4-FFF2-40B4-BE49-F238E27FC236}">
                <a16:creationId xmlns:a16="http://schemas.microsoft.com/office/drawing/2014/main" id="{B1A936AF-60F2-7EB6-FFCF-40A858B9EFCF}"/>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4" name="Content Placeholder 3">
            <a:extLst>
              <a:ext uri="{FF2B5EF4-FFF2-40B4-BE49-F238E27FC236}">
                <a16:creationId xmlns:a16="http://schemas.microsoft.com/office/drawing/2014/main" id="{CEE8943E-9FFD-4432-6F25-26E15D6BDB23}"/>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5" name="Date Placeholder 4">
            <a:extLst>
              <a:ext uri="{FF2B5EF4-FFF2-40B4-BE49-F238E27FC236}">
                <a16:creationId xmlns:a16="http://schemas.microsoft.com/office/drawing/2014/main" id="{5BA362EF-B145-39E6-F213-13D3B56D032B}"/>
              </a:ext>
            </a:extLst>
          </p:cNvPr>
          <p:cNvSpPr>
            <a:spLocks noGrp="1"/>
          </p:cNvSpPr>
          <p:nvPr>
            <p:ph type="dt" sz="half" idx="10"/>
          </p:nvPr>
        </p:nvSpPr>
        <p:spPr/>
        <p:txBody>
          <a:bodyPr/>
          <a:lstStyle/>
          <a:p>
            <a:fld id="{3499C5AC-7169-46EB-BC76-5D0738A01990}" type="datetimeFigureOut">
              <a:rPr lang="el-GR" smtClean="0"/>
              <a:t>18/3/2023</a:t>
            </a:fld>
            <a:endParaRPr lang="el-GR"/>
          </a:p>
        </p:txBody>
      </p:sp>
      <p:sp>
        <p:nvSpPr>
          <p:cNvPr id="6" name="Footer Placeholder 5">
            <a:extLst>
              <a:ext uri="{FF2B5EF4-FFF2-40B4-BE49-F238E27FC236}">
                <a16:creationId xmlns:a16="http://schemas.microsoft.com/office/drawing/2014/main" id="{DBD280EF-B663-3FAC-FE07-EDFD826DB29F}"/>
              </a:ext>
            </a:extLst>
          </p:cNvPr>
          <p:cNvSpPr>
            <a:spLocks noGrp="1"/>
          </p:cNvSpPr>
          <p:nvPr>
            <p:ph type="ftr" sz="quarter" idx="11"/>
          </p:nvPr>
        </p:nvSpPr>
        <p:spPr/>
        <p:txBody>
          <a:bodyPr/>
          <a:lstStyle/>
          <a:p>
            <a:endParaRPr lang="el-GR"/>
          </a:p>
        </p:txBody>
      </p:sp>
      <p:sp>
        <p:nvSpPr>
          <p:cNvPr id="7" name="Slide Number Placeholder 6">
            <a:extLst>
              <a:ext uri="{FF2B5EF4-FFF2-40B4-BE49-F238E27FC236}">
                <a16:creationId xmlns:a16="http://schemas.microsoft.com/office/drawing/2014/main" id="{C83137ED-C34E-FD5F-5DA4-901EB6B4BF27}"/>
              </a:ext>
            </a:extLst>
          </p:cNvPr>
          <p:cNvSpPr>
            <a:spLocks noGrp="1"/>
          </p:cNvSpPr>
          <p:nvPr>
            <p:ph type="sldNum" sz="quarter" idx="12"/>
          </p:nvPr>
        </p:nvSpPr>
        <p:spPr/>
        <p:txBody>
          <a:bodyPr/>
          <a:lstStyle/>
          <a:p>
            <a:fld id="{F94908E0-A074-41BE-B2F7-574C1107F36D}" type="slidenum">
              <a:rPr lang="el-GR" smtClean="0"/>
              <a:t>‹#›</a:t>
            </a:fld>
            <a:endParaRPr lang="el-GR"/>
          </a:p>
        </p:txBody>
      </p:sp>
    </p:spTree>
    <p:extLst>
      <p:ext uri="{BB962C8B-B14F-4D97-AF65-F5344CB8AC3E}">
        <p14:creationId xmlns:p14="http://schemas.microsoft.com/office/powerpoint/2010/main" val="922816409"/>
      </p:ext>
    </p:extLst>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B9C4EE-B2CA-CE1E-A1DA-314EEECCF492}"/>
              </a:ext>
            </a:extLst>
          </p:cNvPr>
          <p:cNvSpPr>
            <a:spLocks noGrp="1"/>
          </p:cNvSpPr>
          <p:nvPr>
            <p:ph type="title"/>
          </p:nvPr>
        </p:nvSpPr>
        <p:spPr>
          <a:xfrm>
            <a:off x="839788" y="365125"/>
            <a:ext cx="10515600" cy="1325563"/>
          </a:xfrm>
        </p:spPr>
        <p:txBody>
          <a:bodyPr/>
          <a:lstStyle/>
          <a:p>
            <a:r>
              <a:rPr lang="en-US"/>
              <a:t>Click to edit Master title style</a:t>
            </a:r>
            <a:endParaRPr lang="el-GR"/>
          </a:p>
        </p:txBody>
      </p:sp>
      <p:sp>
        <p:nvSpPr>
          <p:cNvPr id="3" name="Text Placeholder 2">
            <a:extLst>
              <a:ext uri="{FF2B5EF4-FFF2-40B4-BE49-F238E27FC236}">
                <a16:creationId xmlns:a16="http://schemas.microsoft.com/office/drawing/2014/main" id="{27646784-C174-A055-D730-970239BDCF3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67564C42-216E-B55A-795F-A823A031FCEA}"/>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5" name="Text Placeholder 4">
            <a:extLst>
              <a:ext uri="{FF2B5EF4-FFF2-40B4-BE49-F238E27FC236}">
                <a16:creationId xmlns:a16="http://schemas.microsoft.com/office/drawing/2014/main" id="{04736C4E-4320-1D04-C940-F6AA0A17DF5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EAAAA2C6-50DD-32C7-6AC7-14076C3273B3}"/>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7" name="Date Placeholder 6">
            <a:extLst>
              <a:ext uri="{FF2B5EF4-FFF2-40B4-BE49-F238E27FC236}">
                <a16:creationId xmlns:a16="http://schemas.microsoft.com/office/drawing/2014/main" id="{B84D705F-7233-6EFA-065D-D0B7EBBE9899}"/>
              </a:ext>
            </a:extLst>
          </p:cNvPr>
          <p:cNvSpPr>
            <a:spLocks noGrp="1"/>
          </p:cNvSpPr>
          <p:nvPr>
            <p:ph type="dt" sz="half" idx="10"/>
          </p:nvPr>
        </p:nvSpPr>
        <p:spPr/>
        <p:txBody>
          <a:bodyPr/>
          <a:lstStyle/>
          <a:p>
            <a:fld id="{3499C5AC-7169-46EB-BC76-5D0738A01990}" type="datetimeFigureOut">
              <a:rPr lang="el-GR" smtClean="0"/>
              <a:t>18/3/2023</a:t>
            </a:fld>
            <a:endParaRPr lang="el-GR"/>
          </a:p>
        </p:txBody>
      </p:sp>
      <p:sp>
        <p:nvSpPr>
          <p:cNvPr id="8" name="Footer Placeholder 7">
            <a:extLst>
              <a:ext uri="{FF2B5EF4-FFF2-40B4-BE49-F238E27FC236}">
                <a16:creationId xmlns:a16="http://schemas.microsoft.com/office/drawing/2014/main" id="{38FD002A-3EEA-C793-3F4E-A9B5AE07982C}"/>
              </a:ext>
            </a:extLst>
          </p:cNvPr>
          <p:cNvSpPr>
            <a:spLocks noGrp="1"/>
          </p:cNvSpPr>
          <p:nvPr>
            <p:ph type="ftr" sz="quarter" idx="11"/>
          </p:nvPr>
        </p:nvSpPr>
        <p:spPr/>
        <p:txBody>
          <a:bodyPr/>
          <a:lstStyle/>
          <a:p>
            <a:endParaRPr lang="el-GR"/>
          </a:p>
        </p:txBody>
      </p:sp>
      <p:sp>
        <p:nvSpPr>
          <p:cNvPr id="9" name="Slide Number Placeholder 8">
            <a:extLst>
              <a:ext uri="{FF2B5EF4-FFF2-40B4-BE49-F238E27FC236}">
                <a16:creationId xmlns:a16="http://schemas.microsoft.com/office/drawing/2014/main" id="{3F4A355F-0540-4378-3B80-DC48BA1AF4EA}"/>
              </a:ext>
            </a:extLst>
          </p:cNvPr>
          <p:cNvSpPr>
            <a:spLocks noGrp="1"/>
          </p:cNvSpPr>
          <p:nvPr>
            <p:ph type="sldNum" sz="quarter" idx="12"/>
          </p:nvPr>
        </p:nvSpPr>
        <p:spPr/>
        <p:txBody>
          <a:bodyPr/>
          <a:lstStyle/>
          <a:p>
            <a:fld id="{F94908E0-A074-41BE-B2F7-574C1107F36D}" type="slidenum">
              <a:rPr lang="el-GR" smtClean="0"/>
              <a:t>‹#›</a:t>
            </a:fld>
            <a:endParaRPr lang="el-GR"/>
          </a:p>
        </p:txBody>
      </p:sp>
    </p:spTree>
    <p:extLst>
      <p:ext uri="{BB962C8B-B14F-4D97-AF65-F5344CB8AC3E}">
        <p14:creationId xmlns:p14="http://schemas.microsoft.com/office/powerpoint/2010/main" val="2884292583"/>
      </p:ext>
    </p:extLst>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104FBB-18CC-1D7C-F2D4-160421646E79}"/>
              </a:ext>
            </a:extLst>
          </p:cNvPr>
          <p:cNvSpPr>
            <a:spLocks noGrp="1"/>
          </p:cNvSpPr>
          <p:nvPr>
            <p:ph type="title"/>
          </p:nvPr>
        </p:nvSpPr>
        <p:spPr/>
        <p:txBody>
          <a:bodyPr/>
          <a:lstStyle/>
          <a:p>
            <a:r>
              <a:rPr lang="en-US"/>
              <a:t>Click to edit Master title style</a:t>
            </a:r>
            <a:endParaRPr lang="el-GR"/>
          </a:p>
        </p:txBody>
      </p:sp>
      <p:sp>
        <p:nvSpPr>
          <p:cNvPr id="3" name="Date Placeholder 2">
            <a:extLst>
              <a:ext uri="{FF2B5EF4-FFF2-40B4-BE49-F238E27FC236}">
                <a16:creationId xmlns:a16="http://schemas.microsoft.com/office/drawing/2014/main" id="{DCF7F696-E02D-53A4-75FC-82F693E43E50}"/>
              </a:ext>
            </a:extLst>
          </p:cNvPr>
          <p:cNvSpPr>
            <a:spLocks noGrp="1"/>
          </p:cNvSpPr>
          <p:nvPr>
            <p:ph type="dt" sz="half" idx="10"/>
          </p:nvPr>
        </p:nvSpPr>
        <p:spPr/>
        <p:txBody>
          <a:bodyPr/>
          <a:lstStyle/>
          <a:p>
            <a:fld id="{3499C5AC-7169-46EB-BC76-5D0738A01990}" type="datetimeFigureOut">
              <a:rPr lang="el-GR" smtClean="0"/>
              <a:t>18/3/2023</a:t>
            </a:fld>
            <a:endParaRPr lang="el-GR"/>
          </a:p>
        </p:txBody>
      </p:sp>
      <p:sp>
        <p:nvSpPr>
          <p:cNvPr id="4" name="Footer Placeholder 3">
            <a:extLst>
              <a:ext uri="{FF2B5EF4-FFF2-40B4-BE49-F238E27FC236}">
                <a16:creationId xmlns:a16="http://schemas.microsoft.com/office/drawing/2014/main" id="{2BF22B42-65FD-EA93-5056-BE329B4D9550}"/>
              </a:ext>
            </a:extLst>
          </p:cNvPr>
          <p:cNvSpPr>
            <a:spLocks noGrp="1"/>
          </p:cNvSpPr>
          <p:nvPr>
            <p:ph type="ftr" sz="quarter" idx="11"/>
          </p:nvPr>
        </p:nvSpPr>
        <p:spPr/>
        <p:txBody>
          <a:bodyPr/>
          <a:lstStyle/>
          <a:p>
            <a:endParaRPr lang="el-GR"/>
          </a:p>
        </p:txBody>
      </p:sp>
      <p:sp>
        <p:nvSpPr>
          <p:cNvPr id="5" name="Slide Number Placeholder 4">
            <a:extLst>
              <a:ext uri="{FF2B5EF4-FFF2-40B4-BE49-F238E27FC236}">
                <a16:creationId xmlns:a16="http://schemas.microsoft.com/office/drawing/2014/main" id="{0A6E662D-B21B-86C8-24A7-CFF32E999D77}"/>
              </a:ext>
            </a:extLst>
          </p:cNvPr>
          <p:cNvSpPr>
            <a:spLocks noGrp="1"/>
          </p:cNvSpPr>
          <p:nvPr>
            <p:ph type="sldNum" sz="quarter" idx="12"/>
          </p:nvPr>
        </p:nvSpPr>
        <p:spPr/>
        <p:txBody>
          <a:bodyPr/>
          <a:lstStyle/>
          <a:p>
            <a:fld id="{F94908E0-A074-41BE-B2F7-574C1107F36D}" type="slidenum">
              <a:rPr lang="el-GR" smtClean="0"/>
              <a:t>‹#›</a:t>
            </a:fld>
            <a:endParaRPr lang="el-GR"/>
          </a:p>
        </p:txBody>
      </p:sp>
    </p:spTree>
    <p:extLst>
      <p:ext uri="{BB962C8B-B14F-4D97-AF65-F5344CB8AC3E}">
        <p14:creationId xmlns:p14="http://schemas.microsoft.com/office/powerpoint/2010/main" val="2939650765"/>
      </p:ext>
    </p:extLst>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B82820E-406B-D173-4628-C572775C403E}"/>
              </a:ext>
            </a:extLst>
          </p:cNvPr>
          <p:cNvSpPr>
            <a:spLocks noGrp="1"/>
          </p:cNvSpPr>
          <p:nvPr>
            <p:ph type="dt" sz="half" idx="10"/>
          </p:nvPr>
        </p:nvSpPr>
        <p:spPr/>
        <p:txBody>
          <a:bodyPr/>
          <a:lstStyle/>
          <a:p>
            <a:fld id="{3499C5AC-7169-46EB-BC76-5D0738A01990}" type="datetimeFigureOut">
              <a:rPr lang="el-GR" smtClean="0"/>
              <a:t>18/3/2023</a:t>
            </a:fld>
            <a:endParaRPr lang="el-GR"/>
          </a:p>
        </p:txBody>
      </p:sp>
      <p:sp>
        <p:nvSpPr>
          <p:cNvPr id="3" name="Footer Placeholder 2">
            <a:extLst>
              <a:ext uri="{FF2B5EF4-FFF2-40B4-BE49-F238E27FC236}">
                <a16:creationId xmlns:a16="http://schemas.microsoft.com/office/drawing/2014/main" id="{401275D8-F61C-868E-7689-B07B10F81C94}"/>
              </a:ext>
            </a:extLst>
          </p:cNvPr>
          <p:cNvSpPr>
            <a:spLocks noGrp="1"/>
          </p:cNvSpPr>
          <p:nvPr>
            <p:ph type="ftr" sz="quarter" idx="11"/>
          </p:nvPr>
        </p:nvSpPr>
        <p:spPr/>
        <p:txBody>
          <a:bodyPr/>
          <a:lstStyle/>
          <a:p>
            <a:endParaRPr lang="el-GR"/>
          </a:p>
        </p:txBody>
      </p:sp>
      <p:sp>
        <p:nvSpPr>
          <p:cNvPr id="4" name="Slide Number Placeholder 3">
            <a:extLst>
              <a:ext uri="{FF2B5EF4-FFF2-40B4-BE49-F238E27FC236}">
                <a16:creationId xmlns:a16="http://schemas.microsoft.com/office/drawing/2014/main" id="{F6513DC2-5F1D-1002-53D5-81AA55FE6908}"/>
              </a:ext>
            </a:extLst>
          </p:cNvPr>
          <p:cNvSpPr>
            <a:spLocks noGrp="1"/>
          </p:cNvSpPr>
          <p:nvPr>
            <p:ph type="sldNum" sz="quarter" idx="12"/>
          </p:nvPr>
        </p:nvSpPr>
        <p:spPr/>
        <p:txBody>
          <a:bodyPr/>
          <a:lstStyle/>
          <a:p>
            <a:fld id="{F94908E0-A074-41BE-B2F7-574C1107F36D}" type="slidenum">
              <a:rPr lang="el-GR" smtClean="0"/>
              <a:t>‹#›</a:t>
            </a:fld>
            <a:endParaRPr lang="el-GR"/>
          </a:p>
        </p:txBody>
      </p:sp>
    </p:spTree>
    <p:extLst>
      <p:ext uri="{BB962C8B-B14F-4D97-AF65-F5344CB8AC3E}">
        <p14:creationId xmlns:p14="http://schemas.microsoft.com/office/powerpoint/2010/main" val="211294518"/>
      </p:ext>
    </p:extLst>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2C973F-DDC1-3FBE-436F-83D7A716729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l-GR"/>
          </a:p>
        </p:txBody>
      </p:sp>
      <p:sp>
        <p:nvSpPr>
          <p:cNvPr id="3" name="Content Placeholder 2">
            <a:extLst>
              <a:ext uri="{FF2B5EF4-FFF2-40B4-BE49-F238E27FC236}">
                <a16:creationId xmlns:a16="http://schemas.microsoft.com/office/drawing/2014/main" id="{7F24854A-B263-6625-658B-B3AC2378DB8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4" name="Text Placeholder 3">
            <a:extLst>
              <a:ext uri="{FF2B5EF4-FFF2-40B4-BE49-F238E27FC236}">
                <a16:creationId xmlns:a16="http://schemas.microsoft.com/office/drawing/2014/main" id="{7C6DB9AD-E6E8-764B-CF1C-111C11C490D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09ABC6D-CFFA-4FE9-7EF6-A3D37FC022DD}"/>
              </a:ext>
            </a:extLst>
          </p:cNvPr>
          <p:cNvSpPr>
            <a:spLocks noGrp="1"/>
          </p:cNvSpPr>
          <p:nvPr>
            <p:ph type="dt" sz="half" idx="10"/>
          </p:nvPr>
        </p:nvSpPr>
        <p:spPr/>
        <p:txBody>
          <a:bodyPr/>
          <a:lstStyle/>
          <a:p>
            <a:fld id="{3499C5AC-7169-46EB-BC76-5D0738A01990}" type="datetimeFigureOut">
              <a:rPr lang="el-GR" smtClean="0"/>
              <a:t>18/3/2023</a:t>
            </a:fld>
            <a:endParaRPr lang="el-GR"/>
          </a:p>
        </p:txBody>
      </p:sp>
      <p:sp>
        <p:nvSpPr>
          <p:cNvPr id="6" name="Footer Placeholder 5">
            <a:extLst>
              <a:ext uri="{FF2B5EF4-FFF2-40B4-BE49-F238E27FC236}">
                <a16:creationId xmlns:a16="http://schemas.microsoft.com/office/drawing/2014/main" id="{A57A1061-2DF4-FDEB-E1B2-FA9E1980B068}"/>
              </a:ext>
            </a:extLst>
          </p:cNvPr>
          <p:cNvSpPr>
            <a:spLocks noGrp="1"/>
          </p:cNvSpPr>
          <p:nvPr>
            <p:ph type="ftr" sz="quarter" idx="11"/>
          </p:nvPr>
        </p:nvSpPr>
        <p:spPr/>
        <p:txBody>
          <a:bodyPr/>
          <a:lstStyle/>
          <a:p>
            <a:endParaRPr lang="el-GR"/>
          </a:p>
        </p:txBody>
      </p:sp>
      <p:sp>
        <p:nvSpPr>
          <p:cNvPr id="7" name="Slide Number Placeholder 6">
            <a:extLst>
              <a:ext uri="{FF2B5EF4-FFF2-40B4-BE49-F238E27FC236}">
                <a16:creationId xmlns:a16="http://schemas.microsoft.com/office/drawing/2014/main" id="{2291CDCF-205A-C8D3-2F8B-2EB29899004F}"/>
              </a:ext>
            </a:extLst>
          </p:cNvPr>
          <p:cNvSpPr>
            <a:spLocks noGrp="1"/>
          </p:cNvSpPr>
          <p:nvPr>
            <p:ph type="sldNum" sz="quarter" idx="12"/>
          </p:nvPr>
        </p:nvSpPr>
        <p:spPr/>
        <p:txBody>
          <a:bodyPr/>
          <a:lstStyle/>
          <a:p>
            <a:fld id="{F94908E0-A074-41BE-B2F7-574C1107F36D}" type="slidenum">
              <a:rPr lang="el-GR" smtClean="0"/>
              <a:t>‹#›</a:t>
            </a:fld>
            <a:endParaRPr lang="el-GR"/>
          </a:p>
        </p:txBody>
      </p:sp>
    </p:spTree>
    <p:extLst>
      <p:ext uri="{BB962C8B-B14F-4D97-AF65-F5344CB8AC3E}">
        <p14:creationId xmlns:p14="http://schemas.microsoft.com/office/powerpoint/2010/main" val="1430426338"/>
      </p:ext>
    </p:extLst>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346DC0-17BD-C0B4-8AF2-25C913DEAC0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l-GR"/>
          </a:p>
        </p:txBody>
      </p:sp>
      <p:sp>
        <p:nvSpPr>
          <p:cNvPr id="3" name="Picture Placeholder 2">
            <a:extLst>
              <a:ext uri="{FF2B5EF4-FFF2-40B4-BE49-F238E27FC236}">
                <a16:creationId xmlns:a16="http://schemas.microsoft.com/office/drawing/2014/main" id="{A5A7EA8C-23B9-115C-801B-70300E00750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Text Placeholder 3">
            <a:extLst>
              <a:ext uri="{FF2B5EF4-FFF2-40B4-BE49-F238E27FC236}">
                <a16:creationId xmlns:a16="http://schemas.microsoft.com/office/drawing/2014/main" id="{84688542-9CE4-8404-4335-B35406BB509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35AE33F-E543-0E68-896B-09C48ACEC510}"/>
              </a:ext>
            </a:extLst>
          </p:cNvPr>
          <p:cNvSpPr>
            <a:spLocks noGrp="1"/>
          </p:cNvSpPr>
          <p:nvPr>
            <p:ph type="dt" sz="half" idx="10"/>
          </p:nvPr>
        </p:nvSpPr>
        <p:spPr/>
        <p:txBody>
          <a:bodyPr/>
          <a:lstStyle/>
          <a:p>
            <a:fld id="{3499C5AC-7169-46EB-BC76-5D0738A01990}" type="datetimeFigureOut">
              <a:rPr lang="el-GR" smtClean="0"/>
              <a:t>18/3/2023</a:t>
            </a:fld>
            <a:endParaRPr lang="el-GR"/>
          </a:p>
        </p:txBody>
      </p:sp>
      <p:sp>
        <p:nvSpPr>
          <p:cNvPr id="6" name="Footer Placeholder 5">
            <a:extLst>
              <a:ext uri="{FF2B5EF4-FFF2-40B4-BE49-F238E27FC236}">
                <a16:creationId xmlns:a16="http://schemas.microsoft.com/office/drawing/2014/main" id="{8E432D77-DE80-2C54-EC69-4B6DC26ADEF0}"/>
              </a:ext>
            </a:extLst>
          </p:cNvPr>
          <p:cNvSpPr>
            <a:spLocks noGrp="1"/>
          </p:cNvSpPr>
          <p:nvPr>
            <p:ph type="ftr" sz="quarter" idx="11"/>
          </p:nvPr>
        </p:nvSpPr>
        <p:spPr/>
        <p:txBody>
          <a:bodyPr/>
          <a:lstStyle/>
          <a:p>
            <a:endParaRPr lang="el-GR"/>
          </a:p>
        </p:txBody>
      </p:sp>
      <p:sp>
        <p:nvSpPr>
          <p:cNvPr id="7" name="Slide Number Placeholder 6">
            <a:extLst>
              <a:ext uri="{FF2B5EF4-FFF2-40B4-BE49-F238E27FC236}">
                <a16:creationId xmlns:a16="http://schemas.microsoft.com/office/drawing/2014/main" id="{E40E0ABC-84F6-539B-BDFB-D0A247EE86FB}"/>
              </a:ext>
            </a:extLst>
          </p:cNvPr>
          <p:cNvSpPr>
            <a:spLocks noGrp="1"/>
          </p:cNvSpPr>
          <p:nvPr>
            <p:ph type="sldNum" sz="quarter" idx="12"/>
          </p:nvPr>
        </p:nvSpPr>
        <p:spPr/>
        <p:txBody>
          <a:bodyPr/>
          <a:lstStyle/>
          <a:p>
            <a:fld id="{F94908E0-A074-41BE-B2F7-574C1107F36D}" type="slidenum">
              <a:rPr lang="el-GR" smtClean="0"/>
              <a:t>‹#›</a:t>
            </a:fld>
            <a:endParaRPr lang="el-GR"/>
          </a:p>
        </p:txBody>
      </p:sp>
    </p:spTree>
    <p:extLst>
      <p:ext uri="{BB962C8B-B14F-4D97-AF65-F5344CB8AC3E}">
        <p14:creationId xmlns:p14="http://schemas.microsoft.com/office/powerpoint/2010/main" val="502891861"/>
      </p:ext>
    </p:extLst>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D332FCB-9092-EAE6-8D13-D1762D1601E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l-GR"/>
          </a:p>
        </p:txBody>
      </p:sp>
      <p:sp>
        <p:nvSpPr>
          <p:cNvPr id="3" name="Text Placeholder 2">
            <a:extLst>
              <a:ext uri="{FF2B5EF4-FFF2-40B4-BE49-F238E27FC236}">
                <a16:creationId xmlns:a16="http://schemas.microsoft.com/office/drawing/2014/main" id="{2C7F8ABD-AF6B-D6F0-E89B-D3D45002977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4" name="Date Placeholder 3">
            <a:extLst>
              <a:ext uri="{FF2B5EF4-FFF2-40B4-BE49-F238E27FC236}">
                <a16:creationId xmlns:a16="http://schemas.microsoft.com/office/drawing/2014/main" id="{83CDEAC4-7904-9D39-68CC-6A6763999FF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499C5AC-7169-46EB-BC76-5D0738A01990}" type="datetimeFigureOut">
              <a:rPr lang="el-GR" smtClean="0"/>
              <a:t>18/3/2023</a:t>
            </a:fld>
            <a:endParaRPr lang="el-GR"/>
          </a:p>
        </p:txBody>
      </p:sp>
      <p:sp>
        <p:nvSpPr>
          <p:cNvPr id="5" name="Footer Placeholder 4">
            <a:extLst>
              <a:ext uri="{FF2B5EF4-FFF2-40B4-BE49-F238E27FC236}">
                <a16:creationId xmlns:a16="http://schemas.microsoft.com/office/drawing/2014/main" id="{DE06991D-863E-3C84-55D9-B31FC90C3D6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Slide Number Placeholder 5">
            <a:extLst>
              <a:ext uri="{FF2B5EF4-FFF2-40B4-BE49-F238E27FC236}">
                <a16:creationId xmlns:a16="http://schemas.microsoft.com/office/drawing/2014/main" id="{8476A79A-EA64-1D63-AE40-67B106A75E2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94908E0-A074-41BE-B2F7-574C1107F36D}" type="slidenum">
              <a:rPr lang="el-GR" smtClean="0"/>
              <a:t>‹#›</a:t>
            </a:fld>
            <a:endParaRPr lang="el-GR"/>
          </a:p>
        </p:txBody>
      </p:sp>
    </p:spTree>
    <p:extLst>
      <p:ext uri="{BB962C8B-B14F-4D97-AF65-F5344CB8AC3E}">
        <p14:creationId xmlns:p14="http://schemas.microsoft.com/office/powerpoint/2010/main" val="38560566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30" name="Picture 6" descr="Xορός Eκάβης (Eυριπίδης, Eκάβη, Eθνικό θέατρο, 1955, σκην. A. Mινωτής)">
            <a:extLst>
              <a:ext uri="{FF2B5EF4-FFF2-40B4-BE49-F238E27FC236}">
                <a16:creationId xmlns:a16="http://schemas.microsoft.com/office/drawing/2014/main" id="{4B8EE5C9-F25E-BAAA-2D0C-E55646BA52F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9" name="TextBox 8">
            <a:extLst>
              <a:ext uri="{FF2B5EF4-FFF2-40B4-BE49-F238E27FC236}">
                <a16:creationId xmlns:a16="http://schemas.microsoft.com/office/drawing/2014/main" id="{853821C1-DDD7-4191-F420-B77D9FFD9B06}"/>
              </a:ext>
            </a:extLst>
          </p:cNvPr>
          <p:cNvSpPr txBox="1"/>
          <p:nvPr/>
        </p:nvSpPr>
        <p:spPr>
          <a:xfrm>
            <a:off x="9116704" y="450376"/>
            <a:ext cx="2279176" cy="707886"/>
          </a:xfrm>
          <a:prstGeom prst="rect">
            <a:avLst/>
          </a:prstGeom>
          <a:noFill/>
        </p:spPr>
        <p:txBody>
          <a:bodyPr wrap="square" rtlCol="0">
            <a:spAutoFit/>
          </a:bodyPr>
          <a:lstStyle/>
          <a:p>
            <a:pPr algn="r"/>
            <a:r>
              <a:rPr lang="el-GR" sz="2000" b="1" i="0" cap="small" dirty="0">
                <a:solidFill>
                  <a:schemeClr val="bg1"/>
                </a:solidFill>
                <a:effectLst/>
                <a:latin typeface="Arial" panose="020B0604020202020204" pitchFamily="34" charset="0"/>
              </a:rPr>
              <a:t>Α΄ ΣΤΑΣΙΜΟ</a:t>
            </a:r>
          </a:p>
          <a:p>
            <a:pPr algn="r"/>
            <a:r>
              <a:rPr lang="el-GR" sz="2000" b="0" i="0" dirty="0">
                <a:solidFill>
                  <a:schemeClr val="bg1"/>
                </a:solidFill>
                <a:effectLst/>
                <a:latin typeface="Palatino Linotype" panose="02040502050505030304" pitchFamily="18" charset="0"/>
              </a:rPr>
              <a:t>στ. 1220-1285</a:t>
            </a:r>
          </a:p>
        </p:txBody>
      </p:sp>
      <p:sp>
        <p:nvSpPr>
          <p:cNvPr id="10" name="TextBox 9">
            <a:extLst>
              <a:ext uri="{FF2B5EF4-FFF2-40B4-BE49-F238E27FC236}">
                <a16:creationId xmlns:a16="http://schemas.microsoft.com/office/drawing/2014/main" id="{1D15D59E-9231-54CA-5DD1-B77C184A38F5}"/>
              </a:ext>
            </a:extLst>
          </p:cNvPr>
          <p:cNvSpPr txBox="1"/>
          <p:nvPr/>
        </p:nvSpPr>
        <p:spPr>
          <a:xfrm>
            <a:off x="2169995" y="982639"/>
            <a:ext cx="7096835" cy="830997"/>
          </a:xfrm>
          <a:prstGeom prst="rect">
            <a:avLst/>
          </a:prstGeom>
          <a:noFill/>
        </p:spPr>
        <p:txBody>
          <a:bodyPr wrap="square" rtlCol="0">
            <a:spAutoFit/>
          </a:bodyPr>
          <a:lstStyle/>
          <a:p>
            <a:pPr algn="ctr"/>
            <a:r>
              <a:rPr lang="el-GR" sz="2400" b="1" i="1" dirty="0">
                <a:solidFill>
                  <a:schemeClr val="bg1"/>
                </a:solidFill>
                <a:effectLst/>
                <a:latin typeface="Palatino Linotype" panose="02040502050505030304" pitchFamily="18" charset="0"/>
              </a:rPr>
              <a:t>H ματαιότητα του πολέμου και η ανεξερεύνητη</a:t>
            </a:r>
            <a:br>
              <a:rPr lang="el-GR" sz="2400" b="1" i="1" dirty="0">
                <a:solidFill>
                  <a:schemeClr val="bg1"/>
                </a:solidFill>
                <a:effectLst/>
                <a:latin typeface="Palatino Linotype" panose="02040502050505030304" pitchFamily="18" charset="0"/>
              </a:rPr>
            </a:br>
            <a:r>
              <a:rPr lang="el-GR" sz="2400" b="1" i="1" dirty="0">
                <a:solidFill>
                  <a:schemeClr val="bg1"/>
                </a:solidFill>
                <a:effectLst/>
                <a:latin typeface="Palatino Linotype" panose="02040502050505030304" pitchFamily="18" charset="0"/>
              </a:rPr>
              <a:t>βούληση των θεών</a:t>
            </a:r>
          </a:p>
        </p:txBody>
      </p:sp>
      <p:sp>
        <p:nvSpPr>
          <p:cNvPr id="11" name="TextBox 10">
            <a:extLst>
              <a:ext uri="{FF2B5EF4-FFF2-40B4-BE49-F238E27FC236}">
                <a16:creationId xmlns:a16="http://schemas.microsoft.com/office/drawing/2014/main" id="{1D823ECE-A7A1-3F59-5AD7-D6DC90D9DF5C}"/>
              </a:ext>
            </a:extLst>
          </p:cNvPr>
          <p:cNvSpPr txBox="1"/>
          <p:nvPr/>
        </p:nvSpPr>
        <p:spPr>
          <a:xfrm flipH="1">
            <a:off x="3948979" y="3125337"/>
            <a:ext cx="4485337" cy="369332"/>
          </a:xfrm>
          <a:prstGeom prst="rect">
            <a:avLst/>
          </a:prstGeom>
          <a:noFill/>
        </p:spPr>
        <p:txBody>
          <a:bodyPr wrap="square" rtlCol="0">
            <a:spAutoFit/>
          </a:bodyPr>
          <a:lstStyle/>
          <a:p>
            <a:endParaRPr lang="el-GR" dirty="0"/>
          </a:p>
        </p:txBody>
      </p:sp>
      <p:graphicFrame>
        <p:nvGraphicFramePr>
          <p:cNvPr id="12" name="Table 11">
            <a:extLst>
              <a:ext uri="{FF2B5EF4-FFF2-40B4-BE49-F238E27FC236}">
                <a16:creationId xmlns:a16="http://schemas.microsoft.com/office/drawing/2014/main" id="{35F850A4-3FB5-2E69-2883-2093278E7425}"/>
              </a:ext>
            </a:extLst>
          </p:cNvPr>
          <p:cNvGraphicFramePr>
            <a:graphicFrameLocks noGrp="1"/>
          </p:cNvGraphicFramePr>
          <p:nvPr>
            <p:extLst>
              <p:ext uri="{D42A27DB-BD31-4B8C-83A1-F6EECF244321}">
                <p14:modId xmlns:p14="http://schemas.microsoft.com/office/powerpoint/2010/main" val="165113196"/>
              </p:ext>
            </p:extLst>
          </p:nvPr>
        </p:nvGraphicFramePr>
        <p:xfrm>
          <a:off x="191069" y="2446247"/>
          <a:ext cx="3957852" cy="1101090"/>
        </p:xfrm>
        <a:graphic>
          <a:graphicData uri="http://schemas.openxmlformats.org/drawingml/2006/table">
            <a:tbl>
              <a:tblPr/>
              <a:tblGrid>
                <a:gridCol w="593523">
                  <a:extLst>
                    <a:ext uri="{9D8B030D-6E8A-4147-A177-3AD203B41FA5}">
                      <a16:colId xmlns:a16="http://schemas.microsoft.com/office/drawing/2014/main" val="963246761"/>
                    </a:ext>
                  </a:extLst>
                </a:gridCol>
                <a:gridCol w="3364329">
                  <a:extLst>
                    <a:ext uri="{9D8B030D-6E8A-4147-A177-3AD203B41FA5}">
                      <a16:colId xmlns:a16="http://schemas.microsoft.com/office/drawing/2014/main" val="2344191958"/>
                    </a:ext>
                  </a:extLst>
                </a:gridCol>
              </a:tblGrid>
              <a:tr h="0">
                <a:tc>
                  <a:txBody>
                    <a:bodyPr/>
                    <a:lstStyle/>
                    <a:p>
                      <a:endParaRPr lang="en-US" dirty="0">
                        <a:solidFill>
                          <a:schemeClr val="bg1"/>
                        </a:solidFill>
                        <a:effectLst/>
                      </a:endParaRPr>
                    </a:p>
                  </a:txBody>
                  <a:tcPr marL="47625" marR="47625" marT="47625" marB="47625">
                    <a:lnL>
                      <a:noFill/>
                    </a:lnL>
                    <a:lnR>
                      <a:noFill/>
                    </a:lnR>
                    <a:lnT>
                      <a:noFill/>
                    </a:lnT>
                    <a:lnB>
                      <a:noFill/>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l-GR" sz="2000" u="sng" dirty="0">
                          <a:solidFill>
                            <a:schemeClr val="bg1"/>
                          </a:solidFill>
                          <a:effectLst/>
                        </a:rPr>
                        <a:t>Θ</a:t>
                      </a:r>
                      <a:r>
                        <a:rPr lang="en-US" sz="2000" u="sng" dirty="0">
                          <a:solidFill>
                            <a:schemeClr val="bg1"/>
                          </a:solidFill>
                          <a:effectLst/>
                        </a:rPr>
                        <a:t>EMATA</a:t>
                      </a:r>
                      <a:endParaRPr lang="en-US" sz="2000" dirty="0">
                        <a:solidFill>
                          <a:schemeClr val="bg1"/>
                        </a:solidFill>
                        <a:effectLst/>
                      </a:endParaRPr>
                    </a:p>
                  </a:txBody>
                  <a:tcPr>
                    <a:lnL>
                      <a:noFill/>
                    </a:lnL>
                  </a:tcPr>
                </a:tc>
                <a:extLst>
                  <a:ext uri="{0D108BD9-81ED-4DB2-BD59-A6C34878D82A}">
                    <a16:rowId xmlns:a16="http://schemas.microsoft.com/office/drawing/2014/main" val="1607753196"/>
                  </a:ext>
                </a:extLst>
              </a:tr>
              <a:tr h="0">
                <a:tc>
                  <a:txBody>
                    <a:bodyPr/>
                    <a:lstStyle/>
                    <a:p>
                      <a:pPr>
                        <a:buFont typeface="Arial" panose="020B0604020202020204" pitchFamily="34" charset="0"/>
                        <a:buChar char="•"/>
                      </a:pPr>
                      <a:endParaRPr lang="el-GR" dirty="0">
                        <a:solidFill>
                          <a:schemeClr val="bg1"/>
                        </a:solidFill>
                        <a:effectLst/>
                      </a:endParaRPr>
                    </a:p>
                  </a:txBody>
                  <a:tcPr marL="47625" marR="47625" marT="47625" marB="47625">
                    <a:lnL>
                      <a:noFill/>
                    </a:lnL>
                    <a:lnR>
                      <a:noFill/>
                    </a:lnR>
                    <a:lnT>
                      <a:noFill/>
                    </a:lnT>
                    <a:lnB>
                      <a:noFill/>
                    </a:lnB>
                  </a:tcPr>
                </a:tc>
                <a:tc>
                  <a:txBody>
                    <a:bodyPr/>
                    <a:lstStyle/>
                    <a:p>
                      <a:pPr>
                        <a:buFont typeface="Arial" panose="020B0604020202020204" pitchFamily="34" charset="0"/>
                        <a:buChar char="•"/>
                      </a:pPr>
                      <a:r>
                        <a:rPr lang="el-GR" sz="2000" dirty="0">
                          <a:solidFill>
                            <a:schemeClr val="bg1"/>
                          </a:solidFill>
                          <a:effectLst/>
                        </a:rPr>
                        <a:t>H φύση και ο ρόλος των θεών</a:t>
                      </a:r>
                    </a:p>
                    <a:p>
                      <a:pPr>
                        <a:buFont typeface="Arial" panose="020B0604020202020204" pitchFamily="34" charset="0"/>
                        <a:buChar char="•"/>
                      </a:pPr>
                      <a:r>
                        <a:rPr lang="el-GR" sz="2000" dirty="0">
                          <a:solidFill>
                            <a:schemeClr val="bg1"/>
                          </a:solidFill>
                          <a:effectLst/>
                        </a:rPr>
                        <a:t>O πόλεμος</a:t>
                      </a:r>
                    </a:p>
                  </a:txBody>
                  <a:tcPr marL="47625" marR="47625" marT="47625" marB="47625">
                    <a:lnL>
                      <a:noFill/>
                    </a:lnL>
                    <a:lnR>
                      <a:noFill/>
                    </a:lnR>
                    <a:lnB>
                      <a:noFill/>
                    </a:lnB>
                  </a:tcPr>
                </a:tc>
                <a:extLst>
                  <a:ext uri="{0D108BD9-81ED-4DB2-BD59-A6C34878D82A}">
                    <a16:rowId xmlns:a16="http://schemas.microsoft.com/office/drawing/2014/main" val="3949964844"/>
                  </a:ext>
                </a:extLst>
              </a:tr>
            </a:tbl>
          </a:graphicData>
        </a:graphic>
      </p:graphicFrame>
    </p:spTree>
    <p:extLst>
      <p:ext uri="{BB962C8B-B14F-4D97-AF65-F5344CB8AC3E}">
        <p14:creationId xmlns:p14="http://schemas.microsoft.com/office/powerpoint/2010/main" val="3118837081"/>
      </p:ext>
    </p:extLst>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30" name="Picture 6" descr="Xορός Eκάβης (Eυριπίδης, Eκάβη, Eθνικό θέατρο, 1955, σκην. A. Mινωτής)">
            <a:extLst>
              <a:ext uri="{FF2B5EF4-FFF2-40B4-BE49-F238E27FC236}">
                <a16:creationId xmlns:a16="http://schemas.microsoft.com/office/drawing/2014/main" id="{4B8EE5C9-F25E-BAAA-2D0C-E55646BA52F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5647" y="-118997"/>
            <a:ext cx="12192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11" name="TextBox 10">
            <a:extLst>
              <a:ext uri="{FF2B5EF4-FFF2-40B4-BE49-F238E27FC236}">
                <a16:creationId xmlns:a16="http://schemas.microsoft.com/office/drawing/2014/main" id="{1D823ECE-A7A1-3F59-5AD7-D6DC90D9DF5C}"/>
              </a:ext>
            </a:extLst>
          </p:cNvPr>
          <p:cNvSpPr txBox="1"/>
          <p:nvPr/>
        </p:nvSpPr>
        <p:spPr>
          <a:xfrm flipH="1">
            <a:off x="3948979" y="3125337"/>
            <a:ext cx="4485337" cy="369332"/>
          </a:xfrm>
          <a:prstGeom prst="rect">
            <a:avLst/>
          </a:prstGeom>
          <a:noFill/>
        </p:spPr>
        <p:txBody>
          <a:bodyPr wrap="square" rtlCol="0">
            <a:spAutoFit/>
          </a:bodyPr>
          <a:lstStyle/>
          <a:p>
            <a:endParaRPr lang="el-GR" dirty="0"/>
          </a:p>
        </p:txBody>
      </p:sp>
      <p:sp>
        <p:nvSpPr>
          <p:cNvPr id="2" name="TextBox 1">
            <a:extLst>
              <a:ext uri="{FF2B5EF4-FFF2-40B4-BE49-F238E27FC236}">
                <a16:creationId xmlns:a16="http://schemas.microsoft.com/office/drawing/2014/main" id="{AFA6DF18-CFF8-FF09-3F74-AF7DAC788F90}"/>
              </a:ext>
            </a:extLst>
          </p:cNvPr>
          <p:cNvSpPr txBox="1"/>
          <p:nvPr/>
        </p:nvSpPr>
        <p:spPr>
          <a:xfrm>
            <a:off x="2446986" y="566671"/>
            <a:ext cx="6877318" cy="461665"/>
          </a:xfrm>
          <a:prstGeom prst="rect">
            <a:avLst/>
          </a:prstGeom>
          <a:noFill/>
        </p:spPr>
        <p:txBody>
          <a:bodyPr wrap="square" rtlCol="0">
            <a:spAutoFit/>
          </a:bodyPr>
          <a:lstStyle/>
          <a:p>
            <a:pPr algn="ctr"/>
            <a:r>
              <a:rPr lang="el-GR" sz="2400" b="1" i="0" u="none" strike="noStrike" baseline="0" dirty="0">
                <a:solidFill>
                  <a:srgbClr val="FF00FF"/>
                </a:solidFill>
                <a:latin typeface="GFSNeohellenic-Bold"/>
              </a:rPr>
              <a:t>Ποια η συμβολή του στην εξέλιξη της δράσης;;</a:t>
            </a:r>
            <a:endParaRPr lang="el-GR" sz="2400" dirty="0"/>
          </a:p>
        </p:txBody>
      </p:sp>
      <p:sp>
        <p:nvSpPr>
          <p:cNvPr id="3" name="TextBox 2">
            <a:extLst>
              <a:ext uri="{FF2B5EF4-FFF2-40B4-BE49-F238E27FC236}">
                <a16:creationId xmlns:a16="http://schemas.microsoft.com/office/drawing/2014/main" id="{5B2D8274-A2B9-94FF-D0FA-97A82E23FC95}"/>
              </a:ext>
            </a:extLst>
          </p:cNvPr>
          <p:cNvSpPr txBox="1"/>
          <p:nvPr/>
        </p:nvSpPr>
        <p:spPr>
          <a:xfrm>
            <a:off x="1120461" y="1309455"/>
            <a:ext cx="9723549" cy="2246769"/>
          </a:xfrm>
          <a:prstGeom prst="rect">
            <a:avLst/>
          </a:prstGeom>
          <a:noFill/>
        </p:spPr>
        <p:txBody>
          <a:bodyPr wrap="square" rtlCol="0">
            <a:spAutoFit/>
          </a:bodyPr>
          <a:lstStyle/>
          <a:p>
            <a:pPr marL="457200" indent="-457200" algn="just">
              <a:buFont typeface="Arial" panose="020B0604020202020204" pitchFamily="34" charset="0"/>
              <a:buChar char="•"/>
            </a:pPr>
            <a:r>
              <a:rPr lang="el-GR" sz="2800" dirty="0">
                <a:solidFill>
                  <a:schemeClr val="accent4"/>
                </a:solidFill>
              </a:rPr>
              <a:t>Το Α΄στάσιμο δεν προωθεί την εξέλιξη της δράσης. Αντιθέτως λειτουργεί ως επιβράδυνση προκειμένου να ετοιμαστεί ο υποκριτής που ερμηνεύει την Ελένη και να εμφανιστεί με πένθιμη ενδυμασία όπως υπαγορεύει το σχέδιο της απόδρασης</a:t>
            </a:r>
          </a:p>
        </p:txBody>
      </p:sp>
      <p:sp>
        <p:nvSpPr>
          <p:cNvPr id="4" name="TextBox 3">
            <a:extLst>
              <a:ext uri="{FF2B5EF4-FFF2-40B4-BE49-F238E27FC236}">
                <a16:creationId xmlns:a16="http://schemas.microsoft.com/office/drawing/2014/main" id="{FAD7DFBC-9588-477D-24F5-3AF3DEF1C5F0}"/>
              </a:ext>
            </a:extLst>
          </p:cNvPr>
          <p:cNvSpPr txBox="1"/>
          <p:nvPr/>
        </p:nvSpPr>
        <p:spPr>
          <a:xfrm>
            <a:off x="1120461" y="3837343"/>
            <a:ext cx="7680100" cy="523220"/>
          </a:xfrm>
          <a:prstGeom prst="rect">
            <a:avLst/>
          </a:prstGeom>
          <a:noFill/>
        </p:spPr>
        <p:txBody>
          <a:bodyPr wrap="square" rtlCol="0">
            <a:spAutoFit/>
          </a:bodyPr>
          <a:lstStyle/>
          <a:p>
            <a:pPr marL="457200" indent="-457200">
              <a:buFont typeface="Arial" panose="020B0604020202020204" pitchFamily="34" charset="0"/>
              <a:buChar char="•"/>
            </a:pPr>
            <a:r>
              <a:rPr lang="el-GR" sz="2800" dirty="0">
                <a:solidFill>
                  <a:schemeClr val="accent4"/>
                </a:solidFill>
              </a:rPr>
              <a:t>Ξεκουράζει τους θεατές</a:t>
            </a:r>
          </a:p>
        </p:txBody>
      </p:sp>
      <p:sp>
        <p:nvSpPr>
          <p:cNvPr id="5" name="TextBox 4">
            <a:extLst>
              <a:ext uri="{FF2B5EF4-FFF2-40B4-BE49-F238E27FC236}">
                <a16:creationId xmlns:a16="http://schemas.microsoft.com/office/drawing/2014/main" id="{1642C1AB-EFD9-758A-6864-4BDB76DA997A}"/>
              </a:ext>
            </a:extLst>
          </p:cNvPr>
          <p:cNvSpPr txBox="1"/>
          <p:nvPr/>
        </p:nvSpPr>
        <p:spPr>
          <a:xfrm>
            <a:off x="1263734" y="4764953"/>
            <a:ext cx="5370490" cy="523220"/>
          </a:xfrm>
          <a:prstGeom prst="rect">
            <a:avLst/>
          </a:prstGeom>
          <a:noFill/>
        </p:spPr>
        <p:txBody>
          <a:bodyPr wrap="square" rtlCol="0">
            <a:spAutoFit/>
          </a:bodyPr>
          <a:lstStyle/>
          <a:p>
            <a:pPr marL="342900" indent="-342900">
              <a:buFont typeface="Arial" panose="020B0604020202020204" pitchFamily="34" charset="0"/>
              <a:buChar char="•"/>
            </a:pPr>
            <a:r>
              <a:rPr lang="el-GR" sz="2800" dirty="0">
                <a:solidFill>
                  <a:schemeClr val="accent4"/>
                </a:solidFill>
              </a:rPr>
              <a:t>Διακρίνει τα επεισόδια </a:t>
            </a:r>
          </a:p>
        </p:txBody>
      </p:sp>
    </p:spTree>
    <p:extLst>
      <p:ext uri="{BB962C8B-B14F-4D97-AF65-F5344CB8AC3E}">
        <p14:creationId xmlns:p14="http://schemas.microsoft.com/office/powerpoint/2010/main" val="1569453559"/>
      </p:ext>
    </p:extLst>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50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animEffect transition="in" filter="fade">
                                      <p:cBhvr>
                                        <p:cTn id="13" dur="1000"/>
                                        <p:tgtEl>
                                          <p:spTgt spid="4"/>
                                        </p:tgtEl>
                                      </p:cBhvr>
                                    </p:animEffect>
                                    <p:anim calcmode="lin" valueType="num">
                                      <p:cBhvr>
                                        <p:cTn id="14" dur="1000" fill="hold"/>
                                        <p:tgtEl>
                                          <p:spTgt spid="4"/>
                                        </p:tgtEl>
                                        <p:attrNameLst>
                                          <p:attrName>ppt_x</p:attrName>
                                        </p:attrNameLst>
                                      </p:cBhvr>
                                      <p:tavLst>
                                        <p:tav tm="0">
                                          <p:val>
                                            <p:strVal val="#ppt_x"/>
                                          </p:val>
                                        </p:tav>
                                        <p:tav tm="100000">
                                          <p:val>
                                            <p:strVal val="#ppt_x"/>
                                          </p:val>
                                        </p:tav>
                                      </p:tavLst>
                                    </p:anim>
                                    <p:anim calcmode="lin" valueType="num">
                                      <p:cBhvr>
                                        <p:cTn id="15"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grpId="0" nodeType="clickEffect">
                                  <p:stCondLst>
                                    <p:cond delay="0"/>
                                  </p:stCondLst>
                                  <p:childTnLst>
                                    <p:set>
                                      <p:cBhvr>
                                        <p:cTn id="19" dur="1" fill="hold">
                                          <p:stCondLst>
                                            <p:cond delay="0"/>
                                          </p:stCondLst>
                                        </p:cTn>
                                        <p:tgtEl>
                                          <p:spTgt spid="5"/>
                                        </p:tgtEl>
                                        <p:attrNameLst>
                                          <p:attrName>style.visibility</p:attrName>
                                        </p:attrNameLst>
                                      </p:cBhvr>
                                      <p:to>
                                        <p:strVal val="visible"/>
                                      </p:to>
                                    </p:set>
                                    <p:animEffect transition="in" filter="fade">
                                      <p:cBhvr>
                                        <p:cTn id="20" dur="1000"/>
                                        <p:tgtEl>
                                          <p:spTgt spid="5"/>
                                        </p:tgtEl>
                                      </p:cBhvr>
                                    </p:animEffect>
                                    <p:anim calcmode="lin" valueType="num">
                                      <p:cBhvr>
                                        <p:cTn id="21" dur="1000" fill="hold"/>
                                        <p:tgtEl>
                                          <p:spTgt spid="5"/>
                                        </p:tgtEl>
                                        <p:attrNameLst>
                                          <p:attrName>ppt_x</p:attrName>
                                        </p:attrNameLst>
                                      </p:cBhvr>
                                      <p:tavLst>
                                        <p:tav tm="0">
                                          <p:val>
                                            <p:strVal val="#ppt_x"/>
                                          </p:val>
                                        </p:tav>
                                        <p:tav tm="100000">
                                          <p:val>
                                            <p:strVal val="#ppt_x"/>
                                          </p:val>
                                        </p:tav>
                                      </p:tavLst>
                                    </p:anim>
                                    <p:anim calcmode="lin" valueType="num">
                                      <p:cBhvr>
                                        <p:cTn id="22"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5"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30" name="Picture 6" descr="Xορός Eκάβης (Eυριπίδης, Eκάβη, Eθνικό θέατρο, 1955, σκην. A. Mινωτής)">
            <a:extLst>
              <a:ext uri="{FF2B5EF4-FFF2-40B4-BE49-F238E27FC236}">
                <a16:creationId xmlns:a16="http://schemas.microsoft.com/office/drawing/2014/main" id="{4B8EE5C9-F25E-BAAA-2D0C-E55646BA52F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11" name="TextBox 10">
            <a:extLst>
              <a:ext uri="{FF2B5EF4-FFF2-40B4-BE49-F238E27FC236}">
                <a16:creationId xmlns:a16="http://schemas.microsoft.com/office/drawing/2014/main" id="{1D823ECE-A7A1-3F59-5AD7-D6DC90D9DF5C}"/>
              </a:ext>
            </a:extLst>
          </p:cNvPr>
          <p:cNvSpPr txBox="1"/>
          <p:nvPr/>
        </p:nvSpPr>
        <p:spPr>
          <a:xfrm flipH="1">
            <a:off x="3948979" y="3125337"/>
            <a:ext cx="4485337" cy="369332"/>
          </a:xfrm>
          <a:prstGeom prst="rect">
            <a:avLst/>
          </a:prstGeom>
          <a:noFill/>
        </p:spPr>
        <p:txBody>
          <a:bodyPr wrap="square" rtlCol="0">
            <a:spAutoFit/>
          </a:bodyPr>
          <a:lstStyle/>
          <a:p>
            <a:endParaRPr lang="el-GR" dirty="0"/>
          </a:p>
        </p:txBody>
      </p:sp>
      <p:sp>
        <p:nvSpPr>
          <p:cNvPr id="2" name="TextBox 1">
            <a:extLst>
              <a:ext uri="{FF2B5EF4-FFF2-40B4-BE49-F238E27FC236}">
                <a16:creationId xmlns:a16="http://schemas.microsoft.com/office/drawing/2014/main" id="{D372237C-B675-F424-A32A-8247CDEE71F8}"/>
              </a:ext>
            </a:extLst>
          </p:cNvPr>
          <p:cNvSpPr txBox="1"/>
          <p:nvPr/>
        </p:nvSpPr>
        <p:spPr>
          <a:xfrm>
            <a:off x="2408349" y="369162"/>
            <a:ext cx="6180513" cy="523220"/>
          </a:xfrm>
          <a:prstGeom prst="rect">
            <a:avLst/>
          </a:prstGeom>
          <a:noFill/>
        </p:spPr>
        <p:txBody>
          <a:bodyPr wrap="square" rtlCol="0">
            <a:spAutoFit/>
          </a:bodyPr>
          <a:lstStyle/>
          <a:p>
            <a:pPr algn="ctr"/>
            <a:r>
              <a:rPr lang="el-GR" sz="2800" b="1" i="0" u="none" strike="noStrike" baseline="0">
                <a:solidFill>
                  <a:srgbClr val="FF00FF"/>
                </a:solidFill>
                <a:latin typeface="GFSNeohellenic-Bold"/>
              </a:rPr>
              <a:t>Ο ρόλος και η φύση των θεών</a:t>
            </a:r>
            <a:endParaRPr lang="el-GR" sz="2800" dirty="0"/>
          </a:p>
        </p:txBody>
      </p:sp>
      <p:sp>
        <p:nvSpPr>
          <p:cNvPr id="3" name="TextBox 2">
            <a:extLst>
              <a:ext uri="{FF2B5EF4-FFF2-40B4-BE49-F238E27FC236}">
                <a16:creationId xmlns:a16="http://schemas.microsoft.com/office/drawing/2014/main" id="{2E134CC2-74A2-550B-97D5-1CAFF97E6D5F}"/>
              </a:ext>
            </a:extLst>
          </p:cNvPr>
          <p:cNvSpPr txBox="1"/>
          <p:nvPr/>
        </p:nvSpPr>
        <p:spPr>
          <a:xfrm>
            <a:off x="191295" y="909346"/>
            <a:ext cx="5423894" cy="5170646"/>
          </a:xfrm>
          <a:prstGeom prst="rect">
            <a:avLst/>
          </a:prstGeom>
          <a:noFill/>
        </p:spPr>
        <p:txBody>
          <a:bodyPr wrap="square" rtlCol="0">
            <a:spAutoFit/>
          </a:bodyPr>
          <a:lstStyle/>
          <a:p>
            <a:pPr algn="l"/>
            <a:r>
              <a:rPr lang="el-GR" sz="2200" b="1" i="0" u="none" strike="noStrike" baseline="0" dirty="0">
                <a:solidFill>
                  <a:srgbClr val="FF00FF"/>
                </a:solidFill>
                <a:latin typeface="GFSNeohellenic-Bold"/>
              </a:rPr>
              <a:t>Ο Χορός στη β΄ στροφή επαναφέρει κι επεκτείνει τον προβληματισμό του Αγγελιαφόρου σχετικά με τους θεούς. </a:t>
            </a:r>
          </a:p>
          <a:p>
            <a:pPr algn="l"/>
            <a:r>
              <a:rPr lang="el-GR" sz="2200" b="1" i="0" u="none" strike="noStrike" baseline="0" dirty="0">
                <a:solidFill>
                  <a:srgbClr val="FF00FF"/>
                </a:solidFill>
                <a:latin typeface="GFSNeohellenic-Bold"/>
              </a:rPr>
              <a:t>Ο Ευριπίδης μέσω του Χορού φιλοσοφεί και πάλι «από σκηνής». Για τους στίχους αυτούς, έχουν προταθεί διάφορες ερμηνείες, από τις οποίες οι κυριότερες είναι:</a:t>
            </a:r>
          </a:p>
          <a:p>
            <a:pPr algn="l"/>
            <a:r>
              <a:rPr lang="el-GR" sz="2200" b="1" i="0" u="none" strike="noStrike" baseline="0" dirty="0">
                <a:solidFill>
                  <a:schemeClr val="accent4"/>
                </a:solidFill>
                <a:latin typeface="GFSNeohellenic-Bold"/>
              </a:rPr>
              <a:t>- αμφισβητείται η ύπαρξη θεών·</a:t>
            </a:r>
          </a:p>
          <a:p>
            <a:pPr algn="l"/>
            <a:r>
              <a:rPr lang="el-GR" sz="2200" b="1" i="0" u="none" strike="noStrike" baseline="0" dirty="0">
                <a:solidFill>
                  <a:schemeClr val="accent4"/>
                </a:solidFill>
                <a:latin typeface="GFSNeohellenic-Bold"/>
              </a:rPr>
              <a:t>- αμφισβητείται το αλάθητο της θεϊκής δράσης·</a:t>
            </a:r>
          </a:p>
          <a:p>
            <a:pPr algn="l"/>
            <a:r>
              <a:rPr lang="el-GR" sz="2200" b="1" i="0" u="none" strike="noStrike" baseline="0" dirty="0">
                <a:solidFill>
                  <a:schemeClr val="accent4"/>
                </a:solidFill>
                <a:latin typeface="GFSNeohellenic-Bold"/>
              </a:rPr>
              <a:t>- αμφισβητείται η ικανότητα του ανθρώπου να συλλάβει την ουσία του θεού·</a:t>
            </a:r>
          </a:p>
          <a:p>
            <a:pPr algn="l"/>
            <a:r>
              <a:rPr lang="el-GR" sz="2200" b="1" i="0" u="none" strike="noStrike" baseline="0" dirty="0">
                <a:solidFill>
                  <a:schemeClr val="accent4"/>
                </a:solidFill>
                <a:latin typeface="GFSNeohellenic-Bold"/>
              </a:rPr>
              <a:t>- επισημαίνεται το απρόβλεπτο της επέμβασης των θεών.</a:t>
            </a:r>
            <a:endParaRPr lang="el-GR" sz="2200" dirty="0">
              <a:solidFill>
                <a:schemeClr val="accent4"/>
              </a:solidFill>
            </a:endParaRPr>
          </a:p>
        </p:txBody>
      </p:sp>
      <p:sp>
        <p:nvSpPr>
          <p:cNvPr id="4" name="TextBox 3">
            <a:extLst>
              <a:ext uri="{FF2B5EF4-FFF2-40B4-BE49-F238E27FC236}">
                <a16:creationId xmlns:a16="http://schemas.microsoft.com/office/drawing/2014/main" id="{7BB20E51-3D01-0AC1-8AB2-E60E8C549B89}"/>
              </a:ext>
            </a:extLst>
          </p:cNvPr>
          <p:cNvSpPr txBox="1"/>
          <p:nvPr/>
        </p:nvSpPr>
        <p:spPr>
          <a:xfrm>
            <a:off x="5806484" y="909346"/>
            <a:ext cx="6180513" cy="2462213"/>
          </a:xfrm>
          <a:prstGeom prst="rect">
            <a:avLst/>
          </a:prstGeom>
          <a:noFill/>
        </p:spPr>
        <p:txBody>
          <a:bodyPr wrap="square" rtlCol="0">
            <a:spAutoFit/>
          </a:bodyPr>
          <a:lstStyle/>
          <a:p>
            <a:pPr algn="l"/>
            <a:r>
              <a:rPr lang="el-GR" sz="2200" b="1" i="0" u="none" strike="noStrike" baseline="0" dirty="0">
                <a:solidFill>
                  <a:srgbClr val="FF00FF"/>
                </a:solidFill>
                <a:latin typeface="GFSNeohellenic-Bold"/>
              </a:rPr>
              <a:t>Ποιες ερμηνείες σάς φαίνονται βάσιμες λαμβάνοντας υπόψη:</a:t>
            </a:r>
          </a:p>
          <a:p>
            <a:pPr algn="l"/>
            <a:r>
              <a:rPr lang="el-GR" sz="2200" b="1" i="0" u="none" strike="noStrike" baseline="0" dirty="0">
                <a:solidFill>
                  <a:srgbClr val="FF00FF"/>
                </a:solidFill>
                <a:latin typeface="GFSNeohellenic-Bold"/>
              </a:rPr>
              <a:t>- την επίδραση που άσκησαν οι Σοφιστές στον Ευριπίδη·</a:t>
            </a:r>
          </a:p>
          <a:p>
            <a:pPr algn="l"/>
            <a:r>
              <a:rPr lang="el-GR" sz="2200" b="1" i="0" u="none" strike="noStrike" baseline="0" dirty="0">
                <a:solidFill>
                  <a:srgbClr val="FF00FF"/>
                </a:solidFill>
                <a:latin typeface="GFSNeohellenic-Bold"/>
              </a:rPr>
              <a:t>- τα ιστορικά γεγονότα της εποχής και τη δυσοίωνη για την Αθήνα προοπτική ως προς την έκβαση του πολέμου.</a:t>
            </a:r>
            <a:endParaRPr lang="el-GR" sz="2200" dirty="0"/>
          </a:p>
        </p:txBody>
      </p:sp>
      <p:sp>
        <p:nvSpPr>
          <p:cNvPr id="5" name="Teardrop 4">
            <a:extLst>
              <a:ext uri="{FF2B5EF4-FFF2-40B4-BE49-F238E27FC236}">
                <a16:creationId xmlns:a16="http://schemas.microsoft.com/office/drawing/2014/main" id="{CBEACC5C-FAB9-B10A-954E-D4263DB6EF6D}"/>
              </a:ext>
            </a:extLst>
          </p:cNvPr>
          <p:cNvSpPr/>
          <p:nvPr/>
        </p:nvSpPr>
        <p:spPr>
          <a:xfrm>
            <a:off x="5345003" y="3125337"/>
            <a:ext cx="6487718" cy="3625402"/>
          </a:xfrm>
          <a:prstGeom prst="teardrop">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el-GR" b="1" dirty="0"/>
              <a:t>ΜΗ ΒΑΣΙΜΑ</a:t>
            </a:r>
          </a:p>
          <a:p>
            <a:pPr algn="ctr"/>
            <a:r>
              <a:rPr lang="el-GR" dirty="0"/>
              <a:t>Δεν είναι βάσιμο ότι αμφισβητείται η ύπαρξη των θεών ούτε και το αλάθητο τους.Ο Ευρυπίδης αμφισβητεί το αλάθητο των ανμθρωπόμορφων θεών του Ολύμπου και όχι το αλάθητο της θεϊκής δράσης</a:t>
            </a:r>
          </a:p>
          <a:p>
            <a:pPr algn="ctr"/>
            <a:r>
              <a:rPr lang="el-GR" b="1" dirty="0"/>
              <a:t>ΒΑΣΙΜΑ</a:t>
            </a:r>
          </a:p>
          <a:p>
            <a:pPr algn="ctr"/>
            <a:r>
              <a:rPr lang="el-GR" dirty="0"/>
              <a:t>Αμφισβητείται η ικανότητα του ανθρώπου να συλλάβει την ουσία του θείου και επισημαίνεται το απρόβλεπτο της επέμβασης των θεών  καθώς δίνεται στους  Αθηναίους μια θετική προοπτική μεταστροφής της τύχης </a:t>
            </a:r>
          </a:p>
          <a:p>
            <a:pPr algn="ctr"/>
            <a:endParaRPr lang="el-GR" dirty="0"/>
          </a:p>
        </p:txBody>
      </p:sp>
    </p:spTree>
    <p:extLst>
      <p:ext uri="{BB962C8B-B14F-4D97-AF65-F5344CB8AC3E}">
        <p14:creationId xmlns:p14="http://schemas.microsoft.com/office/powerpoint/2010/main" val="804954177"/>
      </p:ext>
    </p:extLst>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75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30" name="Picture 6" descr="Xορός Eκάβης (Eυριπίδης, Eκάβη, Eθνικό θέατρο, 1955, σκην. A. Mινωτής)">
            <a:extLst>
              <a:ext uri="{FF2B5EF4-FFF2-40B4-BE49-F238E27FC236}">
                <a16:creationId xmlns:a16="http://schemas.microsoft.com/office/drawing/2014/main" id="{4B8EE5C9-F25E-BAAA-2D0C-E55646BA52F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18997"/>
            <a:ext cx="12192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11" name="TextBox 10">
            <a:extLst>
              <a:ext uri="{FF2B5EF4-FFF2-40B4-BE49-F238E27FC236}">
                <a16:creationId xmlns:a16="http://schemas.microsoft.com/office/drawing/2014/main" id="{1D823ECE-A7A1-3F59-5AD7-D6DC90D9DF5C}"/>
              </a:ext>
            </a:extLst>
          </p:cNvPr>
          <p:cNvSpPr txBox="1"/>
          <p:nvPr/>
        </p:nvSpPr>
        <p:spPr>
          <a:xfrm flipH="1">
            <a:off x="3948979" y="3125337"/>
            <a:ext cx="4485337" cy="369332"/>
          </a:xfrm>
          <a:prstGeom prst="rect">
            <a:avLst/>
          </a:prstGeom>
          <a:noFill/>
        </p:spPr>
        <p:txBody>
          <a:bodyPr wrap="square" rtlCol="0">
            <a:spAutoFit/>
          </a:bodyPr>
          <a:lstStyle/>
          <a:p>
            <a:endParaRPr lang="el-GR" dirty="0"/>
          </a:p>
        </p:txBody>
      </p:sp>
      <p:sp>
        <p:nvSpPr>
          <p:cNvPr id="2" name="TextBox 1">
            <a:extLst>
              <a:ext uri="{FF2B5EF4-FFF2-40B4-BE49-F238E27FC236}">
                <a16:creationId xmlns:a16="http://schemas.microsoft.com/office/drawing/2014/main" id="{6A109ADE-AA64-EB6F-B4A0-D70D685CCBC9}"/>
              </a:ext>
            </a:extLst>
          </p:cNvPr>
          <p:cNvSpPr txBox="1"/>
          <p:nvPr/>
        </p:nvSpPr>
        <p:spPr>
          <a:xfrm>
            <a:off x="3258355" y="467794"/>
            <a:ext cx="4485337" cy="523220"/>
          </a:xfrm>
          <a:prstGeom prst="rect">
            <a:avLst/>
          </a:prstGeom>
          <a:noFill/>
        </p:spPr>
        <p:txBody>
          <a:bodyPr wrap="square" rtlCol="0">
            <a:spAutoFit/>
          </a:bodyPr>
          <a:lstStyle/>
          <a:p>
            <a:pPr algn="ctr"/>
            <a:r>
              <a:rPr lang="el-GR" sz="2800" b="1" i="0" u="none" strike="noStrike" baseline="0" dirty="0">
                <a:solidFill>
                  <a:schemeClr val="accent4"/>
                </a:solidFill>
                <a:latin typeface="GFSNeohellenic-Bold"/>
              </a:rPr>
              <a:t>Ο πόλεμος</a:t>
            </a:r>
          </a:p>
        </p:txBody>
      </p:sp>
      <p:sp>
        <p:nvSpPr>
          <p:cNvPr id="3" name="TextBox 2">
            <a:extLst>
              <a:ext uri="{FF2B5EF4-FFF2-40B4-BE49-F238E27FC236}">
                <a16:creationId xmlns:a16="http://schemas.microsoft.com/office/drawing/2014/main" id="{F92B079E-2A47-6BC9-13F9-B3BC6F08A49B}"/>
              </a:ext>
            </a:extLst>
          </p:cNvPr>
          <p:cNvSpPr txBox="1"/>
          <p:nvPr/>
        </p:nvSpPr>
        <p:spPr>
          <a:xfrm>
            <a:off x="772732" y="1764406"/>
            <a:ext cx="10972800" cy="3046988"/>
          </a:xfrm>
          <a:prstGeom prst="rect">
            <a:avLst/>
          </a:prstGeom>
          <a:noFill/>
        </p:spPr>
        <p:txBody>
          <a:bodyPr wrap="square" rtlCol="0">
            <a:spAutoFit/>
          </a:bodyPr>
          <a:lstStyle/>
          <a:p>
            <a:pPr marL="342900" indent="-342900">
              <a:buFont typeface="Arial" panose="020B0604020202020204" pitchFamily="34" charset="0"/>
              <a:buChar char="•"/>
            </a:pPr>
            <a:r>
              <a:rPr lang="el-GR" sz="2400" dirty="0">
                <a:solidFill>
                  <a:schemeClr val="accent4"/>
                </a:solidFill>
              </a:rPr>
              <a:t>Ο χορός καταδικάζει τον πόλεμο</a:t>
            </a:r>
          </a:p>
          <a:p>
            <a:pPr marL="342900" indent="-342900">
              <a:buFont typeface="Arial" panose="020B0604020202020204" pitchFamily="34" charset="0"/>
              <a:buChar char="•"/>
            </a:pPr>
            <a:r>
              <a:rPr lang="el-GR" sz="2400" dirty="0">
                <a:solidFill>
                  <a:schemeClr val="accent4"/>
                </a:solidFill>
              </a:rPr>
              <a:t>Εδώ βρίσκεται η αντιπολεμική κραυγή του Ευριπίδη</a:t>
            </a:r>
          </a:p>
          <a:p>
            <a:pPr marL="342900" indent="-342900">
              <a:buFont typeface="Arial" panose="020B0604020202020204" pitchFamily="34" charset="0"/>
              <a:buChar char="•"/>
            </a:pPr>
            <a:r>
              <a:rPr lang="el-GR" sz="2400" dirty="0">
                <a:solidFill>
                  <a:schemeClr val="accent4"/>
                </a:solidFill>
              </a:rPr>
              <a:t>Στα χρόνια του Ευρυπίδη οι Αθηναίοι ζούσαν στο πετσί τους τις συμφορές του Πελοποννησικαού πολέμου</a:t>
            </a:r>
          </a:p>
          <a:p>
            <a:pPr marL="342900" indent="-342900">
              <a:buFont typeface="Arial" panose="020B0604020202020204" pitchFamily="34" charset="0"/>
              <a:buChar char="•"/>
            </a:pPr>
            <a:r>
              <a:rPr lang="el-GR" sz="2400" dirty="0">
                <a:solidFill>
                  <a:schemeClr val="accent4"/>
                </a:solidFill>
              </a:rPr>
              <a:t>Αιτίες των πολέμων είναι η αναζήτηση δόξας , πλούτου ή δικαίου. Αυτά βρίσκονται στη φύση του ανθρώπου- Διαχρονικές αιτίες</a:t>
            </a:r>
          </a:p>
          <a:p>
            <a:pPr marL="342900" indent="-342900">
              <a:buFont typeface="Arial" panose="020B0604020202020204" pitchFamily="34" charset="0"/>
              <a:buChar char="•"/>
            </a:pPr>
            <a:r>
              <a:rPr lang="el-GR" sz="2400" dirty="0">
                <a:solidFill>
                  <a:schemeClr val="accent4"/>
                </a:solidFill>
              </a:rPr>
              <a:t>Αντιπροτείνει τον διάλογο</a:t>
            </a:r>
          </a:p>
          <a:p>
            <a:pPr marL="342900" indent="-342900">
              <a:buFont typeface="Arial" panose="020B0604020202020204" pitchFamily="34" charset="0"/>
              <a:buChar char="•"/>
            </a:pPr>
            <a:endParaRPr lang="el-GR" sz="2400" dirty="0">
              <a:solidFill>
                <a:schemeClr val="accent4"/>
              </a:solidFill>
            </a:endParaRPr>
          </a:p>
        </p:txBody>
      </p:sp>
    </p:spTree>
    <p:extLst>
      <p:ext uri="{BB962C8B-B14F-4D97-AF65-F5344CB8AC3E}">
        <p14:creationId xmlns:p14="http://schemas.microsoft.com/office/powerpoint/2010/main" val="311192601"/>
      </p:ext>
    </p:extLst>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30" name="Picture 6" descr="Xορός Eκάβης (Eυριπίδης, Eκάβη, Eθνικό θέατρο, 1955, σκην. A. Mινωτής)">
            <a:extLst>
              <a:ext uri="{FF2B5EF4-FFF2-40B4-BE49-F238E27FC236}">
                <a16:creationId xmlns:a16="http://schemas.microsoft.com/office/drawing/2014/main" id="{4B8EE5C9-F25E-BAAA-2D0C-E55646BA52F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282152" cy="6858000"/>
          </a:xfrm>
          <a:prstGeom prst="rect">
            <a:avLst/>
          </a:prstGeom>
          <a:noFill/>
          <a:extLst>
            <a:ext uri="{909E8E84-426E-40DD-AFC4-6F175D3DCCD1}">
              <a14:hiddenFill xmlns:a14="http://schemas.microsoft.com/office/drawing/2010/main">
                <a:solidFill>
                  <a:srgbClr val="FFFFFF"/>
                </a:solidFill>
              </a14:hiddenFill>
            </a:ext>
          </a:extLst>
        </p:spPr>
      </p:pic>
      <p:sp>
        <p:nvSpPr>
          <p:cNvPr id="11" name="TextBox 10">
            <a:extLst>
              <a:ext uri="{FF2B5EF4-FFF2-40B4-BE49-F238E27FC236}">
                <a16:creationId xmlns:a16="http://schemas.microsoft.com/office/drawing/2014/main" id="{1D823ECE-A7A1-3F59-5AD7-D6DC90D9DF5C}"/>
              </a:ext>
            </a:extLst>
          </p:cNvPr>
          <p:cNvSpPr txBox="1"/>
          <p:nvPr/>
        </p:nvSpPr>
        <p:spPr>
          <a:xfrm flipH="1">
            <a:off x="3948979" y="3125337"/>
            <a:ext cx="4485337" cy="369332"/>
          </a:xfrm>
          <a:prstGeom prst="rect">
            <a:avLst/>
          </a:prstGeom>
          <a:noFill/>
        </p:spPr>
        <p:txBody>
          <a:bodyPr wrap="square" rtlCol="0">
            <a:spAutoFit/>
          </a:bodyPr>
          <a:lstStyle/>
          <a:p>
            <a:endParaRPr lang="el-GR" dirty="0"/>
          </a:p>
        </p:txBody>
      </p:sp>
      <p:sp>
        <p:nvSpPr>
          <p:cNvPr id="6" name="TextBox 5">
            <a:extLst>
              <a:ext uri="{FF2B5EF4-FFF2-40B4-BE49-F238E27FC236}">
                <a16:creationId xmlns:a16="http://schemas.microsoft.com/office/drawing/2014/main" id="{1E1462CB-0499-60BD-6AF6-88EC771C13EC}"/>
              </a:ext>
            </a:extLst>
          </p:cNvPr>
          <p:cNvSpPr txBox="1"/>
          <p:nvPr/>
        </p:nvSpPr>
        <p:spPr>
          <a:xfrm>
            <a:off x="309093" y="263015"/>
            <a:ext cx="11410681" cy="6463308"/>
          </a:xfrm>
          <a:prstGeom prst="rect">
            <a:avLst/>
          </a:prstGeom>
          <a:noFill/>
        </p:spPr>
        <p:txBody>
          <a:bodyPr wrap="square">
            <a:spAutoFit/>
          </a:bodyPr>
          <a:lstStyle/>
          <a:p>
            <a:r>
              <a:rPr lang="el-GR" dirty="0">
                <a:solidFill>
                  <a:schemeClr val="bg1"/>
                </a:solidFill>
              </a:rPr>
              <a:t>ΧΟΡΟΣ</a:t>
            </a:r>
          </a:p>
          <a:p>
            <a:r>
              <a:rPr lang="el-GR" dirty="0">
                <a:solidFill>
                  <a:schemeClr val="bg1"/>
                </a:solidFill>
              </a:rPr>
              <a:t>A' Στροφη</a:t>
            </a:r>
          </a:p>
          <a:p>
            <a:endParaRPr lang="el-GR" dirty="0">
              <a:solidFill>
                <a:schemeClr val="bg1"/>
              </a:solidFill>
            </a:endParaRPr>
          </a:p>
          <a:p>
            <a:r>
              <a:rPr lang="el-GR" dirty="0">
                <a:solidFill>
                  <a:schemeClr val="bg1"/>
                </a:solidFill>
              </a:rPr>
              <a:t>Εσύ που μέσα στα πυκνά</a:t>
            </a:r>
          </a:p>
          <a:p>
            <a:r>
              <a:rPr lang="el-GR" dirty="0">
                <a:solidFill>
                  <a:schemeClr val="bg1"/>
                </a:solidFill>
              </a:rPr>
              <a:t>σύδεντρα ζεις και πέτεσαι, αηδόνα,</a:t>
            </a:r>
          </a:p>
          <a:p>
            <a:r>
              <a:rPr lang="el-GR" dirty="0">
                <a:solidFill>
                  <a:schemeClr val="bg1"/>
                </a:solidFill>
              </a:rPr>
              <a:t>εσένα κράζω γλυκοκέλαδο πουλί</a:t>
            </a:r>
          </a:p>
          <a:p>
            <a:r>
              <a:rPr lang="el-GR" dirty="0">
                <a:solidFill>
                  <a:schemeClr val="bg1"/>
                </a:solidFill>
              </a:rPr>
              <a:t>με τη λυπητερή λαλιά·</a:t>
            </a:r>
          </a:p>
          <a:p>
            <a:r>
              <a:rPr lang="el-GR" dirty="0">
                <a:solidFill>
                  <a:schemeClr val="bg1"/>
                </a:solidFill>
              </a:rPr>
              <a:t>τον κόκκινο φουσκώνοντας λαιμό σου</a:t>
            </a:r>
          </a:p>
          <a:p>
            <a:endParaRPr lang="el-GR" dirty="0">
              <a:solidFill>
                <a:schemeClr val="bg1"/>
              </a:solidFill>
            </a:endParaRPr>
          </a:p>
          <a:p>
            <a:r>
              <a:rPr lang="el-GR" dirty="0">
                <a:solidFill>
                  <a:schemeClr val="bg1"/>
                </a:solidFill>
              </a:rPr>
              <a:t>βοήθα να μοιρολογήσω                   1225</a:t>
            </a:r>
          </a:p>
          <a:p>
            <a:r>
              <a:rPr lang="el-GR" dirty="0">
                <a:solidFill>
                  <a:schemeClr val="bg1"/>
                </a:solidFill>
              </a:rPr>
              <a:t>τα πάθη της Ελένης· κλάψε</a:t>
            </a:r>
          </a:p>
          <a:p>
            <a:r>
              <a:rPr lang="el-GR" dirty="0">
                <a:solidFill>
                  <a:schemeClr val="bg1"/>
                </a:solidFill>
              </a:rPr>
              <a:t>τον πόνο και τα δάκρυα</a:t>
            </a:r>
          </a:p>
          <a:p>
            <a:r>
              <a:rPr lang="el-GR" dirty="0">
                <a:solidFill>
                  <a:schemeClr val="bg1"/>
                </a:solidFill>
              </a:rPr>
              <a:t>των γυναικών της Τροίας</a:t>
            </a:r>
          </a:p>
          <a:p>
            <a:r>
              <a:rPr lang="el-GR" dirty="0">
                <a:solidFill>
                  <a:schemeClr val="bg1"/>
                </a:solidFill>
              </a:rPr>
              <a:t>γι' αυτούς που θέρισε κοντάρι ελληνικό,</a:t>
            </a:r>
          </a:p>
          <a:p>
            <a:endParaRPr lang="el-GR" dirty="0">
              <a:solidFill>
                <a:schemeClr val="bg1"/>
              </a:solidFill>
            </a:endParaRPr>
          </a:p>
          <a:p>
            <a:r>
              <a:rPr lang="el-GR" dirty="0">
                <a:solidFill>
                  <a:schemeClr val="bg1"/>
                </a:solidFill>
              </a:rPr>
              <a:t>όταν το πέλαγο αρμενίζοντας         1230</a:t>
            </a:r>
          </a:p>
          <a:p>
            <a:r>
              <a:rPr lang="el-GR" dirty="0">
                <a:solidFill>
                  <a:schemeClr val="bg1"/>
                </a:solidFill>
              </a:rPr>
              <a:t>με το βαρβαρικό σκαρί του</a:t>
            </a:r>
          </a:p>
          <a:p>
            <a:r>
              <a:rPr lang="el-GR" dirty="0">
                <a:solidFill>
                  <a:schemeClr val="bg1"/>
                </a:solidFill>
              </a:rPr>
              <a:t>ο Πάρης, του χαμού ο γαμπρός,</a:t>
            </a:r>
          </a:p>
          <a:p>
            <a:r>
              <a:rPr lang="el-GR" dirty="0">
                <a:solidFill>
                  <a:schemeClr val="bg1"/>
                </a:solidFill>
              </a:rPr>
              <a:t>ήρθε με συνοδειά την Κύπριδα</a:t>
            </a:r>
          </a:p>
          <a:p>
            <a:r>
              <a:rPr lang="el-GR" dirty="0">
                <a:solidFill>
                  <a:schemeClr val="bg1"/>
                </a:solidFill>
              </a:rPr>
              <a:t>στους Πριαμίδες φέρνοντας</a:t>
            </a:r>
          </a:p>
          <a:p>
            <a:endParaRPr lang="el-GR" dirty="0">
              <a:solidFill>
                <a:schemeClr val="bg1"/>
              </a:solidFill>
            </a:endParaRPr>
          </a:p>
          <a:p>
            <a:r>
              <a:rPr lang="el-GR" dirty="0">
                <a:solidFill>
                  <a:schemeClr val="bg1"/>
                </a:solidFill>
              </a:rPr>
              <a:t>γάμο συφοριασμένο από τη Σπάρτη,  1235</a:t>
            </a:r>
          </a:p>
          <a:p>
            <a:r>
              <a:rPr lang="el-GR" dirty="0">
                <a:solidFill>
                  <a:schemeClr val="bg1"/>
                </a:solidFill>
              </a:rPr>
              <a:t>εσένα, Ελένη, εσένα.</a:t>
            </a:r>
          </a:p>
        </p:txBody>
      </p:sp>
      <p:sp>
        <p:nvSpPr>
          <p:cNvPr id="7" name="TextBox 6">
            <a:extLst>
              <a:ext uri="{FF2B5EF4-FFF2-40B4-BE49-F238E27FC236}">
                <a16:creationId xmlns:a16="http://schemas.microsoft.com/office/drawing/2014/main" id="{5E0984EF-1CB3-85F0-13D3-CD5D722DC59E}"/>
              </a:ext>
            </a:extLst>
          </p:cNvPr>
          <p:cNvSpPr txBox="1"/>
          <p:nvPr/>
        </p:nvSpPr>
        <p:spPr>
          <a:xfrm>
            <a:off x="7714446" y="489397"/>
            <a:ext cx="2498501" cy="923330"/>
          </a:xfrm>
          <a:prstGeom prst="rect">
            <a:avLst/>
          </a:prstGeom>
          <a:noFill/>
        </p:spPr>
        <p:txBody>
          <a:bodyPr wrap="square" rtlCol="0">
            <a:spAutoFit/>
          </a:bodyPr>
          <a:lstStyle/>
          <a:p>
            <a:r>
              <a:rPr lang="el-GR" b="1" i="0">
                <a:solidFill>
                  <a:srgbClr val="E5A54C"/>
                </a:solidFill>
                <a:effectLst/>
                <a:latin typeface="Palatino Linotype" panose="02040502050505030304" pitchFamily="18" charset="0"/>
              </a:rPr>
              <a:t>Το Αηδονι</a:t>
            </a:r>
            <a:br>
              <a:rPr lang="el-GR" b="1" i="0">
                <a:solidFill>
                  <a:srgbClr val="E5A54C"/>
                </a:solidFill>
                <a:effectLst/>
                <a:latin typeface="Palatino Linotype" panose="02040502050505030304" pitchFamily="18" charset="0"/>
              </a:rPr>
            </a:br>
            <a:r>
              <a:rPr lang="el-GR" b="1" i="0">
                <a:solidFill>
                  <a:srgbClr val="E5A54C"/>
                </a:solidFill>
                <a:effectLst/>
                <a:latin typeface="Palatino Linotype" panose="02040502050505030304" pitchFamily="18" charset="0"/>
              </a:rPr>
              <a:t>και οι Συμφορες</a:t>
            </a:r>
            <a:br>
              <a:rPr lang="el-GR" b="1" i="0">
                <a:solidFill>
                  <a:srgbClr val="E5A54C"/>
                </a:solidFill>
                <a:effectLst/>
                <a:latin typeface="Palatino Linotype" panose="02040502050505030304" pitchFamily="18" charset="0"/>
              </a:rPr>
            </a:br>
            <a:r>
              <a:rPr lang="el-GR" b="1" i="0">
                <a:solidFill>
                  <a:srgbClr val="E5A54C"/>
                </a:solidFill>
                <a:effectLst/>
                <a:latin typeface="Palatino Linotype" panose="02040502050505030304" pitchFamily="18" charset="0"/>
              </a:rPr>
              <a:t>των Τρωων</a:t>
            </a:r>
            <a:endParaRPr lang="el-GR" dirty="0"/>
          </a:p>
        </p:txBody>
      </p:sp>
      <p:sp>
        <p:nvSpPr>
          <p:cNvPr id="8" name="TextBox 7">
            <a:extLst>
              <a:ext uri="{FF2B5EF4-FFF2-40B4-BE49-F238E27FC236}">
                <a16:creationId xmlns:a16="http://schemas.microsoft.com/office/drawing/2014/main" id="{8D074E8A-AB0F-0419-B112-168947D72B27}"/>
              </a:ext>
            </a:extLst>
          </p:cNvPr>
          <p:cNvSpPr txBox="1"/>
          <p:nvPr/>
        </p:nvSpPr>
        <p:spPr>
          <a:xfrm>
            <a:off x="5203065" y="1899700"/>
            <a:ext cx="2846231" cy="3046988"/>
          </a:xfrm>
          <a:prstGeom prst="rect">
            <a:avLst/>
          </a:prstGeom>
          <a:noFill/>
        </p:spPr>
        <p:txBody>
          <a:bodyPr wrap="square" rtlCol="0">
            <a:spAutoFit/>
          </a:bodyPr>
          <a:lstStyle/>
          <a:p>
            <a:pPr algn="l">
              <a:buFont typeface="Arial" panose="020B0604020202020204" pitchFamily="34" charset="0"/>
              <a:buChar char="•"/>
            </a:pPr>
            <a:r>
              <a:rPr lang="el-GR" sz="2400" b="0" i="1" dirty="0">
                <a:solidFill>
                  <a:schemeClr val="bg1"/>
                </a:solidFill>
                <a:effectLst/>
                <a:latin typeface="Palatino Linotype" panose="02040502050505030304" pitchFamily="18" charset="0"/>
              </a:rPr>
              <a:t>Tι ζητάει ο Xορός από το αηδόνι;</a:t>
            </a:r>
          </a:p>
          <a:p>
            <a:pPr algn="l">
              <a:buFont typeface="Arial" panose="020B0604020202020204" pitchFamily="34" charset="0"/>
              <a:buChar char="•"/>
            </a:pPr>
            <a:endParaRPr lang="el-GR" sz="2400" i="1" dirty="0">
              <a:solidFill>
                <a:schemeClr val="bg1"/>
              </a:solidFill>
              <a:latin typeface="Palatino Linotype" panose="02040502050505030304" pitchFamily="18" charset="0"/>
            </a:endParaRPr>
          </a:p>
          <a:p>
            <a:pPr algn="l">
              <a:buFont typeface="Arial" panose="020B0604020202020204" pitchFamily="34" charset="0"/>
              <a:buChar char="•"/>
            </a:pPr>
            <a:endParaRPr lang="el-GR" sz="2400" b="0" i="1" dirty="0">
              <a:solidFill>
                <a:schemeClr val="bg1"/>
              </a:solidFill>
              <a:effectLst/>
              <a:latin typeface="Palatino Linotype" panose="02040502050505030304" pitchFamily="18" charset="0"/>
            </a:endParaRPr>
          </a:p>
          <a:p>
            <a:pPr algn="l">
              <a:buFont typeface="Arial" panose="020B0604020202020204" pitchFamily="34" charset="0"/>
              <a:buChar char="•"/>
            </a:pPr>
            <a:endParaRPr lang="el-GR" sz="2400" b="0" i="0" dirty="0">
              <a:solidFill>
                <a:schemeClr val="bg1"/>
              </a:solidFill>
              <a:effectLst/>
              <a:latin typeface="Palatino Linotype" panose="02040502050505030304" pitchFamily="18" charset="0"/>
            </a:endParaRPr>
          </a:p>
          <a:p>
            <a:pPr algn="l">
              <a:buFont typeface="Arial" panose="020B0604020202020204" pitchFamily="34" charset="0"/>
              <a:buChar char="•"/>
            </a:pPr>
            <a:r>
              <a:rPr lang="el-GR" sz="2400" b="0" i="1" dirty="0">
                <a:solidFill>
                  <a:schemeClr val="bg1"/>
                </a:solidFill>
                <a:effectLst/>
                <a:latin typeface="Palatino Linotype" panose="02040502050505030304" pitchFamily="18" charset="0"/>
              </a:rPr>
              <a:t>Πού οφείλονται οι συμφορές των Tρώων</a:t>
            </a:r>
            <a:r>
              <a:rPr lang="el-GR" b="0" i="1" dirty="0">
                <a:solidFill>
                  <a:schemeClr val="bg1"/>
                </a:solidFill>
                <a:effectLst/>
                <a:latin typeface="Palatino Linotype" panose="02040502050505030304" pitchFamily="18" charset="0"/>
              </a:rPr>
              <a:t>;</a:t>
            </a:r>
            <a:endParaRPr lang="el-GR" b="0" i="0" dirty="0">
              <a:solidFill>
                <a:schemeClr val="bg1"/>
              </a:solidFill>
              <a:effectLst/>
              <a:latin typeface="Palatino Linotype" panose="02040502050505030304" pitchFamily="18" charset="0"/>
            </a:endParaRPr>
          </a:p>
        </p:txBody>
      </p:sp>
      <p:sp>
        <p:nvSpPr>
          <p:cNvPr id="13" name="Teardrop 12">
            <a:extLst>
              <a:ext uri="{FF2B5EF4-FFF2-40B4-BE49-F238E27FC236}">
                <a16:creationId xmlns:a16="http://schemas.microsoft.com/office/drawing/2014/main" id="{DAEAD5EF-48FB-076A-C7FD-3695D87CF549}"/>
              </a:ext>
            </a:extLst>
          </p:cNvPr>
          <p:cNvSpPr/>
          <p:nvPr/>
        </p:nvSpPr>
        <p:spPr>
          <a:xfrm>
            <a:off x="8551572" y="1412726"/>
            <a:ext cx="3078051" cy="2399419"/>
          </a:xfrm>
          <a:prstGeom prst="teardrop">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l-GR" dirty="0"/>
              <a:t>Ο χορός ζητάει απ το αηδόνι να τον βοηθήσει να θρηνήσει για τα πάθη της Ελένης και τις συμφορές των γυναικών της Τροίας</a:t>
            </a:r>
          </a:p>
        </p:txBody>
      </p:sp>
      <p:sp>
        <p:nvSpPr>
          <p:cNvPr id="14" name="Oval 13">
            <a:extLst>
              <a:ext uri="{FF2B5EF4-FFF2-40B4-BE49-F238E27FC236}">
                <a16:creationId xmlns:a16="http://schemas.microsoft.com/office/drawing/2014/main" id="{CE9D7484-BDAC-BB36-D59C-E4D5D2EB4466}"/>
              </a:ext>
            </a:extLst>
          </p:cNvPr>
          <p:cNvSpPr/>
          <p:nvPr/>
        </p:nvSpPr>
        <p:spPr>
          <a:xfrm>
            <a:off x="6857999" y="4699941"/>
            <a:ext cx="3232598" cy="1687302"/>
          </a:xfrm>
          <a:prstGeom prst="ellipse">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l-GR" sz="2400" dirty="0">
                <a:solidFill>
                  <a:schemeClr val="tx1"/>
                </a:solidFill>
              </a:rPr>
              <a:t>Στον Πάρη και στην αρπαγή της Ελένης</a:t>
            </a:r>
          </a:p>
        </p:txBody>
      </p:sp>
    </p:spTree>
    <p:extLst>
      <p:ext uri="{BB962C8B-B14F-4D97-AF65-F5344CB8AC3E}">
        <p14:creationId xmlns:p14="http://schemas.microsoft.com/office/powerpoint/2010/main" val="1100927257"/>
      </p:ext>
    </p:extLst>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 calcmode="lin" valueType="num">
                                      <p:cBhvr additive="base">
                                        <p:cTn id="7" dur="500" fill="hold"/>
                                        <p:tgtEl>
                                          <p:spTgt spid="13"/>
                                        </p:tgtEl>
                                        <p:attrNameLst>
                                          <p:attrName>ppt_x</p:attrName>
                                        </p:attrNameLst>
                                      </p:cBhvr>
                                      <p:tavLst>
                                        <p:tav tm="0">
                                          <p:val>
                                            <p:strVal val="#ppt_x"/>
                                          </p:val>
                                        </p:tav>
                                        <p:tav tm="100000">
                                          <p:val>
                                            <p:strVal val="#ppt_x"/>
                                          </p:val>
                                        </p:tav>
                                      </p:tavLst>
                                    </p:anim>
                                    <p:anim calcmode="lin" valueType="num">
                                      <p:cBhvr additive="base">
                                        <p:cTn id="8"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6" presetClass="entr" presetSubtype="21" fill="hold" grpId="0" nodeType="clickEffect">
                                  <p:stCondLst>
                                    <p:cond delay="0"/>
                                  </p:stCondLst>
                                  <p:childTnLst>
                                    <p:set>
                                      <p:cBhvr>
                                        <p:cTn id="12" dur="1" fill="hold">
                                          <p:stCondLst>
                                            <p:cond delay="0"/>
                                          </p:stCondLst>
                                        </p:cTn>
                                        <p:tgtEl>
                                          <p:spTgt spid="14"/>
                                        </p:tgtEl>
                                        <p:attrNameLst>
                                          <p:attrName>style.visibility</p:attrName>
                                        </p:attrNameLst>
                                      </p:cBhvr>
                                      <p:to>
                                        <p:strVal val="visible"/>
                                      </p:to>
                                    </p:set>
                                    <p:animEffect transition="in" filter="barn(inVertical)">
                                      <p:cBhvr>
                                        <p:cTn id="1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P spid="14"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30" name="Picture 6" descr="Xορός Eκάβης (Eυριπίδης, Eκάβη, Eθνικό θέατρο, 1955, σκην. A. Mινωτής)">
            <a:extLst>
              <a:ext uri="{FF2B5EF4-FFF2-40B4-BE49-F238E27FC236}">
                <a16:creationId xmlns:a16="http://schemas.microsoft.com/office/drawing/2014/main" id="{4B8EE5C9-F25E-BAAA-2D0C-E55646BA52F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11" name="TextBox 10">
            <a:extLst>
              <a:ext uri="{FF2B5EF4-FFF2-40B4-BE49-F238E27FC236}">
                <a16:creationId xmlns:a16="http://schemas.microsoft.com/office/drawing/2014/main" id="{1D823ECE-A7A1-3F59-5AD7-D6DC90D9DF5C}"/>
              </a:ext>
            </a:extLst>
          </p:cNvPr>
          <p:cNvSpPr txBox="1"/>
          <p:nvPr/>
        </p:nvSpPr>
        <p:spPr>
          <a:xfrm flipH="1">
            <a:off x="3948979" y="3125337"/>
            <a:ext cx="4485337" cy="369332"/>
          </a:xfrm>
          <a:prstGeom prst="rect">
            <a:avLst/>
          </a:prstGeom>
          <a:noFill/>
        </p:spPr>
        <p:txBody>
          <a:bodyPr wrap="square" rtlCol="0">
            <a:spAutoFit/>
          </a:bodyPr>
          <a:lstStyle/>
          <a:p>
            <a:endParaRPr lang="el-GR" dirty="0"/>
          </a:p>
        </p:txBody>
      </p:sp>
      <p:sp>
        <p:nvSpPr>
          <p:cNvPr id="2" name="TextBox 1">
            <a:extLst>
              <a:ext uri="{FF2B5EF4-FFF2-40B4-BE49-F238E27FC236}">
                <a16:creationId xmlns:a16="http://schemas.microsoft.com/office/drawing/2014/main" id="{42AD2F90-9D73-EEFC-3131-5CF5D413A5F9}"/>
              </a:ext>
            </a:extLst>
          </p:cNvPr>
          <p:cNvSpPr txBox="1"/>
          <p:nvPr/>
        </p:nvSpPr>
        <p:spPr>
          <a:xfrm>
            <a:off x="115910" y="0"/>
            <a:ext cx="12076090" cy="6524863"/>
          </a:xfrm>
          <a:prstGeom prst="rect">
            <a:avLst/>
          </a:prstGeom>
          <a:noFill/>
        </p:spPr>
        <p:txBody>
          <a:bodyPr wrap="square" rtlCol="0">
            <a:spAutoFit/>
          </a:bodyPr>
          <a:lstStyle/>
          <a:p>
            <a:r>
              <a:rPr lang="el-GR" sz="2200" dirty="0">
                <a:solidFill>
                  <a:schemeClr val="bg1"/>
                </a:solidFill>
              </a:rPr>
              <a:t>A' Aντιστροφή</a:t>
            </a:r>
          </a:p>
          <a:p>
            <a:endParaRPr lang="el-GR" sz="2200" dirty="0">
              <a:solidFill>
                <a:schemeClr val="bg1"/>
              </a:solidFill>
            </a:endParaRPr>
          </a:p>
          <a:p>
            <a:r>
              <a:rPr lang="el-GR" sz="2200" dirty="0">
                <a:solidFill>
                  <a:schemeClr val="bg1"/>
                </a:solidFill>
              </a:rPr>
              <a:t>Με πετροβόλημα και με κοντάρι</a:t>
            </a:r>
          </a:p>
          <a:p>
            <a:r>
              <a:rPr lang="el-GR" sz="2200" dirty="0">
                <a:solidFill>
                  <a:schemeClr val="bg1"/>
                </a:solidFill>
              </a:rPr>
              <a:t>πλήθος χαθήκαν οι Αχαιοί</a:t>
            </a:r>
          </a:p>
          <a:p>
            <a:r>
              <a:rPr lang="el-GR" sz="2200" dirty="0">
                <a:solidFill>
                  <a:schemeClr val="bg1"/>
                </a:solidFill>
              </a:rPr>
              <a:t>και κατοικούν στον άραχλο Άδη τώρα·</a:t>
            </a:r>
          </a:p>
          <a:p>
            <a:r>
              <a:rPr lang="el-GR" sz="2200" dirty="0">
                <a:solidFill>
                  <a:schemeClr val="bg1"/>
                </a:solidFill>
              </a:rPr>
              <a:t>οι δύστυχες γυναίκες τους πενθώντας        1240</a:t>
            </a:r>
          </a:p>
          <a:p>
            <a:r>
              <a:rPr lang="el-GR" sz="2200" dirty="0">
                <a:solidFill>
                  <a:schemeClr val="bg1"/>
                </a:solidFill>
              </a:rPr>
              <a:t>έκοψαν τα μαλλιά· απομείναν</a:t>
            </a:r>
          </a:p>
          <a:p>
            <a:r>
              <a:rPr lang="el-GR" sz="2200" dirty="0">
                <a:solidFill>
                  <a:schemeClr val="bg1"/>
                </a:solidFill>
              </a:rPr>
              <a:t>έρμα τα σπίτια, δίχως άντρες·</a:t>
            </a:r>
          </a:p>
          <a:p>
            <a:r>
              <a:rPr lang="el-GR" sz="2200" dirty="0">
                <a:solidFill>
                  <a:schemeClr val="bg1"/>
                </a:solidFill>
              </a:rPr>
              <a:t>κι αυτός που πάτησε μονάχος</a:t>
            </a:r>
          </a:p>
          <a:p>
            <a:r>
              <a:rPr lang="el-GR" sz="2200" dirty="0">
                <a:solidFill>
                  <a:schemeClr val="bg1"/>
                </a:solidFill>
              </a:rPr>
              <a:t>τη θαλασσόζωστη Εύβοια, λαμπρές</a:t>
            </a:r>
          </a:p>
          <a:p>
            <a:r>
              <a:rPr lang="el-GR" sz="2200" dirty="0">
                <a:solidFill>
                  <a:schemeClr val="bg1"/>
                </a:solidFill>
              </a:rPr>
              <a:t>φωτιές ανάβοντας στου Καφηρέα τα βράχια,  1245</a:t>
            </a:r>
          </a:p>
          <a:p>
            <a:r>
              <a:rPr lang="el-GR" sz="2200" dirty="0">
                <a:solidFill>
                  <a:schemeClr val="bg1"/>
                </a:solidFill>
              </a:rPr>
              <a:t>ναύτες πολλούς ξολόθρεψε, καθώς</a:t>
            </a:r>
          </a:p>
          <a:p>
            <a:r>
              <a:rPr lang="el-GR" sz="2200" dirty="0">
                <a:solidFill>
                  <a:schemeClr val="bg1"/>
                </a:solidFill>
              </a:rPr>
              <a:t>τις δολερές ζυγώναν λάμψεις του γιαλού.</a:t>
            </a:r>
          </a:p>
          <a:p>
            <a:r>
              <a:rPr lang="el-GR" sz="2200" dirty="0">
                <a:solidFill>
                  <a:schemeClr val="bg1"/>
                </a:solidFill>
              </a:rPr>
              <a:t>Άνεμοι θυμωμένοι το Μενέλαο διώξαν</a:t>
            </a:r>
          </a:p>
          <a:p>
            <a:r>
              <a:rPr lang="el-GR" sz="2200" dirty="0">
                <a:solidFill>
                  <a:schemeClr val="bg1"/>
                </a:solidFill>
              </a:rPr>
              <a:t>αλάργα από τον κάβο του Μαλέα,               </a:t>
            </a:r>
          </a:p>
          <a:p>
            <a:r>
              <a:rPr lang="el-GR" sz="2200" dirty="0">
                <a:solidFill>
                  <a:schemeClr val="bg1"/>
                </a:solidFill>
              </a:rPr>
              <a:t>όταν γυρνούσε στην πατρίδα φέρνοντας        1250</a:t>
            </a:r>
          </a:p>
          <a:p>
            <a:r>
              <a:rPr lang="el-GR" sz="2200" dirty="0">
                <a:solidFill>
                  <a:schemeClr val="bg1"/>
                </a:solidFill>
              </a:rPr>
              <a:t>τ' ομοίωμα της Ήρας, του πολέμου</a:t>
            </a:r>
          </a:p>
          <a:p>
            <a:r>
              <a:rPr lang="el-GR" sz="2200" dirty="0">
                <a:solidFill>
                  <a:schemeClr val="bg1"/>
                </a:solidFill>
              </a:rPr>
              <a:t>βραβείο ή κάλλιο την αιτία</a:t>
            </a:r>
          </a:p>
          <a:p>
            <a:r>
              <a:rPr lang="el-GR" sz="2200" dirty="0">
                <a:solidFill>
                  <a:schemeClr val="bg1"/>
                </a:solidFill>
              </a:rPr>
              <a:t>να σφάζονται για χρόνια οι Δαναοί.           </a:t>
            </a:r>
          </a:p>
        </p:txBody>
      </p:sp>
      <p:sp>
        <p:nvSpPr>
          <p:cNvPr id="3" name="TextBox 2">
            <a:extLst>
              <a:ext uri="{FF2B5EF4-FFF2-40B4-BE49-F238E27FC236}">
                <a16:creationId xmlns:a16="http://schemas.microsoft.com/office/drawing/2014/main" id="{9F31F1DB-5F4E-03BD-91EC-3F30986D28A1}"/>
              </a:ext>
            </a:extLst>
          </p:cNvPr>
          <p:cNvSpPr txBox="1"/>
          <p:nvPr/>
        </p:nvSpPr>
        <p:spPr>
          <a:xfrm>
            <a:off x="6671257" y="593172"/>
            <a:ext cx="2807594" cy="646331"/>
          </a:xfrm>
          <a:prstGeom prst="rect">
            <a:avLst/>
          </a:prstGeom>
          <a:noFill/>
        </p:spPr>
        <p:txBody>
          <a:bodyPr wrap="square" rtlCol="0">
            <a:spAutoFit/>
          </a:bodyPr>
          <a:lstStyle/>
          <a:p>
            <a:pPr algn="l"/>
            <a:r>
              <a:rPr lang="el-GR" b="1" i="0" cap="small" dirty="0">
                <a:solidFill>
                  <a:srgbClr val="E5A54C"/>
                </a:solidFill>
                <a:effectLst/>
                <a:latin typeface="Palatino Linotype" panose="02040502050505030304" pitchFamily="18" charset="0"/>
              </a:rPr>
              <a:t>O Θρηνος</a:t>
            </a:r>
            <a:br>
              <a:rPr lang="el-GR" b="1" i="0" cap="small" dirty="0">
                <a:solidFill>
                  <a:srgbClr val="E5A54C"/>
                </a:solidFill>
                <a:effectLst/>
                <a:latin typeface="Palatino Linotype" panose="02040502050505030304" pitchFamily="18" charset="0"/>
              </a:rPr>
            </a:br>
            <a:r>
              <a:rPr lang="el-GR" b="1" i="0" cap="small" dirty="0">
                <a:solidFill>
                  <a:srgbClr val="E5A54C"/>
                </a:solidFill>
                <a:effectLst/>
                <a:latin typeface="Palatino Linotype" panose="02040502050505030304" pitchFamily="18" charset="0"/>
              </a:rPr>
              <a:t>για τους Νικητες</a:t>
            </a:r>
            <a:endParaRPr lang="el-GR" b="0" i="0" cap="small" dirty="0">
              <a:solidFill>
                <a:srgbClr val="E5A54C"/>
              </a:solidFill>
              <a:effectLst/>
              <a:latin typeface="Palatino Linotype" panose="02040502050505030304" pitchFamily="18" charset="0"/>
            </a:endParaRPr>
          </a:p>
        </p:txBody>
      </p:sp>
      <p:sp>
        <p:nvSpPr>
          <p:cNvPr id="4" name="TextBox 3">
            <a:extLst>
              <a:ext uri="{FF2B5EF4-FFF2-40B4-BE49-F238E27FC236}">
                <a16:creationId xmlns:a16="http://schemas.microsoft.com/office/drawing/2014/main" id="{ED50DE91-6412-1204-1154-C12890CA7B0E}"/>
              </a:ext>
            </a:extLst>
          </p:cNvPr>
          <p:cNvSpPr txBox="1"/>
          <p:nvPr/>
        </p:nvSpPr>
        <p:spPr>
          <a:xfrm>
            <a:off x="6095999" y="2112135"/>
            <a:ext cx="4593465" cy="707886"/>
          </a:xfrm>
          <a:prstGeom prst="rect">
            <a:avLst/>
          </a:prstGeom>
          <a:noFill/>
        </p:spPr>
        <p:txBody>
          <a:bodyPr wrap="square" rtlCol="0">
            <a:spAutoFit/>
          </a:bodyPr>
          <a:lstStyle/>
          <a:p>
            <a:pPr algn="l">
              <a:buFont typeface="Arial" panose="020B0604020202020204" pitchFamily="34" charset="0"/>
              <a:buChar char="•"/>
            </a:pPr>
            <a:r>
              <a:rPr lang="el-GR" sz="2000" b="0" i="1" dirty="0">
                <a:solidFill>
                  <a:schemeClr val="bg1"/>
                </a:solidFill>
                <a:effectLst/>
                <a:latin typeface="Palatino Linotype" panose="02040502050505030304" pitchFamily="18" charset="0"/>
              </a:rPr>
              <a:t>Ποιες συμφορές των Aχαιών φέρνει στο νου του ο Xορός με το θρήνο του;</a:t>
            </a:r>
            <a:endParaRPr lang="el-GR" sz="2000" b="0" i="0" dirty="0">
              <a:solidFill>
                <a:schemeClr val="bg1"/>
              </a:solidFill>
              <a:effectLst/>
              <a:latin typeface="Palatino Linotype" panose="02040502050505030304" pitchFamily="18" charset="0"/>
            </a:endParaRPr>
          </a:p>
        </p:txBody>
      </p:sp>
      <p:sp>
        <p:nvSpPr>
          <p:cNvPr id="5" name="Teardrop 4">
            <a:extLst>
              <a:ext uri="{FF2B5EF4-FFF2-40B4-BE49-F238E27FC236}">
                <a16:creationId xmlns:a16="http://schemas.microsoft.com/office/drawing/2014/main" id="{EA62D0EB-239B-697D-CB28-793B7B861ABE}"/>
              </a:ext>
            </a:extLst>
          </p:cNvPr>
          <p:cNvSpPr/>
          <p:nvPr/>
        </p:nvSpPr>
        <p:spPr>
          <a:xfrm>
            <a:off x="7186411" y="3219717"/>
            <a:ext cx="4031088" cy="3305145"/>
          </a:xfrm>
          <a:prstGeom prst="teardrop">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2000" dirty="0"/>
              <a:t>Ο χορός θρηνεί για τις απώλειες τν Αχαιών κατά τη διάρκεια των μαχών όσο και κατα τη διάρκεια του γυρισμού στην πατρίδα . (Εδω περιλαμβάνεται και Μενέλαος)</a:t>
            </a:r>
          </a:p>
        </p:txBody>
      </p:sp>
    </p:spTree>
    <p:extLst>
      <p:ext uri="{BB962C8B-B14F-4D97-AF65-F5344CB8AC3E}">
        <p14:creationId xmlns:p14="http://schemas.microsoft.com/office/powerpoint/2010/main" val="333377421"/>
      </p:ext>
    </p:extLst>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inVertical)">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30" name="Picture 6" descr="Xορός Eκάβης (Eυριπίδης, Eκάβη, Eθνικό θέατρο, 1955, σκην. A. Mινωτής)">
            <a:extLst>
              <a:ext uri="{FF2B5EF4-FFF2-40B4-BE49-F238E27FC236}">
                <a16:creationId xmlns:a16="http://schemas.microsoft.com/office/drawing/2014/main" id="{4B8EE5C9-F25E-BAAA-2D0C-E55646BA52F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11" name="TextBox 10">
            <a:extLst>
              <a:ext uri="{FF2B5EF4-FFF2-40B4-BE49-F238E27FC236}">
                <a16:creationId xmlns:a16="http://schemas.microsoft.com/office/drawing/2014/main" id="{1D823ECE-A7A1-3F59-5AD7-D6DC90D9DF5C}"/>
              </a:ext>
            </a:extLst>
          </p:cNvPr>
          <p:cNvSpPr txBox="1"/>
          <p:nvPr/>
        </p:nvSpPr>
        <p:spPr>
          <a:xfrm flipH="1">
            <a:off x="3948979" y="3125337"/>
            <a:ext cx="4485337" cy="369332"/>
          </a:xfrm>
          <a:prstGeom prst="rect">
            <a:avLst/>
          </a:prstGeom>
          <a:noFill/>
        </p:spPr>
        <p:txBody>
          <a:bodyPr wrap="square" rtlCol="0">
            <a:spAutoFit/>
          </a:bodyPr>
          <a:lstStyle/>
          <a:p>
            <a:endParaRPr lang="el-GR" dirty="0"/>
          </a:p>
        </p:txBody>
      </p:sp>
      <p:sp>
        <p:nvSpPr>
          <p:cNvPr id="3" name="TextBox 2">
            <a:extLst>
              <a:ext uri="{FF2B5EF4-FFF2-40B4-BE49-F238E27FC236}">
                <a16:creationId xmlns:a16="http://schemas.microsoft.com/office/drawing/2014/main" id="{54EDFB14-803B-E0EA-1707-CE7F1B2BB440}"/>
              </a:ext>
            </a:extLst>
          </p:cNvPr>
          <p:cNvSpPr txBox="1"/>
          <p:nvPr/>
        </p:nvSpPr>
        <p:spPr>
          <a:xfrm>
            <a:off x="0" y="58846"/>
            <a:ext cx="12192000" cy="6740307"/>
          </a:xfrm>
          <a:prstGeom prst="rect">
            <a:avLst/>
          </a:prstGeom>
          <a:noFill/>
        </p:spPr>
        <p:txBody>
          <a:bodyPr wrap="square" rtlCol="0">
            <a:spAutoFit/>
          </a:bodyPr>
          <a:lstStyle/>
          <a:p>
            <a:r>
              <a:rPr lang="el-GR" sz="2400" dirty="0">
                <a:solidFill>
                  <a:schemeClr val="bg1"/>
                </a:solidFill>
              </a:rPr>
              <a:t>B' Στροφή</a:t>
            </a:r>
          </a:p>
          <a:p>
            <a:endParaRPr lang="el-GR" sz="2400" dirty="0">
              <a:solidFill>
                <a:schemeClr val="bg1"/>
              </a:solidFill>
            </a:endParaRPr>
          </a:p>
          <a:p>
            <a:r>
              <a:rPr lang="el-GR" sz="2400" dirty="0">
                <a:solidFill>
                  <a:schemeClr val="bg1"/>
                </a:solidFill>
              </a:rPr>
              <a:t>Τι ’ναι θεός, τι μη θεός,</a:t>
            </a:r>
          </a:p>
          <a:p>
            <a:r>
              <a:rPr lang="el-GR" sz="2400" dirty="0">
                <a:solidFill>
                  <a:schemeClr val="bg1"/>
                </a:solidFill>
              </a:rPr>
              <a:t>και τι ’ναι ανάμεσά τους;         1255</a:t>
            </a:r>
          </a:p>
          <a:p>
            <a:r>
              <a:rPr lang="el-GR" sz="2400" dirty="0">
                <a:solidFill>
                  <a:schemeClr val="bg1"/>
                </a:solidFill>
              </a:rPr>
              <a:t>Ποιος θα το πει θνητός πως το ’βρε,</a:t>
            </a:r>
          </a:p>
          <a:p>
            <a:r>
              <a:rPr lang="el-GR" sz="2400" dirty="0">
                <a:solidFill>
                  <a:schemeClr val="bg1"/>
                </a:solidFill>
              </a:rPr>
              <a:t>καιρό πολύ εξετάζοντας τα πάντα,</a:t>
            </a:r>
          </a:p>
          <a:p>
            <a:r>
              <a:rPr lang="el-GR" sz="2400" dirty="0">
                <a:solidFill>
                  <a:schemeClr val="bg1"/>
                </a:solidFill>
              </a:rPr>
              <a:t>μια και το βλέπει, εδώ κι εκεί</a:t>
            </a:r>
          </a:p>
          <a:p>
            <a:r>
              <a:rPr lang="el-GR" sz="2400" dirty="0">
                <a:solidFill>
                  <a:schemeClr val="bg1"/>
                </a:solidFill>
              </a:rPr>
              <a:t>των θεών οι γνώμες να πηδούν</a:t>
            </a:r>
          </a:p>
          <a:p>
            <a:r>
              <a:rPr lang="el-GR" sz="2400" dirty="0">
                <a:solidFill>
                  <a:schemeClr val="bg1"/>
                </a:solidFill>
              </a:rPr>
              <a:t>και πάλι στο ενάντιο να γυρνάνε     1260</a:t>
            </a:r>
          </a:p>
          <a:p>
            <a:r>
              <a:rPr lang="el-GR" sz="2400" dirty="0">
                <a:solidFill>
                  <a:schemeClr val="bg1"/>
                </a:solidFill>
              </a:rPr>
              <a:t>ανέλπιστα κι αλόγιαστα;</a:t>
            </a:r>
          </a:p>
          <a:p>
            <a:r>
              <a:rPr lang="el-GR" sz="2400" dirty="0">
                <a:solidFill>
                  <a:schemeClr val="bg1"/>
                </a:solidFill>
              </a:rPr>
              <a:t>Ελένη, είσαι του Δία θυγατέρα·</a:t>
            </a:r>
          </a:p>
          <a:p>
            <a:r>
              <a:rPr lang="el-GR" sz="2400" dirty="0">
                <a:solidFill>
                  <a:schemeClr val="bg1"/>
                </a:solidFill>
              </a:rPr>
              <a:t>σαν άσπρος κύκνος ο γονιός σου</a:t>
            </a:r>
          </a:p>
          <a:p>
            <a:r>
              <a:rPr lang="el-GR" sz="2400" dirty="0">
                <a:solidFill>
                  <a:schemeClr val="bg1"/>
                </a:solidFill>
              </a:rPr>
              <a:t>στον κόρφο σ’ έσπειρε της Λήδας.</a:t>
            </a:r>
          </a:p>
          <a:p>
            <a:r>
              <a:rPr lang="el-GR" sz="2400" dirty="0">
                <a:solidFill>
                  <a:schemeClr val="bg1"/>
                </a:solidFill>
              </a:rPr>
              <a:t>Ύστερα σ’ όλη την Ελλάδα σε είπαν     1265</a:t>
            </a:r>
          </a:p>
          <a:p>
            <a:r>
              <a:rPr lang="el-GR" sz="2400" dirty="0">
                <a:solidFill>
                  <a:schemeClr val="bg1"/>
                </a:solidFill>
              </a:rPr>
              <a:t>άδικη, άπιστη, άθεη, προδότρα·</a:t>
            </a:r>
          </a:p>
          <a:p>
            <a:r>
              <a:rPr lang="el-GR" sz="2400" dirty="0">
                <a:solidFill>
                  <a:schemeClr val="bg1"/>
                </a:solidFill>
              </a:rPr>
              <a:t>μες στους ανθρώπους δεν υπάρχει</a:t>
            </a:r>
          </a:p>
          <a:p>
            <a:r>
              <a:rPr lang="el-GR" sz="2400" dirty="0">
                <a:solidFill>
                  <a:schemeClr val="bg1"/>
                </a:solidFill>
              </a:rPr>
              <a:t>τίποτα σίγουρο· στων θεών μόνο</a:t>
            </a:r>
          </a:p>
          <a:p>
            <a:r>
              <a:rPr lang="el-GR" sz="2400" dirty="0">
                <a:solidFill>
                  <a:schemeClr val="bg1"/>
                </a:solidFill>
              </a:rPr>
              <a:t>τα λόγια βρήκα την αλήθεια.</a:t>
            </a:r>
          </a:p>
        </p:txBody>
      </p:sp>
      <p:sp>
        <p:nvSpPr>
          <p:cNvPr id="4" name="TextBox 3">
            <a:extLst>
              <a:ext uri="{FF2B5EF4-FFF2-40B4-BE49-F238E27FC236}">
                <a16:creationId xmlns:a16="http://schemas.microsoft.com/office/drawing/2014/main" id="{1D212DC2-BBB0-7D1A-C8EB-B2916F067D0E}"/>
              </a:ext>
            </a:extLst>
          </p:cNvPr>
          <p:cNvSpPr txBox="1"/>
          <p:nvPr/>
        </p:nvSpPr>
        <p:spPr>
          <a:xfrm>
            <a:off x="5201719" y="540912"/>
            <a:ext cx="3232597" cy="461665"/>
          </a:xfrm>
          <a:prstGeom prst="rect">
            <a:avLst/>
          </a:prstGeom>
          <a:noFill/>
        </p:spPr>
        <p:txBody>
          <a:bodyPr wrap="square" rtlCol="0">
            <a:spAutoFit/>
          </a:bodyPr>
          <a:lstStyle/>
          <a:p>
            <a:r>
              <a:rPr lang="el-GR" sz="2400" b="1" i="0" dirty="0">
                <a:solidFill>
                  <a:srgbClr val="E5A54C"/>
                </a:solidFill>
                <a:effectLst/>
                <a:latin typeface="Palatino Linotype" panose="02040502050505030304" pitchFamily="18" charset="0"/>
              </a:rPr>
              <a:t>Οι Σκοτεινοί Θεοί</a:t>
            </a:r>
            <a:endParaRPr lang="el-GR" sz="2400" dirty="0"/>
          </a:p>
        </p:txBody>
      </p:sp>
      <p:sp>
        <p:nvSpPr>
          <p:cNvPr id="5" name="TextBox 4">
            <a:extLst>
              <a:ext uri="{FF2B5EF4-FFF2-40B4-BE49-F238E27FC236}">
                <a16:creationId xmlns:a16="http://schemas.microsoft.com/office/drawing/2014/main" id="{80F91A12-FE60-917B-C315-2FC552EE60EA}"/>
              </a:ext>
            </a:extLst>
          </p:cNvPr>
          <p:cNvSpPr txBox="1"/>
          <p:nvPr/>
        </p:nvSpPr>
        <p:spPr>
          <a:xfrm>
            <a:off x="4798180" y="1201405"/>
            <a:ext cx="7393820" cy="3785652"/>
          </a:xfrm>
          <a:prstGeom prst="rect">
            <a:avLst/>
          </a:prstGeom>
          <a:noFill/>
        </p:spPr>
        <p:txBody>
          <a:bodyPr wrap="square" rtlCol="0">
            <a:spAutoFit/>
          </a:bodyPr>
          <a:lstStyle/>
          <a:p>
            <a:pPr algn="l">
              <a:buFont typeface="Arial" panose="020B0604020202020204" pitchFamily="34" charset="0"/>
              <a:buChar char="•"/>
            </a:pPr>
            <a:r>
              <a:rPr lang="el-GR" sz="2400" b="0" i="1" dirty="0">
                <a:solidFill>
                  <a:schemeClr val="accent4"/>
                </a:solidFill>
                <a:effectLst/>
                <a:latin typeface="Palatino Linotype" panose="02040502050505030304" pitchFamily="18" charset="0"/>
              </a:rPr>
              <a:t>Ποιες σκέψεις διατυπώνει ο Xορός για τους θεούς και τις παρεμβάσεις τους;</a:t>
            </a:r>
          </a:p>
          <a:p>
            <a:pPr algn="l">
              <a:buFont typeface="Arial" panose="020B0604020202020204" pitchFamily="34" charset="0"/>
              <a:buChar char="•"/>
            </a:pPr>
            <a:endParaRPr lang="el-GR" sz="2400" i="1" dirty="0">
              <a:solidFill>
                <a:schemeClr val="accent4"/>
              </a:solidFill>
              <a:latin typeface="Palatino Linotype" panose="02040502050505030304" pitchFamily="18" charset="0"/>
            </a:endParaRPr>
          </a:p>
          <a:p>
            <a:pPr algn="l">
              <a:buFont typeface="Arial" panose="020B0604020202020204" pitchFamily="34" charset="0"/>
              <a:buChar char="•"/>
            </a:pPr>
            <a:endParaRPr lang="el-GR" sz="2400" i="1" dirty="0">
              <a:solidFill>
                <a:schemeClr val="accent4"/>
              </a:solidFill>
              <a:latin typeface="Palatino Linotype" panose="02040502050505030304" pitchFamily="18" charset="0"/>
            </a:endParaRPr>
          </a:p>
          <a:p>
            <a:pPr algn="l">
              <a:buFont typeface="Arial" panose="020B0604020202020204" pitchFamily="34" charset="0"/>
              <a:buChar char="•"/>
            </a:pPr>
            <a:endParaRPr lang="el-GR" sz="2400" i="1" dirty="0">
              <a:solidFill>
                <a:schemeClr val="accent4"/>
              </a:solidFill>
              <a:latin typeface="Palatino Linotype" panose="02040502050505030304" pitchFamily="18" charset="0"/>
            </a:endParaRPr>
          </a:p>
          <a:p>
            <a:pPr algn="l">
              <a:buFont typeface="Arial" panose="020B0604020202020204" pitchFamily="34" charset="0"/>
              <a:buChar char="•"/>
            </a:pPr>
            <a:endParaRPr lang="el-GR" sz="2400" i="1" dirty="0">
              <a:solidFill>
                <a:schemeClr val="accent4"/>
              </a:solidFill>
              <a:latin typeface="Palatino Linotype" panose="02040502050505030304" pitchFamily="18" charset="0"/>
            </a:endParaRPr>
          </a:p>
          <a:p>
            <a:pPr algn="l">
              <a:buFont typeface="Arial" panose="020B0604020202020204" pitchFamily="34" charset="0"/>
              <a:buChar char="•"/>
            </a:pPr>
            <a:endParaRPr lang="el-GR" sz="2400" i="1" dirty="0">
              <a:solidFill>
                <a:schemeClr val="accent4"/>
              </a:solidFill>
              <a:latin typeface="Palatino Linotype" panose="02040502050505030304" pitchFamily="18" charset="0"/>
            </a:endParaRPr>
          </a:p>
          <a:p>
            <a:pPr algn="l">
              <a:buFont typeface="Arial" panose="020B0604020202020204" pitchFamily="34" charset="0"/>
              <a:buChar char="•"/>
            </a:pPr>
            <a:endParaRPr lang="el-GR" sz="2400" i="1" dirty="0">
              <a:solidFill>
                <a:schemeClr val="accent4"/>
              </a:solidFill>
              <a:latin typeface="Palatino Linotype" panose="02040502050505030304" pitchFamily="18" charset="0"/>
            </a:endParaRPr>
          </a:p>
          <a:p>
            <a:pPr algn="l">
              <a:buFont typeface="Arial" panose="020B0604020202020204" pitchFamily="34" charset="0"/>
              <a:buChar char="•"/>
            </a:pPr>
            <a:endParaRPr lang="el-GR" sz="2400" b="0" i="0" dirty="0">
              <a:solidFill>
                <a:schemeClr val="accent4"/>
              </a:solidFill>
              <a:effectLst/>
              <a:latin typeface="Palatino Linotype" panose="02040502050505030304" pitchFamily="18" charset="0"/>
            </a:endParaRPr>
          </a:p>
          <a:p>
            <a:pPr algn="l">
              <a:buFont typeface="Arial" panose="020B0604020202020204" pitchFamily="34" charset="0"/>
              <a:buChar char="•"/>
            </a:pPr>
            <a:r>
              <a:rPr lang="el-GR" sz="2400" b="0" i="1" dirty="0">
                <a:solidFill>
                  <a:schemeClr val="accent4"/>
                </a:solidFill>
                <a:effectLst/>
                <a:latin typeface="Palatino Linotype" panose="02040502050505030304" pitchFamily="18" charset="0"/>
              </a:rPr>
              <a:t>Σε ποια δεινά της Eλένης αναφέρεται ο Xορός</a:t>
            </a:r>
            <a:r>
              <a:rPr lang="el-GR" b="0" i="1" dirty="0">
                <a:solidFill>
                  <a:schemeClr val="accent4"/>
                </a:solidFill>
                <a:effectLst/>
                <a:latin typeface="Palatino Linotype" panose="02040502050505030304" pitchFamily="18" charset="0"/>
              </a:rPr>
              <a:t>;</a:t>
            </a:r>
            <a:endParaRPr lang="el-GR" b="0" i="0" dirty="0">
              <a:solidFill>
                <a:schemeClr val="accent4"/>
              </a:solidFill>
              <a:effectLst/>
              <a:latin typeface="Palatino Linotype" panose="02040502050505030304" pitchFamily="18" charset="0"/>
            </a:endParaRPr>
          </a:p>
        </p:txBody>
      </p:sp>
      <p:sp>
        <p:nvSpPr>
          <p:cNvPr id="6" name="Teardrop 5">
            <a:extLst>
              <a:ext uri="{FF2B5EF4-FFF2-40B4-BE49-F238E27FC236}">
                <a16:creationId xmlns:a16="http://schemas.microsoft.com/office/drawing/2014/main" id="{18C86D12-C6F8-CFF9-E02F-3F2FCBFF0813}"/>
              </a:ext>
            </a:extLst>
          </p:cNvPr>
          <p:cNvSpPr/>
          <p:nvPr/>
        </p:nvSpPr>
        <p:spPr>
          <a:xfrm>
            <a:off x="5201720" y="2145136"/>
            <a:ext cx="6698360" cy="2207923"/>
          </a:xfrm>
          <a:prstGeom prst="teardrop">
            <a:avLst/>
          </a:prstGeom>
        </p:spPr>
        <p:style>
          <a:lnRef idx="3">
            <a:schemeClr val="lt1"/>
          </a:lnRef>
          <a:fillRef idx="1">
            <a:schemeClr val="accent6"/>
          </a:fillRef>
          <a:effectRef idx="1">
            <a:schemeClr val="accent6"/>
          </a:effectRef>
          <a:fontRef idx="minor">
            <a:schemeClr val="lt1"/>
          </a:fontRef>
        </p:style>
        <p:txBody>
          <a:bodyPr rtlCol="0" anchor="ctr"/>
          <a:lstStyle/>
          <a:p>
            <a:pPr algn="ctr"/>
            <a:r>
              <a:rPr lang="el-GR" sz="2000" dirty="0"/>
              <a:t>Ο χορός αναρωτιέται για την φύση των θεών και συμπεραίνει ότι κανείς θνητός δεν μπορεί να την κατανοήσει. Η γνώμη των θεών αλλάζει απότομα και τίποτα δεν είναι σίγουρο. Σκεφτείτε την Ελένη..</a:t>
            </a:r>
          </a:p>
        </p:txBody>
      </p:sp>
      <p:sp>
        <p:nvSpPr>
          <p:cNvPr id="7" name="Teardrop 6">
            <a:extLst>
              <a:ext uri="{FF2B5EF4-FFF2-40B4-BE49-F238E27FC236}">
                <a16:creationId xmlns:a16="http://schemas.microsoft.com/office/drawing/2014/main" id="{6145AC85-19EB-3EE9-8B1E-C2BC174F6D7C}"/>
              </a:ext>
            </a:extLst>
          </p:cNvPr>
          <p:cNvSpPr/>
          <p:nvPr/>
        </p:nvSpPr>
        <p:spPr>
          <a:xfrm>
            <a:off x="6096000" y="5045903"/>
            <a:ext cx="5636654" cy="1445049"/>
          </a:xfrm>
          <a:prstGeom prst="teardrop">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l-GR" sz="2000" dirty="0"/>
              <a:t>Η Ελένη αν και κόρη του Δία κατηγορήθηκε ως άπιστη και άδικη και δυσφημίστηκε στην Ελλάδα</a:t>
            </a:r>
          </a:p>
        </p:txBody>
      </p:sp>
    </p:spTree>
    <p:extLst>
      <p:ext uri="{BB962C8B-B14F-4D97-AF65-F5344CB8AC3E}">
        <p14:creationId xmlns:p14="http://schemas.microsoft.com/office/powerpoint/2010/main" val="3505420691"/>
      </p:ext>
    </p:extLst>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randombar(horizontal)">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 calcmode="lin" valueType="num">
                                      <p:cBhvr additive="base">
                                        <p:cTn id="12" dur="500" fill="hold"/>
                                        <p:tgtEl>
                                          <p:spTgt spid="7"/>
                                        </p:tgtEl>
                                        <p:attrNameLst>
                                          <p:attrName>ppt_x</p:attrName>
                                        </p:attrNameLst>
                                      </p:cBhvr>
                                      <p:tavLst>
                                        <p:tav tm="0">
                                          <p:val>
                                            <p:strVal val="#ppt_x"/>
                                          </p:val>
                                        </p:tav>
                                        <p:tav tm="100000">
                                          <p:val>
                                            <p:strVal val="#ppt_x"/>
                                          </p:val>
                                        </p:tav>
                                      </p:tavLst>
                                    </p:anim>
                                    <p:anim calcmode="lin" valueType="num">
                                      <p:cBhvr additive="base">
                                        <p:cTn id="13" dur="5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30" name="Picture 6" descr="Xορός Eκάβης (Eυριπίδης, Eκάβη, Eθνικό θέατρο, 1955, σκην. A. Mινωτής)">
            <a:extLst>
              <a:ext uri="{FF2B5EF4-FFF2-40B4-BE49-F238E27FC236}">
                <a16:creationId xmlns:a16="http://schemas.microsoft.com/office/drawing/2014/main" id="{4B8EE5C9-F25E-BAAA-2D0C-E55646BA52F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11" name="TextBox 10">
            <a:extLst>
              <a:ext uri="{FF2B5EF4-FFF2-40B4-BE49-F238E27FC236}">
                <a16:creationId xmlns:a16="http://schemas.microsoft.com/office/drawing/2014/main" id="{1D823ECE-A7A1-3F59-5AD7-D6DC90D9DF5C}"/>
              </a:ext>
            </a:extLst>
          </p:cNvPr>
          <p:cNvSpPr txBox="1"/>
          <p:nvPr/>
        </p:nvSpPr>
        <p:spPr>
          <a:xfrm flipH="1">
            <a:off x="3948979" y="3125337"/>
            <a:ext cx="4485337" cy="369332"/>
          </a:xfrm>
          <a:prstGeom prst="rect">
            <a:avLst/>
          </a:prstGeom>
          <a:noFill/>
        </p:spPr>
        <p:txBody>
          <a:bodyPr wrap="square" rtlCol="0">
            <a:spAutoFit/>
          </a:bodyPr>
          <a:lstStyle/>
          <a:p>
            <a:endParaRPr lang="el-GR" dirty="0"/>
          </a:p>
        </p:txBody>
      </p:sp>
      <p:sp>
        <p:nvSpPr>
          <p:cNvPr id="2" name="TextBox 1">
            <a:extLst>
              <a:ext uri="{FF2B5EF4-FFF2-40B4-BE49-F238E27FC236}">
                <a16:creationId xmlns:a16="http://schemas.microsoft.com/office/drawing/2014/main" id="{50FF2D0B-CAE1-DC72-74D8-06EFB0BF3058}"/>
              </a:ext>
            </a:extLst>
          </p:cNvPr>
          <p:cNvSpPr txBox="1"/>
          <p:nvPr/>
        </p:nvSpPr>
        <p:spPr>
          <a:xfrm>
            <a:off x="186743" y="309181"/>
            <a:ext cx="11818514" cy="5632311"/>
          </a:xfrm>
          <a:prstGeom prst="rect">
            <a:avLst/>
          </a:prstGeom>
          <a:noFill/>
        </p:spPr>
        <p:txBody>
          <a:bodyPr wrap="square" rtlCol="0">
            <a:spAutoFit/>
          </a:bodyPr>
          <a:lstStyle/>
          <a:p>
            <a:r>
              <a:rPr lang="el-GR" sz="2000" dirty="0">
                <a:solidFill>
                  <a:schemeClr val="bg1"/>
                </a:solidFill>
              </a:rPr>
              <a:t>B' Aντιστροφη</a:t>
            </a:r>
          </a:p>
          <a:p>
            <a:endParaRPr lang="el-GR" sz="2000" dirty="0">
              <a:solidFill>
                <a:schemeClr val="bg1"/>
              </a:solidFill>
            </a:endParaRPr>
          </a:p>
          <a:p>
            <a:r>
              <a:rPr lang="el-GR" sz="2000" dirty="0">
                <a:solidFill>
                  <a:schemeClr val="bg1"/>
                </a:solidFill>
              </a:rPr>
              <a:t>Ανέμυαλοι όσοι αποζητούν τη δόξα    1270</a:t>
            </a:r>
          </a:p>
          <a:p>
            <a:r>
              <a:rPr lang="el-GR" sz="2000" dirty="0">
                <a:solidFill>
                  <a:schemeClr val="bg1"/>
                </a:solidFill>
              </a:rPr>
              <a:t>με λόγχες και με δυνατά</a:t>
            </a:r>
          </a:p>
          <a:p>
            <a:r>
              <a:rPr lang="el-GR" sz="2000" dirty="0">
                <a:solidFill>
                  <a:schemeClr val="bg1"/>
                </a:solidFill>
              </a:rPr>
              <a:t>στον πόλεμο κοντάρια,</a:t>
            </a:r>
          </a:p>
          <a:p>
            <a:r>
              <a:rPr lang="el-GR" sz="2000" dirty="0">
                <a:solidFill>
                  <a:schemeClr val="bg1"/>
                </a:solidFill>
              </a:rPr>
              <a:t>λογιάζοντας αστόχαστα πως έτσι</a:t>
            </a:r>
          </a:p>
          <a:p>
            <a:r>
              <a:rPr lang="el-GR" sz="2000" dirty="0">
                <a:solidFill>
                  <a:schemeClr val="bg1"/>
                </a:solidFill>
              </a:rPr>
              <a:t>θα πάψουν των θνητών τις συμφορές·</a:t>
            </a:r>
          </a:p>
          <a:p>
            <a:r>
              <a:rPr lang="el-GR" sz="2000" dirty="0">
                <a:solidFill>
                  <a:schemeClr val="bg1"/>
                </a:solidFill>
              </a:rPr>
              <a:t>γιατί, αν το δίκιο σου ζητάς με το αίμα,   1275</a:t>
            </a:r>
          </a:p>
          <a:p>
            <a:r>
              <a:rPr lang="el-GR" sz="2000" dirty="0">
                <a:solidFill>
                  <a:schemeClr val="bg1"/>
                </a:solidFill>
              </a:rPr>
              <a:t>η αμάχη δε θα λείψει από τον κόσμο·</a:t>
            </a:r>
          </a:p>
          <a:p>
            <a:r>
              <a:rPr lang="el-GR" sz="2000" dirty="0">
                <a:solidFill>
                  <a:schemeClr val="bg1"/>
                </a:solidFill>
              </a:rPr>
              <a:t>γι’ αυτήν οι Πριαμίδες πήγαν</a:t>
            </a:r>
          </a:p>
          <a:p>
            <a:r>
              <a:rPr lang="el-GR" sz="2000" dirty="0">
                <a:solidFill>
                  <a:schemeClr val="bg1"/>
                </a:solidFill>
              </a:rPr>
              <a:t>κάτω στη γης, ενώ μπορούσαν</a:t>
            </a:r>
          </a:p>
          <a:p>
            <a:r>
              <a:rPr lang="el-GR" sz="2000" dirty="0">
                <a:solidFill>
                  <a:schemeClr val="bg1"/>
                </a:solidFill>
              </a:rPr>
              <a:t>μονάχα με τα λόγια, Ελένη,</a:t>
            </a:r>
          </a:p>
          <a:p>
            <a:r>
              <a:rPr lang="el-GR" sz="2000" dirty="0">
                <a:solidFill>
                  <a:schemeClr val="bg1"/>
                </a:solidFill>
              </a:rPr>
              <a:t>τέλος να δώσουνε στην έχθρα.            1280</a:t>
            </a:r>
          </a:p>
          <a:p>
            <a:r>
              <a:rPr lang="el-GR" sz="2000" dirty="0">
                <a:solidFill>
                  <a:schemeClr val="bg1"/>
                </a:solidFill>
              </a:rPr>
              <a:t>Τώρα στον Άδη ’ναι βαθιά χωμένοι,</a:t>
            </a:r>
          </a:p>
          <a:p>
            <a:r>
              <a:rPr lang="el-GR" sz="2000" dirty="0">
                <a:solidFill>
                  <a:schemeClr val="bg1"/>
                </a:solidFill>
              </a:rPr>
              <a:t>τα κάστρα τους φωτιά τα ’χει σαρώσει</a:t>
            </a:r>
          </a:p>
          <a:p>
            <a:r>
              <a:rPr lang="el-GR" sz="2000" dirty="0">
                <a:solidFill>
                  <a:schemeClr val="bg1"/>
                </a:solidFill>
              </a:rPr>
              <a:t>σαν κεραυνός του Δία κι εσύ</a:t>
            </a:r>
          </a:p>
          <a:p>
            <a:r>
              <a:rPr lang="el-GR" sz="2000" dirty="0">
                <a:solidFill>
                  <a:schemeClr val="bg1"/>
                </a:solidFill>
              </a:rPr>
              <a:t>πέρασες βάσανα και βάσανα</a:t>
            </a:r>
          </a:p>
          <a:p>
            <a:r>
              <a:rPr lang="el-GR" sz="2000" dirty="0">
                <a:solidFill>
                  <a:schemeClr val="bg1"/>
                </a:solidFill>
              </a:rPr>
              <a:t>που αβάσταχτους σηκώσαν θρήνους.    1285</a:t>
            </a:r>
          </a:p>
        </p:txBody>
      </p:sp>
      <p:sp>
        <p:nvSpPr>
          <p:cNvPr id="3" name="TextBox 2">
            <a:extLst>
              <a:ext uri="{FF2B5EF4-FFF2-40B4-BE49-F238E27FC236}">
                <a16:creationId xmlns:a16="http://schemas.microsoft.com/office/drawing/2014/main" id="{A928519C-C457-3C47-EC56-A8A2BFCA0EC9}"/>
              </a:ext>
            </a:extLst>
          </p:cNvPr>
          <p:cNvSpPr txBox="1"/>
          <p:nvPr/>
        </p:nvSpPr>
        <p:spPr>
          <a:xfrm>
            <a:off x="6310648" y="901521"/>
            <a:ext cx="2123668" cy="369332"/>
          </a:xfrm>
          <a:prstGeom prst="rect">
            <a:avLst/>
          </a:prstGeom>
          <a:noFill/>
        </p:spPr>
        <p:txBody>
          <a:bodyPr wrap="square" rtlCol="0">
            <a:spAutoFit/>
          </a:bodyPr>
          <a:lstStyle/>
          <a:p>
            <a:endParaRPr lang="el-GR" dirty="0"/>
          </a:p>
        </p:txBody>
      </p:sp>
      <p:sp>
        <p:nvSpPr>
          <p:cNvPr id="4" name="TextBox 3">
            <a:extLst>
              <a:ext uri="{FF2B5EF4-FFF2-40B4-BE49-F238E27FC236}">
                <a16:creationId xmlns:a16="http://schemas.microsoft.com/office/drawing/2014/main" id="{8C0C6739-3E63-E625-53C8-0381453ED1BD}"/>
              </a:ext>
            </a:extLst>
          </p:cNvPr>
          <p:cNvSpPr txBox="1"/>
          <p:nvPr/>
        </p:nvSpPr>
        <p:spPr>
          <a:xfrm>
            <a:off x="5819103" y="512634"/>
            <a:ext cx="3775657" cy="830997"/>
          </a:xfrm>
          <a:prstGeom prst="rect">
            <a:avLst/>
          </a:prstGeom>
          <a:noFill/>
        </p:spPr>
        <p:txBody>
          <a:bodyPr wrap="square" rtlCol="0">
            <a:spAutoFit/>
          </a:bodyPr>
          <a:lstStyle/>
          <a:p>
            <a:r>
              <a:rPr lang="el-GR" sz="2400" b="1" i="0" dirty="0">
                <a:solidFill>
                  <a:srgbClr val="E5A54C"/>
                </a:solidFill>
                <a:effectLst/>
                <a:latin typeface="Palatino Linotype" panose="02040502050505030304" pitchFamily="18" charset="0"/>
              </a:rPr>
              <a:t>Το Παράλογο</a:t>
            </a:r>
            <a:br>
              <a:rPr lang="el-GR" sz="2400" b="1" i="0" dirty="0">
                <a:solidFill>
                  <a:srgbClr val="E5A54C"/>
                </a:solidFill>
                <a:effectLst/>
                <a:latin typeface="Palatino Linotype" panose="02040502050505030304" pitchFamily="18" charset="0"/>
              </a:rPr>
            </a:br>
            <a:r>
              <a:rPr lang="el-GR" sz="2400" b="1" i="0" dirty="0">
                <a:solidFill>
                  <a:srgbClr val="E5A54C"/>
                </a:solidFill>
                <a:effectLst/>
                <a:latin typeface="Palatino Linotype" panose="02040502050505030304" pitchFamily="18" charset="0"/>
              </a:rPr>
              <a:t>του Πολέμου</a:t>
            </a:r>
            <a:endParaRPr lang="el-GR" sz="2400" dirty="0">
              <a:solidFill>
                <a:schemeClr val="bg1"/>
              </a:solidFill>
            </a:endParaRPr>
          </a:p>
        </p:txBody>
      </p:sp>
      <p:sp>
        <p:nvSpPr>
          <p:cNvPr id="5" name="TextBox 4">
            <a:extLst>
              <a:ext uri="{FF2B5EF4-FFF2-40B4-BE49-F238E27FC236}">
                <a16:creationId xmlns:a16="http://schemas.microsoft.com/office/drawing/2014/main" id="{C8046045-9CD2-9C62-DAC9-5610DCAC094E}"/>
              </a:ext>
            </a:extLst>
          </p:cNvPr>
          <p:cNvSpPr txBox="1"/>
          <p:nvPr/>
        </p:nvSpPr>
        <p:spPr>
          <a:xfrm>
            <a:off x="5872765" y="1712963"/>
            <a:ext cx="5640948" cy="707886"/>
          </a:xfrm>
          <a:prstGeom prst="rect">
            <a:avLst/>
          </a:prstGeom>
          <a:noFill/>
        </p:spPr>
        <p:txBody>
          <a:bodyPr wrap="square" rtlCol="0">
            <a:spAutoFit/>
          </a:bodyPr>
          <a:lstStyle/>
          <a:p>
            <a:pPr algn="l">
              <a:buFont typeface="Arial" panose="020B0604020202020204" pitchFamily="34" charset="0"/>
              <a:buChar char="•"/>
            </a:pPr>
            <a:r>
              <a:rPr lang="el-GR" sz="2000" b="0" i="1" dirty="0">
                <a:solidFill>
                  <a:schemeClr val="bg1"/>
                </a:solidFill>
                <a:effectLst/>
                <a:latin typeface="Palatino Linotype" panose="02040502050505030304" pitchFamily="18" charset="0"/>
              </a:rPr>
              <a:t>Ποιους θεωρεί «άμυαλους» ο Xορός και γιατί;</a:t>
            </a:r>
            <a:endParaRPr lang="el-GR" sz="2000" b="0" i="0" dirty="0">
              <a:solidFill>
                <a:schemeClr val="bg1"/>
              </a:solidFill>
              <a:effectLst/>
              <a:latin typeface="Palatino Linotype" panose="02040502050505030304" pitchFamily="18" charset="0"/>
            </a:endParaRPr>
          </a:p>
          <a:p>
            <a:pPr algn="l">
              <a:buFont typeface="Arial" panose="020B0604020202020204" pitchFamily="34" charset="0"/>
              <a:buChar char="•"/>
            </a:pPr>
            <a:r>
              <a:rPr lang="el-GR" sz="2000" b="0" i="1" dirty="0">
                <a:solidFill>
                  <a:schemeClr val="bg1"/>
                </a:solidFill>
                <a:effectLst/>
                <a:latin typeface="Palatino Linotype" panose="02040502050505030304" pitchFamily="18" charset="0"/>
              </a:rPr>
              <a:t>Tι αντιπροτείνει;</a:t>
            </a:r>
            <a:endParaRPr lang="el-GR" sz="2000" b="0" i="0" dirty="0">
              <a:solidFill>
                <a:schemeClr val="bg1"/>
              </a:solidFill>
              <a:effectLst/>
              <a:latin typeface="Palatino Linotype" panose="02040502050505030304" pitchFamily="18" charset="0"/>
            </a:endParaRPr>
          </a:p>
        </p:txBody>
      </p:sp>
      <p:sp>
        <p:nvSpPr>
          <p:cNvPr id="6" name="Teardrop 5">
            <a:extLst>
              <a:ext uri="{FF2B5EF4-FFF2-40B4-BE49-F238E27FC236}">
                <a16:creationId xmlns:a16="http://schemas.microsoft.com/office/drawing/2014/main" id="{A6B69B22-D61D-00B0-90F9-E6614A115455}"/>
              </a:ext>
            </a:extLst>
          </p:cNvPr>
          <p:cNvSpPr/>
          <p:nvPr/>
        </p:nvSpPr>
        <p:spPr>
          <a:xfrm>
            <a:off x="5589431" y="2962141"/>
            <a:ext cx="5795493" cy="3571691"/>
          </a:xfrm>
          <a:prstGeom prst="teardrop">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2400" dirty="0">
                <a:solidFill>
                  <a:schemeClr val="tx1"/>
                </a:solidFill>
              </a:rPr>
              <a:t>Αυτούς που αναζητούν τη δόξα ή το δίκιο με τον πόλεμο. </a:t>
            </a:r>
          </a:p>
          <a:p>
            <a:pPr algn="ctr"/>
            <a:endParaRPr lang="el-GR" sz="2400" dirty="0">
              <a:solidFill>
                <a:schemeClr val="tx1"/>
              </a:solidFill>
            </a:endParaRPr>
          </a:p>
          <a:p>
            <a:pPr algn="ctr"/>
            <a:r>
              <a:rPr lang="el-GR" sz="2400" dirty="0">
                <a:solidFill>
                  <a:schemeClr val="tx1"/>
                </a:solidFill>
              </a:rPr>
              <a:t>Αντιπροτείνει τον διάλογο ως μέσο  για την επίλυση των διαφορών</a:t>
            </a:r>
          </a:p>
        </p:txBody>
      </p:sp>
    </p:spTree>
    <p:extLst>
      <p:ext uri="{BB962C8B-B14F-4D97-AF65-F5344CB8AC3E}">
        <p14:creationId xmlns:p14="http://schemas.microsoft.com/office/powerpoint/2010/main" val="2623690727"/>
      </p:ext>
    </p:extLst>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1000"/>
                                        <p:tgtEl>
                                          <p:spTgt spid="6"/>
                                        </p:tgtEl>
                                      </p:cBhvr>
                                    </p:animEffect>
                                    <p:anim calcmode="lin" valueType="num">
                                      <p:cBhvr>
                                        <p:cTn id="8" dur="1000" fill="hold"/>
                                        <p:tgtEl>
                                          <p:spTgt spid="6"/>
                                        </p:tgtEl>
                                        <p:attrNameLst>
                                          <p:attrName>ppt_x</p:attrName>
                                        </p:attrNameLst>
                                      </p:cBhvr>
                                      <p:tavLst>
                                        <p:tav tm="0">
                                          <p:val>
                                            <p:strVal val="#ppt_x"/>
                                          </p:val>
                                        </p:tav>
                                        <p:tav tm="100000">
                                          <p:val>
                                            <p:strVal val="#ppt_x"/>
                                          </p:val>
                                        </p:tav>
                                      </p:tavLst>
                                    </p:anim>
                                    <p:anim calcmode="lin" valueType="num">
                                      <p:cBhvr>
                                        <p:cTn id="9" dur="1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30" name="Picture 6" descr="Xορός Eκάβης (Eυριπίδης, Eκάβη, Eθνικό θέατρο, 1955, σκην. A. Mινωτής)">
            <a:extLst>
              <a:ext uri="{FF2B5EF4-FFF2-40B4-BE49-F238E27FC236}">
                <a16:creationId xmlns:a16="http://schemas.microsoft.com/office/drawing/2014/main" id="{4B8EE5C9-F25E-BAAA-2D0C-E55646BA52F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11" name="TextBox 10">
            <a:extLst>
              <a:ext uri="{FF2B5EF4-FFF2-40B4-BE49-F238E27FC236}">
                <a16:creationId xmlns:a16="http://schemas.microsoft.com/office/drawing/2014/main" id="{1D823ECE-A7A1-3F59-5AD7-D6DC90D9DF5C}"/>
              </a:ext>
            </a:extLst>
          </p:cNvPr>
          <p:cNvSpPr txBox="1"/>
          <p:nvPr/>
        </p:nvSpPr>
        <p:spPr>
          <a:xfrm flipH="1">
            <a:off x="3948979" y="3125337"/>
            <a:ext cx="4485337" cy="369332"/>
          </a:xfrm>
          <a:prstGeom prst="rect">
            <a:avLst/>
          </a:prstGeom>
          <a:noFill/>
        </p:spPr>
        <p:txBody>
          <a:bodyPr wrap="square" rtlCol="0">
            <a:spAutoFit/>
          </a:bodyPr>
          <a:lstStyle/>
          <a:p>
            <a:endParaRPr lang="el-GR" dirty="0"/>
          </a:p>
        </p:txBody>
      </p:sp>
      <p:sp>
        <p:nvSpPr>
          <p:cNvPr id="2" name="TextBox 1">
            <a:extLst>
              <a:ext uri="{FF2B5EF4-FFF2-40B4-BE49-F238E27FC236}">
                <a16:creationId xmlns:a16="http://schemas.microsoft.com/office/drawing/2014/main" id="{FCFDC6E4-E007-13C7-BD34-7527EB658328}"/>
              </a:ext>
            </a:extLst>
          </p:cNvPr>
          <p:cNvSpPr txBox="1"/>
          <p:nvPr/>
        </p:nvSpPr>
        <p:spPr>
          <a:xfrm>
            <a:off x="4891825" y="450761"/>
            <a:ext cx="2408349" cy="830997"/>
          </a:xfrm>
          <a:prstGeom prst="rect">
            <a:avLst/>
          </a:prstGeom>
          <a:noFill/>
        </p:spPr>
        <p:txBody>
          <a:bodyPr wrap="square" rtlCol="0">
            <a:spAutoFit/>
          </a:bodyPr>
          <a:lstStyle/>
          <a:p>
            <a:r>
              <a:rPr lang="el-GR" sz="2400" b="1" i="1" u="none" strike="noStrike" baseline="0" dirty="0">
                <a:solidFill>
                  <a:schemeClr val="bg1"/>
                </a:solidFill>
                <a:latin typeface="GFSNeohellenic-BoldItalic"/>
              </a:rPr>
              <a:t>ΑΣ ΓΙΝΟΥΜΕ ΘΕΑΤΕΣ</a:t>
            </a:r>
            <a:endParaRPr lang="el-GR" sz="2400" dirty="0">
              <a:solidFill>
                <a:schemeClr val="bg1"/>
              </a:solidFill>
            </a:endParaRPr>
          </a:p>
        </p:txBody>
      </p:sp>
      <p:sp>
        <p:nvSpPr>
          <p:cNvPr id="3" name="TextBox 2">
            <a:extLst>
              <a:ext uri="{FF2B5EF4-FFF2-40B4-BE49-F238E27FC236}">
                <a16:creationId xmlns:a16="http://schemas.microsoft.com/office/drawing/2014/main" id="{85D53B99-2A9C-AB7A-25F7-ADB2127129C0}"/>
              </a:ext>
            </a:extLst>
          </p:cNvPr>
          <p:cNvSpPr txBox="1"/>
          <p:nvPr/>
        </p:nvSpPr>
        <p:spPr>
          <a:xfrm>
            <a:off x="386366" y="1270854"/>
            <a:ext cx="5306096" cy="4154984"/>
          </a:xfrm>
          <a:prstGeom prst="rect">
            <a:avLst/>
          </a:prstGeom>
          <a:noFill/>
        </p:spPr>
        <p:txBody>
          <a:bodyPr wrap="square" rtlCol="0">
            <a:spAutoFit/>
          </a:bodyPr>
          <a:lstStyle/>
          <a:p>
            <a:pPr algn="l"/>
            <a:r>
              <a:rPr lang="el-GR" sz="2400" b="1" i="0" u="none" strike="noStrike" baseline="0" dirty="0">
                <a:solidFill>
                  <a:srgbClr val="FF00FF"/>
                </a:solidFill>
                <a:latin typeface="GFSNeohellenic-Bold"/>
              </a:rPr>
              <a:t>Ο Χορός, όπως ήδη έχουμε δει, αποτελεί μια απρόσωπη ομάδα, </a:t>
            </a:r>
            <a:r>
              <a:rPr lang="el-GR" sz="2400" b="1" i="0" u="sng" strike="noStrike" baseline="0" dirty="0">
                <a:solidFill>
                  <a:srgbClr val="FF00FF"/>
                </a:solidFill>
                <a:latin typeface="GFSNeohellenic-Bold"/>
              </a:rPr>
              <a:t>ένα σύνολο δηλαδή με κοινά χαρακτηριστικά.</a:t>
            </a:r>
          </a:p>
          <a:p>
            <a:pPr algn="l"/>
            <a:r>
              <a:rPr lang="el-GR" sz="2400" b="0" i="0" u="none" strike="noStrike" baseline="0" dirty="0">
                <a:solidFill>
                  <a:srgbClr val="000000"/>
                </a:solidFill>
                <a:latin typeface="UB-Baskerville"/>
              </a:rPr>
              <a:t>• </a:t>
            </a:r>
            <a:r>
              <a:rPr lang="el-GR" sz="2400" b="1" i="0" u="none" strike="noStrike" baseline="0" dirty="0">
                <a:solidFill>
                  <a:srgbClr val="FF00FF"/>
                </a:solidFill>
                <a:latin typeface="GFSNeohellenic-Bold"/>
              </a:rPr>
              <a:t>Ας παρατηρήσουμε την παράπλευρη φωτογραφία από</a:t>
            </a:r>
          </a:p>
          <a:p>
            <a:pPr algn="l"/>
            <a:r>
              <a:rPr lang="el-GR" sz="2400" b="1" i="0" u="none" strike="noStrike" baseline="0" dirty="0">
                <a:solidFill>
                  <a:srgbClr val="FF00FF"/>
                </a:solidFill>
                <a:latin typeface="GFSNeohellenic-Bold"/>
              </a:rPr>
              <a:t>μια σύγχρονη παράσταση της Ελένης και ας σκεφτούμε πώς</a:t>
            </a:r>
          </a:p>
          <a:p>
            <a:pPr algn="l"/>
            <a:r>
              <a:rPr lang="el-GR" sz="2400" b="1" i="0" u="none" strike="noStrike" baseline="0" dirty="0">
                <a:solidFill>
                  <a:srgbClr val="FF00FF"/>
                </a:solidFill>
                <a:latin typeface="GFSNeohellenic-Bold"/>
              </a:rPr>
              <a:t>οι συντελεστές της παράστασης προσπαθούν να αποδώσουν</a:t>
            </a:r>
          </a:p>
          <a:p>
            <a:pPr algn="l"/>
            <a:r>
              <a:rPr lang="el-GR" sz="2400" b="1" i="0" u="none" strike="noStrike" baseline="0" dirty="0">
                <a:solidFill>
                  <a:srgbClr val="FF00FF"/>
                </a:solidFill>
                <a:latin typeface="GFSNeohellenic-Bold"/>
              </a:rPr>
              <a:t>αυτό το στοιχείο.</a:t>
            </a:r>
            <a:endParaRPr lang="el-GR" sz="2400" dirty="0">
              <a:solidFill>
                <a:schemeClr val="bg1"/>
              </a:solidFill>
            </a:endParaRPr>
          </a:p>
        </p:txBody>
      </p:sp>
      <p:pic>
        <p:nvPicPr>
          <p:cNvPr id="4" name="Picture 3">
            <a:extLst>
              <a:ext uri="{FF2B5EF4-FFF2-40B4-BE49-F238E27FC236}">
                <a16:creationId xmlns:a16="http://schemas.microsoft.com/office/drawing/2014/main" id="{93C8B727-AE4E-7F80-1DF0-3DD660DEB37A}"/>
              </a:ext>
            </a:extLst>
          </p:cNvPr>
          <p:cNvPicPr>
            <a:picLocks noChangeAspect="1"/>
          </p:cNvPicPr>
          <p:nvPr/>
        </p:nvPicPr>
        <p:blipFill>
          <a:blip r:embed="rId3"/>
          <a:stretch>
            <a:fillRect/>
          </a:stretch>
        </p:blipFill>
        <p:spPr>
          <a:xfrm>
            <a:off x="7753082" y="965915"/>
            <a:ext cx="4243846" cy="5441324"/>
          </a:xfrm>
          <a:prstGeom prst="rect">
            <a:avLst/>
          </a:prstGeom>
        </p:spPr>
      </p:pic>
      <p:sp>
        <p:nvSpPr>
          <p:cNvPr id="5" name="TextBox 4">
            <a:extLst>
              <a:ext uri="{FF2B5EF4-FFF2-40B4-BE49-F238E27FC236}">
                <a16:creationId xmlns:a16="http://schemas.microsoft.com/office/drawing/2014/main" id="{ABAC387C-7901-F275-5684-8DA2231F2669}"/>
              </a:ext>
            </a:extLst>
          </p:cNvPr>
          <p:cNvSpPr txBox="1"/>
          <p:nvPr/>
        </p:nvSpPr>
        <p:spPr>
          <a:xfrm>
            <a:off x="5291329" y="3553685"/>
            <a:ext cx="2266681" cy="3323987"/>
          </a:xfrm>
          <a:prstGeom prst="rect">
            <a:avLst/>
          </a:prstGeom>
          <a:noFill/>
        </p:spPr>
        <p:txBody>
          <a:bodyPr wrap="square" rtlCol="0">
            <a:spAutoFit/>
          </a:bodyPr>
          <a:lstStyle/>
          <a:p>
            <a:pPr marL="285750" indent="-285750">
              <a:buFont typeface="Arial" panose="020B0604020202020204" pitchFamily="34" charset="0"/>
              <a:buChar char="•"/>
            </a:pPr>
            <a:r>
              <a:rPr lang="el-GR" sz="2400" dirty="0">
                <a:solidFill>
                  <a:schemeClr val="bg1"/>
                </a:solidFill>
              </a:rPr>
              <a:t>Όλες είναι δούλες Ελληνίδες</a:t>
            </a:r>
          </a:p>
          <a:p>
            <a:pPr marL="285750" indent="-285750">
              <a:buFont typeface="Arial" panose="020B0604020202020204" pitchFamily="34" charset="0"/>
              <a:buChar char="•"/>
            </a:pPr>
            <a:r>
              <a:rPr lang="el-GR" sz="2400" dirty="0">
                <a:solidFill>
                  <a:schemeClr val="bg1"/>
                </a:solidFill>
              </a:rPr>
              <a:t>Κάνουν τις ίδιες κινήσεις</a:t>
            </a:r>
          </a:p>
          <a:p>
            <a:pPr marL="285750" indent="-285750">
              <a:buFont typeface="Arial" panose="020B0604020202020204" pitchFamily="34" charset="0"/>
              <a:buChar char="•"/>
            </a:pPr>
            <a:r>
              <a:rPr lang="el-GR" sz="2400" dirty="0">
                <a:solidFill>
                  <a:schemeClr val="bg1"/>
                </a:solidFill>
              </a:rPr>
              <a:t>Φορούν τα ίδια κουστούμια</a:t>
            </a:r>
          </a:p>
          <a:p>
            <a:pPr marL="285750" indent="-285750">
              <a:buFont typeface="Arial" panose="020B0604020202020204" pitchFamily="34" charset="0"/>
              <a:buChar char="•"/>
            </a:pPr>
            <a:endParaRPr lang="el-GR" dirty="0">
              <a:solidFill>
                <a:schemeClr val="bg1"/>
              </a:solidFill>
            </a:endParaRPr>
          </a:p>
        </p:txBody>
      </p:sp>
    </p:spTree>
    <p:extLst>
      <p:ext uri="{BB962C8B-B14F-4D97-AF65-F5344CB8AC3E}">
        <p14:creationId xmlns:p14="http://schemas.microsoft.com/office/powerpoint/2010/main" val="1213315280"/>
      </p:ext>
    </p:extLst>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30" name="Picture 6" descr="Xορός Eκάβης (Eυριπίδης, Eκάβη, Eθνικό θέατρο, 1955, σκην. A. Mινωτής)">
            <a:extLst>
              <a:ext uri="{FF2B5EF4-FFF2-40B4-BE49-F238E27FC236}">
                <a16:creationId xmlns:a16="http://schemas.microsoft.com/office/drawing/2014/main" id="{4B8EE5C9-F25E-BAAA-2D0C-E55646BA52F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11" name="TextBox 10">
            <a:extLst>
              <a:ext uri="{FF2B5EF4-FFF2-40B4-BE49-F238E27FC236}">
                <a16:creationId xmlns:a16="http://schemas.microsoft.com/office/drawing/2014/main" id="{1D823ECE-A7A1-3F59-5AD7-D6DC90D9DF5C}"/>
              </a:ext>
            </a:extLst>
          </p:cNvPr>
          <p:cNvSpPr txBox="1"/>
          <p:nvPr/>
        </p:nvSpPr>
        <p:spPr>
          <a:xfrm flipH="1">
            <a:off x="3948979" y="3069168"/>
            <a:ext cx="4485337" cy="369332"/>
          </a:xfrm>
          <a:prstGeom prst="rect">
            <a:avLst/>
          </a:prstGeom>
          <a:noFill/>
        </p:spPr>
        <p:txBody>
          <a:bodyPr wrap="square" rtlCol="0">
            <a:spAutoFit/>
          </a:bodyPr>
          <a:lstStyle/>
          <a:p>
            <a:endParaRPr lang="el-GR" dirty="0"/>
          </a:p>
        </p:txBody>
      </p:sp>
      <p:sp>
        <p:nvSpPr>
          <p:cNvPr id="2" name="TextBox 1">
            <a:extLst>
              <a:ext uri="{FF2B5EF4-FFF2-40B4-BE49-F238E27FC236}">
                <a16:creationId xmlns:a16="http://schemas.microsoft.com/office/drawing/2014/main" id="{F9B404BA-99CC-6ABD-35F1-41D608196616}"/>
              </a:ext>
            </a:extLst>
          </p:cNvPr>
          <p:cNvSpPr txBox="1"/>
          <p:nvPr/>
        </p:nvSpPr>
        <p:spPr>
          <a:xfrm>
            <a:off x="4670196" y="375461"/>
            <a:ext cx="3541690" cy="461665"/>
          </a:xfrm>
          <a:prstGeom prst="rect">
            <a:avLst/>
          </a:prstGeom>
          <a:noFill/>
        </p:spPr>
        <p:txBody>
          <a:bodyPr wrap="square" rtlCol="0">
            <a:spAutoFit/>
          </a:bodyPr>
          <a:lstStyle/>
          <a:p>
            <a:r>
              <a:rPr lang="el-GR" sz="2400" b="1" i="1" u="none" strike="noStrike" baseline="0" dirty="0">
                <a:solidFill>
                  <a:schemeClr val="bg1"/>
                </a:solidFill>
                <a:latin typeface="GFSNeohellenic-BoldItalic"/>
              </a:rPr>
              <a:t>ΑΣ ΕΜΒΑΘΥΝΟΥΜΕ</a:t>
            </a:r>
            <a:endParaRPr lang="el-GR" sz="2400" dirty="0">
              <a:solidFill>
                <a:schemeClr val="bg1"/>
              </a:solidFill>
            </a:endParaRPr>
          </a:p>
        </p:txBody>
      </p:sp>
      <p:sp>
        <p:nvSpPr>
          <p:cNvPr id="3" name="TextBox 2">
            <a:extLst>
              <a:ext uri="{FF2B5EF4-FFF2-40B4-BE49-F238E27FC236}">
                <a16:creationId xmlns:a16="http://schemas.microsoft.com/office/drawing/2014/main" id="{8F0468FB-B46A-B398-B9BC-68C1EB596FDF}"/>
              </a:ext>
            </a:extLst>
          </p:cNvPr>
          <p:cNvSpPr txBox="1"/>
          <p:nvPr/>
        </p:nvSpPr>
        <p:spPr>
          <a:xfrm>
            <a:off x="191295" y="220914"/>
            <a:ext cx="3891308" cy="6555641"/>
          </a:xfrm>
          <a:prstGeom prst="rect">
            <a:avLst/>
          </a:prstGeom>
          <a:noFill/>
        </p:spPr>
        <p:txBody>
          <a:bodyPr wrap="square" rtlCol="0">
            <a:spAutoFit/>
          </a:bodyPr>
          <a:lstStyle/>
          <a:p>
            <a:pPr algn="l"/>
            <a:r>
              <a:rPr lang="el-GR" sz="2000" b="1" i="0" u="none" strike="noStrike" baseline="0" dirty="0">
                <a:solidFill>
                  <a:srgbClr val="FF00FF"/>
                </a:solidFill>
                <a:latin typeface="GFSNeohellenic-Bold"/>
              </a:rPr>
              <a:t>Το στάσιμο αποτελεί ένα από τα εξωτερικά και τυπικά</a:t>
            </a:r>
          </a:p>
          <a:p>
            <a:pPr algn="l"/>
            <a:r>
              <a:rPr lang="el-GR" sz="2000" b="1" i="0" u="none" strike="noStrike" baseline="0" dirty="0">
                <a:solidFill>
                  <a:srgbClr val="FF00FF"/>
                </a:solidFill>
                <a:latin typeface="GFSNeohellenic-Bold"/>
              </a:rPr>
              <a:t>στοιχεία της τραγωδίας (κατά ποσόν μέρος). Πρόκειται</a:t>
            </a:r>
          </a:p>
          <a:p>
            <a:pPr algn="l"/>
            <a:r>
              <a:rPr lang="el-GR" sz="2000" b="1" i="0" u="none" strike="noStrike" baseline="0" dirty="0">
                <a:solidFill>
                  <a:srgbClr val="FF00FF"/>
                </a:solidFill>
                <a:latin typeface="GFSNeohellenic-Bold"/>
              </a:rPr>
              <a:t>για τραγούδια, ωδές, που τραγουδά ο Χορός στην ορχή-</a:t>
            </a:r>
          </a:p>
          <a:p>
            <a:pPr algn="l"/>
            <a:r>
              <a:rPr lang="el-GR" sz="2000" b="1" i="0" u="none" strike="noStrike" baseline="0" dirty="0">
                <a:solidFill>
                  <a:srgbClr val="FF00FF"/>
                </a:solidFill>
                <a:latin typeface="GFSNeohellenic-Bold"/>
              </a:rPr>
              <a:t>στρα και συνθέτουν το λυρικό στοιχείο της τραγωδίας.</a:t>
            </a:r>
          </a:p>
          <a:p>
            <a:pPr algn="l"/>
            <a:r>
              <a:rPr lang="el-GR" sz="2000" b="1" i="0" u="none" strike="noStrike" baseline="0" dirty="0">
                <a:solidFill>
                  <a:srgbClr val="FF00FF"/>
                </a:solidFill>
                <a:latin typeface="GFSNeohellenic-Bold"/>
              </a:rPr>
              <a:t>Γράφονταν σε λυρικά μέτρα, διαφορετικά από ό,τι τα</a:t>
            </a:r>
          </a:p>
          <a:p>
            <a:pPr algn="l"/>
            <a:r>
              <a:rPr lang="el-GR" sz="2000" b="1" i="0" u="none" strike="noStrike" baseline="0" dirty="0">
                <a:solidFill>
                  <a:srgbClr val="FF00FF"/>
                </a:solidFill>
                <a:latin typeface="GFSNeohellenic-Bold"/>
              </a:rPr>
              <a:t>επικά-διαλογικά μέρη, και στη δωρική διάλεκτο από σε-</a:t>
            </a:r>
          </a:p>
          <a:p>
            <a:pPr algn="l"/>
            <a:r>
              <a:rPr lang="el-GR" sz="2000" b="1" i="0" u="none" strike="noStrike" baseline="0" dirty="0">
                <a:solidFill>
                  <a:srgbClr val="FF00FF"/>
                </a:solidFill>
                <a:latin typeface="GFSNeohellenic-Bold"/>
              </a:rPr>
              <a:t>βασμό στην παράδοση του διθυράμβου.</a:t>
            </a:r>
            <a:endParaRPr lang="el-GR" sz="2000" b="1" i="0" u="none" strike="noStrike" baseline="0" dirty="0">
              <a:solidFill>
                <a:srgbClr val="000000"/>
              </a:solidFill>
              <a:latin typeface="GFSNeohellenic-Regular"/>
            </a:endParaRPr>
          </a:p>
          <a:p>
            <a:pPr algn="l"/>
            <a:r>
              <a:rPr lang="el-GR" sz="2000" b="0" i="0" u="none" strike="noStrike" baseline="0" dirty="0">
                <a:solidFill>
                  <a:srgbClr val="000000"/>
                </a:solidFill>
                <a:latin typeface="UB-Baskerville"/>
              </a:rPr>
              <a:t>• </a:t>
            </a:r>
            <a:r>
              <a:rPr lang="el-GR" sz="2000" b="1" i="0" u="sng" strike="noStrike" baseline="0" dirty="0">
                <a:solidFill>
                  <a:srgbClr val="FFC000"/>
                </a:solidFill>
                <a:latin typeface="GFSNeohellenic-Bold"/>
              </a:rPr>
              <a:t>Ας εντοπίσουμε στο μεταφρασμένο κείμενο τα στοιχεία</a:t>
            </a:r>
          </a:p>
          <a:p>
            <a:pPr algn="l"/>
            <a:r>
              <a:rPr lang="el-GR" sz="2000" b="1" i="0" u="sng" strike="noStrike" baseline="0" dirty="0">
                <a:solidFill>
                  <a:srgbClr val="FFC000"/>
                </a:solidFill>
                <a:latin typeface="GFSNeohellenic-Bold"/>
              </a:rPr>
              <a:t>εκείνα, που επιβεβαιώνουν ότι πρόκειται για λυρικό και όχι</a:t>
            </a:r>
          </a:p>
          <a:p>
            <a:pPr algn="l"/>
            <a:r>
              <a:rPr lang="el-GR" sz="2000" b="1" i="0" u="sng" strike="noStrike" baseline="0" dirty="0">
                <a:solidFill>
                  <a:srgbClr val="FFC000"/>
                </a:solidFill>
                <a:latin typeface="GFSNeohellenic-Bold"/>
              </a:rPr>
              <a:t>επικό-διαλογικό μέρος του δράματος.</a:t>
            </a:r>
            <a:endParaRPr lang="el-GR" sz="2000" u="sng" dirty="0">
              <a:solidFill>
                <a:srgbClr val="FFC000"/>
              </a:solidFill>
            </a:endParaRPr>
          </a:p>
        </p:txBody>
      </p:sp>
      <p:sp>
        <p:nvSpPr>
          <p:cNvPr id="5" name="TextBox 4">
            <a:extLst>
              <a:ext uri="{FF2B5EF4-FFF2-40B4-BE49-F238E27FC236}">
                <a16:creationId xmlns:a16="http://schemas.microsoft.com/office/drawing/2014/main" id="{0A474F09-9386-78A0-F3B7-5C948A15A55E}"/>
              </a:ext>
            </a:extLst>
          </p:cNvPr>
          <p:cNvSpPr txBox="1"/>
          <p:nvPr/>
        </p:nvSpPr>
        <p:spPr>
          <a:xfrm>
            <a:off x="6441041" y="1043188"/>
            <a:ext cx="5203065" cy="707886"/>
          </a:xfrm>
          <a:prstGeom prst="rect">
            <a:avLst/>
          </a:prstGeom>
          <a:noFill/>
        </p:spPr>
        <p:txBody>
          <a:bodyPr wrap="square" rtlCol="0">
            <a:spAutoFit/>
          </a:bodyPr>
          <a:lstStyle/>
          <a:p>
            <a:pPr marL="342900" indent="-342900">
              <a:buFont typeface="+mj-lt"/>
              <a:buAutoNum type="arabicPeriod"/>
            </a:pPr>
            <a:r>
              <a:rPr lang="el-GR" sz="2000" dirty="0">
                <a:solidFill>
                  <a:schemeClr val="bg1"/>
                </a:solidFill>
              </a:rPr>
              <a:t>Δεν προωθείται η δράση, δεν υπάρχει καμία εξέλιξη του μύθου</a:t>
            </a:r>
          </a:p>
        </p:txBody>
      </p:sp>
      <p:sp>
        <p:nvSpPr>
          <p:cNvPr id="6" name="TextBox 5">
            <a:extLst>
              <a:ext uri="{FF2B5EF4-FFF2-40B4-BE49-F238E27FC236}">
                <a16:creationId xmlns:a16="http://schemas.microsoft.com/office/drawing/2014/main" id="{92AD3D11-C4A9-467D-DFF7-02CA4E74131A}"/>
              </a:ext>
            </a:extLst>
          </p:cNvPr>
          <p:cNvSpPr txBox="1"/>
          <p:nvPr/>
        </p:nvSpPr>
        <p:spPr>
          <a:xfrm>
            <a:off x="5088759" y="1945404"/>
            <a:ext cx="4438117" cy="707886"/>
          </a:xfrm>
          <a:prstGeom prst="rect">
            <a:avLst/>
          </a:prstGeom>
          <a:noFill/>
        </p:spPr>
        <p:txBody>
          <a:bodyPr wrap="square" rtlCol="0">
            <a:spAutoFit/>
          </a:bodyPr>
          <a:lstStyle/>
          <a:p>
            <a:r>
              <a:rPr lang="el-GR" sz="2000" dirty="0">
                <a:solidFill>
                  <a:srgbClr val="FFC000"/>
                </a:solidFill>
              </a:rPr>
              <a:t>2. Ο χορός είναι μόνος του στην ορχήστρα, δεν υπάρχουν υποκριτές</a:t>
            </a:r>
          </a:p>
        </p:txBody>
      </p:sp>
      <p:sp>
        <p:nvSpPr>
          <p:cNvPr id="7" name="TextBox 6">
            <a:extLst>
              <a:ext uri="{FF2B5EF4-FFF2-40B4-BE49-F238E27FC236}">
                <a16:creationId xmlns:a16="http://schemas.microsoft.com/office/drawing/2014/main" id="{65B5328A-A503-A909-F564-4C55811597A6}"/>
              </a:ext>
            </a:extLst>
          </p:cNvPr>
          <p:cNvSpPr txBox="1"/>
          <p:nvPr/>
        </p:nvSpPr>
        <p:spPr>
          <a:xfrm>
            <a:off x="6441040" y="2816937"/>
            <a:ext cx="5203065" cy="707886"/>
          </a:xfrm>
          <a:prstGeom prst="rect">
            <a:avLst/>
          </a:prstGeom>
          <a:noFill/>
        </p:spPr>
        <p:txBody>
          <a:bodyPr wrap="square" rtlCol="0">
            <a:spAutoFit/>
          </a:bodyPr>
          <a:lstStyle/>
          <a:p>
            <a:r>
              <a:rPr lang="el-GR" sz="2000" dirty="0">
                <a:solidFill>
                  <a:schemeClr val="bg1"/>
                </a:solidFill>
              </a:rPr>
              <a:t>3.  Ο χορός τραγουδά εκτελώντας χορευτικές κινήσεις. Δεν υπάρχει διάλογος ή αφήγηση</a:t>
            </a:r>
          </a:p>
        </p:txBody>
      </p:sp>
      <p:sp>
        <p:nvSpPr>
          <p:cNvPr id="8" name="TextBox 7">
            <a:extLst>
              <a:ext uri="{FF2B5EF4-FFF2-40B4-BE49-F238E27FC236}">
                <a16:creationId xmlns:a16="http://schemas.microsoft.com/office/drawing/2014/main" id="{C11EE6DA-E7A1-0098-A706-277109488380}"/>
              </a:ext>
            </a:extLst>
          </p:cNvPr>
          <p:cNvSpPr txBox="1"/>
          <p:nvPr/>
        </p:nvSpPr>
        <p:spPr>
          <a:xfrm>
            <a:off x="5088759" y="3717401"/>
            <a:ext cx="4956762" cy="1015663"/>
          </a:xfrm>
          <a:prstGeom prst="rect">
            <a:avLst/>
          </a:prstGeom>
          <a:noFill/>
        </p:spPr>
        <p:txBody>
          <a:bodyPr wrap="square" rtlCol="0">
            <a:spAutoFit/>
          </a:bodyPr>
          <a:lstStyle/>
          <a:p>
            <a:r>
              <a:rPr lang="el-GR" sz="1800" dirty="0">
                <a:solidFill>
                  <a:srgbClr val="FFC000"/>
                </a:solidFill>
              </a:rPr>
              <a:t>4.  </a:t>
            </a:r>
            <a:r>
              <a:rPr lang="el-GR" sz="2000" dirty="0">
                <a:solidFill>
                  <a:srgbClr val="FFC000"/>
                </a:solidFill>
              </a:rPr>
              <a:t>Η δομή του στηρίζεται στο σχήμα «στροφή-αντιστροφή». Το στάσιμο αποτελείται από δύο στροφικά ζεύγη</a:t>
            </a:r>
          </a:p>
        </p:txBody>
      </p:sp>
      <p:sp>
        <p:nvSpPr>
          <p:cNvPr id="9" name="TextBox 8">
            <a:extLst>
              <a:ext uri="{FF2B5EF4-FFF2-40B4-BE49-F238E27FC236}">
                <a16:creationId xmlns:a16="http://schemas.microsoft.com/office/drawing/2014/main" id="{70C9C86E-1F00-9789-1900-CB9E79F3627F}"/>
              </a:ext>
            </a:extLst>
          </p:cNvPr>
          <p:cNvSpPr txBox="1"/>
          <p:nvPr/>
        </p:nvSpPr>
        <p:spPr>
          <a:xfrm>
            <a:off x="6336263" y="4954665"/>
            <a:ext cx="5203065" cy="1323439"/>
          </a:xfrm>
          <a:prstGeom prst="rect">
            <a:avLst/>
          </a:prstGeom>
          <a:noFill/>
        </p:spPr>
        <p:txBody>
          <a:bodyPr wrap="square" rtlCol="0">
            <a:spAutoFit/>
          </a:bodyPr>
          <a:lstStyle/>
          <a:p>
            <a:r>
              <a:rPr lang="el-GR" sz="2000" dirty="0">
                <a:solidFill>
                  <a:schemeClr val="bg1"/>
                </a:solidFill>
              </a:rPr>
              <a:t>5. Γίνεται χρήση συναισθηματικά φορτισμένων λέξεων , έχει πλούσια εκφραστικά μέσα, ποιητικές εικόνες, άφθονα επίθετα, σχήματα λόγου  (μεταφορές, παρομοιώσεις κλπ.) </a:t>
            </a:r>
          </a:p>
        </p:txBody>
      </p:sp>
    </p:spTree>
    <p:extLst>
      <p:ext uri="{BB962C8B-B14F-4D97-AF65-F5344CB8AC3E}">
        <p14:creationId xmlns:p14="http://schemas.microsoft.com/office/powerpoint/2010/main" val="1505262823"/>
      </p:ext>
    </p:extLst>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randombar(horizontal)">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 calcmode="lin" valueType="num">
                                      <p:cBhvr additive="base">
                                        <p:cTn id="12" dur="500" fill="hold"/>
                                        <p:tgtEl>
                                          <p:spTgt spid="6"/>
                                        </p:tgtEl>
                                        <p:attrNameLst>
                                          <p:attrName>ppt_x</p:attrName>
                                        </p:attrNameLst>
                                      </p:cBhvr>
                                      <p:tavLst>
                                        <p:tav tm="0">
                                          <p:val>
                                            <p:strVal val="#ppt_x"/>
                                          </p:val>
                                        </p:tav>
                                        <p:tav tm="100000">
                                          <p:val>
                                            <p:strVal val="#ppt_x"/>
                                          </p:val>
                                        </p:tav>
                                      </p:tavLst>
                                    </p:anim>
                                    <p:anim calcmode="lin" valueType="num">
                                      <p:cBhvr additive="base">
                                        <p:cTn id="13"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14" presetClass="entr" presetSubtype="10" fill="hold" grpId="0" nodeType="clickEffect">
                                  <p:stCondLst>
                                    <p:cond delay="0"/>
                                  </p:stCondLst>
                                  <p:childTnLst>
                                    <p:set>
                                      <p:cBhvr>
                                        <p:cTn id="17" dur="1" fill="hold">
                                          <p:stCondLst>
                                            <p:cond delay="0"/>
                                          </p:stCondLst>
                                        </p:cTn>
                                        <p:tgtEl>
                                          <p:spTgt spid="7"/>
                                        </p:tgtEl>
                                        <p:attrNameLst>
                                          <p:attrName>style.visibility</p:attrName>
                                        </p:attrNameLst>
                                      </p:cBhvr>
                                      <p:to>
                                        <p:strVal val="visible"/>
                                      </p:to>
                                    </p:set>
                                    <p:animEffect transition="in" filter="randombar(horizontal)">
                                      <p:cBhvr>
                                        <p:cTn id="18" dur="500"/>
                                        <p:tgtEl>
                                          <p:spTgt spid="7"/>
                                        </p:tgtEl>
                                      </p:cBhvr>
                                    </p:animEffect>
                                  </p:childTnLst>
                                </p:cTn>
                              </p:par>
                            </p:childTnLst>
                          </p:cTn>
                        </p:par>
                      </p:childTnLst>
                    </p:cTn>
                  </p:par>
                  <p:par>
                    <p:cTn id="19" fill="hold">
                      <p:stCondLst>
                        <p:cond delay="indefinite"/>
                      </p:stCondLst>
                      <p:childTnLst>
                        <p:par>
                          <p:cTn id="20" fill="hold">
                            <p:stCondLst>
                              <p:cond delay="0"/>
                            </p:stCondLst>
                            <p:childTnLst>
                              <p:par>
                                <p:cTn id="21" presetID="42" presetClass="entr" presetSubtype="0" fill="hold" grpId="0" nodeType="clickEffect">
                                  <p:stCondLst>
                                    <p:cond delay="0"/>
                                  </p:stCondLst>
                                  <p:childTnLst>
                                    <p:set>
                                      <p:cBhvr>
                                        <p:cTn id="22" dur="1" fill="hold">
                                          <p:stCondLst>
                                            <p:cond delay="0"/>
                                          </p:stCondLst>
                                        </p:cTn>
                                        <p:tgtEl>
                                          <p:spTgt spid="8"/>
                                        </p:tgtEl>
                                        <p:attrNameLst>
                                          <p:attrName>style.visibility</p:attrName>
                                        </p:attrNameLst>
                                      </p:cBhvr>
                                      <p:to>
                                        <p:strVal val="visible"/>
                                      </p:to>
                                    </p:set>
                                    <p:animEffect transition="in" filter="fade">
                                      <p:cBhvr>
                                        <p:cTn id="23" dur="1000"/>
                                        <p:tgtEl>
                                          <p:spTgt spid="8"/>
                                        </p:tgtEl>
                                      </p:cBhvr>
                                    </p:animEffect>
                                    <p:anim calcmode="lin" valueType="num">
                                      <p:cBhvr>
                                        <p:cTn id="24" dur="1000" fill="hold"/>
                                        <p:tgtEl>
                                          <p:spTgt spid="8"/>
                                        </p:tgtEl>
                                        <p:attrNameLst>
                                          <p:attrName>ppt_x</p:attrName>
                                        </p:attrNameLst>
                                      </p:cBhvr>
                                      <p:tavLst>
                                        <p:tav tm="0">
                                          <p:val>
                                            <p:strVal val="#ppt_x"/>
                                          </p:val>
                                        </p:tav>
                                        <p:tav tm="100000">
                                          <p:val>
                                            <p:strVal val="#ppt_x"/>
                                          </p:val>
                                        </p:tav>
                                      </p:tavLst>
                                    </p:anim>
                                    <p:anim calcmode="lin" valueType="num">
                                      <p:cBhvr>
                                        <p:cTn id="25" dur="10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1" presetClass="entr" presetSubtype="0" fill="hold" grpId="0" nodeType="clickEffect">
                                  <p:stCondLst>
                                    <p:cond delay="0"/>
                                  </p:stCondLst>
                                  <p:childTnLst>
                                    <p:set>
                                      <p:cBhvr>
                                        <p:cTn id="29"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p:bldP spid="8" grpId="0"/>
      <p:bldP spid="9"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30" name="Picture 6" descr="Xορός Eκάβης (Eυριπίδης, Eκάβη, Eθνικό θέατρο, 1955, σκην. A. Mινωτής)">
            <a:extLst>
              <a:ext uri="{FF2B5EF4-FFF2-40B4-BE49-F238E27FC236}">
                <a16:creationId xmlns:a16="http://schemas.microsoft.com/office/drawing/2014/main" id="{4B8EE5C9-F25E-BAAA-2D0C-E55646BA52F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11" name="TextBox 10">
            <a:extLst>
              <a:ext uri="{FF2B5EF4-FFF2-40B4-BE49-F238E27FC236}">
                <a16:creationId xmlns:a16="http://schemas.microsoft.com/office/drawing/2014/main" id="{1D823ECE-A7A1-3F59-5AD7-D6DC90D9DF5C}"/>
              </a:ext>
            </a:extLst>
          </p:cNvPr>
          <p:cNvSpPr txBox="1"/>
          <p:nvPr/>
        </p:nvSpPr>
        <p:spPr>
          <a:xfrm flipH="1">
            <a:off x="3948979" y="3125337"/>
            <a:ext cx="4485337" cy="369332"/>
          </a:xfrm>
          <a:prstGeom prst="rect">
            <a:avLst/>
          </a:prstGeom>
          <a:noFill/>
        </p:spPr>
        <p:txBody>
          <a:bodyPr wrap="square" rtlCol="0">
            <a:spAutoFit/>
          </a:bodyPr>
          <a:lstStyle/>
          <a:p>
            <a:endParaRPr lang="el-GR" dirty="0"/>
          </a:p>
        </p:txBody>
      </p:sp>
      <p:sp>
        <p:nvSpPr>
          <p:cNvPr id="2" name="TextBox 1">
            <a:extLst>
              <a:ext uri="{FF2B5EF4-FFF2-40B4-BE49-F238E27FC236}">
                <a16:creationId xmlns:a16="http://schemas.microsoft.com/office/drawing/2014/main" id="{D845C5A7-FC93-4F07-2B22-B18FB1C790EF}"/>
              </a:ext>
            </a:extLst>
          </p:cNvPr>
          <p:cNvSpPr txBox="1"/>
          <p:nvPr/>
        </p:nvSpPr>
        <p:spPr>
          <a:xfrm>
            <a:off x="8742608" y="100261"/>
            <a:ext cx="3258355" cy="461665"/>
          </a:xfrm>
          <a:prstGeom prst="rect">
            <a:avLst/>
          </a:prstGeom>
          <a:noFill/>
        </p:spPr>
        <p:txBody>
          <a:bodyPr wrap="square" rtlCol="0">
            <a:spAutoFit/>
          </a:bodyPr>
          <a:lstStyle/>
          <a:p>
            <a:r>
              <a:rPr lang="el-GR" sz="2400" b="1" i="1" u="none" strike="noStrike" baseline="0" dirty="0">
                <a:solidFill>
                  <a:schemeClr val="bg1"/>
                </a:solidFill>
                <a:latin typeface="GFSNeohellenic-BoldItalic"/>
              </a:rPr>
              <a:t>ΑΣ ΕΜΒΑΘΥΝΟΥΜΕ</a:t>
            </a:r>
            <a:endParaRPr lang="el-GR" sz="2400" dirty="0">
              <a:solidFill>
                <a:schemeClr val="bg1"/>
              </a:solidFill>
            </a:endParaRPr>
          </a:p>
        </p:txBody>
      </p:sp>
      <p:sp>
        <p:nvSpPr>
          <p:cNvPr id="3" name="TextBox 2">
            <a:extLst>
              <a:ext uri="{FF2B5EF4-FFF2-40B4-BE49-F238E27FC236}">
                <a16:creationId xmlns:a16="http://schemas.microsoft.com/office/drawing/2014/main" id="{D1430C70-1170-5B97-D151-66F5A5FE62C4}"/>
              </a:ext>
            </a:extLst>
          </p:cNvPr>
          <p:cNvSpPr txBox="1"/>
          <p:nvPr/>
        </p:nvSpPr>
        <p:spPr>
          <a:xfrm>
            <a:off x="191036" y="309181"/>
            <a:ext cx="11193887" cy="2677656"/>
          </a:xfrm>
          <a:prstGeom prst="rect">
            <a:avLst/>
          </a:prstGeom>
          <a:noFill/>
        </p:spPr>
        <p:txBody>
          <a:bodyPr wrap="square" rtlCol="0">
            <a:spAutoFit/>
          </a:bodyPr>
          <a:lstStyle/>
          <a:p>
            <a:pPr algn="l"/>
            <a:endParaRPr lang="el-GR" sz="2400" b="1" i="0" u="none" strike="noStrike" baseline="0" dirty="0">
              <a:solidFill>
                <a:srgbClr val="FF00FF"/>
              </a:solidFill>
              <a:latin typeface="GFSNeohellenic-Bold"/>
            </a:endParaRPr>
          </a:p>
          <a:p>
            <a:pPr algn="l"/>
            <a:r>
              <a:rPr lang="el-GR" sz="2400" b="1" i="0" u="none" strike="noStrike" baseline="0" dirty="0">
                <a:solidFill>
                  <a:srgbClr val="FF00FF"/>
                </a:solidFill>
                <a:latin typeface="GFSNeohellenic-Bold"/>
              </a:rPr>
              <a:t>Το Στάσιμο φαίνεται να μη συνδέεται άμεσα με το συναισθηματικό κλίμα που δημιούργησαν στο προηγούμενο Επεισόδιο η αναγνώριση των δύο συζύγων και η κατάστρωση του σχεδίου απόδρασης. </a:t>
            </a:r>
          </a:p>
          <a:p>
            <a:pPr algn="l"/>
            <a:r>
              <a:rPr lang="el-GR" sz="2400" b="1" i="0" u="none" strike="noStrike" baseline="0" dirty="0">
                <a:solidFill>
                  <a:srgbClr val="FF00FF"/>
                </a:solidFill>
                <a:latin typeface="GFSNeohellenic-Bold"/>
              </a:rPr>
              <a:t>Ενώ δηλαδή το σχέδιο Ελένης-Μενέλαου εξελίσσεται, ο Χορός θρηνεί και στοχάζεται. </a:t>
            </a:r>
          </a:p>
          <a:p>
            <a:pPr algn="l"/>
            <a:endParaRPr lang="el-GR" sz="2400" b="1" dirty="0">
              <a:solidFill>
                <a:srgbClr val="FF00FF"/>
              </a:solidFill>
              <a:latin typeface="GFSNeohellenic-Bold"/>
            </a:endParaRPr>
          </a:p>
          <a:p>
            <a:pPr algn="l"/>
            <a:r>
              <a:rPr lang="el-GR" sz="2400" b="1" i="0" u="none" strike="noStrike" baseline="0" dirty="0">
                <a:solidFill>
                  <a:srgbClr val="FF00FF"/>
                </a:solidFill>
                <a:latin typeface="GFSNeohellenic-Bold"/>
              </a:rPr>
              <a:t>Κάποια από τα θέματα που θα μπορούσαμε να συζητήσουμε στο Χορικό αυτό είναι:</a:t>
            </a:r>
          </a:p>
        </p:txBody>
      </p:sp>
      <p:sp>
        <p:nvSpPr>
          <p:cNvPr id="4" name="TextBox 3">
            <a:extLst>
              <a:ext uri="{FF2B5EF4-FFF2-40B4-BE49-F238E27FC236}">
                <a16:creationId xmlns:a16="http://schemas.microsoft.com/office/drawing/2014/main" id="{21F4050E-AB14-2258-4FA6-63192D1EC89F}"/>
              </a:ext>
            </a:extLst>
          </p:cNvPr>
          <p:cNvSpPr txBox="1"/>
          <p:nvPr/>
        </p:nvSpPr>
        <p:spPr>
          <a:xfrm>
            <a:off x="2392250" y="3871164"/>
            <a:ext cx="6791458" cy="2308324"/>
          </a:xfrm>
          <a:prstGeom prst="rect">
            <a:avLst/>
          </a:prstGeom>
          <a:noFill/>
        </p:spPr>
        <p:txBody>
          <a:bodyPr wrap="square" rtlCol="0">
            <a:spAutoFit/>
          </a:bodyPr>
          <a:lstStyle/>
          <a:p>
            <a:pPr algn="l"/>
            <a:r>
              <a:rPr lang="el-GR" sz="2400" b="1" i="0" u="none" strike="noStrike" baseline="0" dirty="0">
                <a:solidFill>
                  <a:schemeClr val="accent4"/>
                </a:solidFill>
                <a:latin typeface="GFSNeohellenic-Bold"/>
              </a:rPr>
              <a:t>Η θέση του Στασίμου στο έργο:</a:t>
            </a:r>
          </a:p>
          <a:p>
            <a:pPr marL="285750" indent="-285750" algn="l">
              <a:buFont typeface="Arial" panose="020B0604020202020204" pitchFamily="34" charset="0"/>
              <a:buChar char="•"/>
            </a:pPr>
            <a:r>
              <a:rPr lang="el-GR" sz="2400" b="1" i="0" u="none" strike="noStrike" baseline="0" dirty="0">
                <a:solidFill>
                  <a:schemeClr val="accent4"/>
                </a:solidFill>
                <a:latin typeface="GFSNeohellenic-Bold"/>
              </a:rPr>
              <a:t>η νοηματική του συνάφεια με όσα προηγήθηκαν</a:t>
            </a:r>
          </a:p>
          <a:p>
            <a:pPr marL="285750" indent="-285750" algn="l">
              <a:buFont typeface="Arial" panose="020B0604020202020204" pitchFamily="34" charset="0"/>
              <a:buChar char="•"/>
            </a:pPr>
            <a:r>
              <a:rPr lang="el-GR" sz="2400" b="1" i="0" u="none" strike="noStrike" baseline="0" dirty="0">
                <a:solidFill>
                  <a:schemeClr val="accent4"/>
                </a:solidFill>
                <a:latin typeface="GFSNeohellenic-Bold"/>
              </a:rPr>
              <a:t>η συμβολή του στην εξέλιξη της δράσης.</a:t>
            </a:r>
          </a:p>
          <a:p>
            <a:pPr marL="285750" indent="-285750" algn="l">
              <a:buFont typeface="Arial" panose="020B0604020202020204" pitchFamily="34" charset="0"/>
              <a:buChar char="•"/>
            </a:pPr>
            <a:r>
              <a:rPr lang="el-GR" sz="2400" b="1" i="0" u="none" strike="noStrike" baseline="0" dirty="0">
                <a:solidFill>
                  <a:schemeClr val="accent4"/>
                </a:solidFill>
                <a:latin typeface="GFSNeohellenic-Bold"/>
              </a:rPr>
              <a:t>Ο ρόλος και η φύση των θεών</a:t>
            </a:r>
          </a:p>
          <a:p>
            <a:pPr marL="285750" indent="-285750" algn="l">
              <a:buFont typeface="Arial" panose="020B0604020202020204" pitchFamily="34" charset="0"/>
              <a:buChar char="•"/>
            </a:pPr>
            <a:r>
              <a:rPr lang="el-GR" sz="2400" b="1" i="0" u="none" strike="noStrike" baseline="0" dirty="0">
                <a:solidFill>
                  <a:schemeClr val="accent4"/>
                </a:solidFill>
                <a:latin typeface="GFSNeohellenic-Bold"/>
              </a:rPr>
              <a:t>Ο πόλεμος</a:t>
            </a:r>
          </a:p>
          <a:p>
            <a:pPr marL="285750" indent="-285750" algn="l">
              <a:buFont typeface="Arial" panose="020B0604020202020204" pitchFamily="34" charset="0"/>
              <a:buChar char="•"/>
            </a:pPr>
            <a:endParaRPr lang="el-GR" sz="2400" dirty="0">
              <a:solidFill>
                <a:schemeClr val="accent4"/>
              </a:solidFill>
            </a:endParaRPr>
          </a:p>
        </p:txBody>
      </p:sp>
    </p:spTree>
    <p:extLst>
      <p:ext uri="{BB962C8B-B14F-4D97-AF65-F5344CB8AC3E}">
        <p14:creationId xmlns:p14="http://schemas.microsoft.com/office/powerpoint/2010/main" val="1094291298"/>
      </p:ext>
    </p:extLst>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75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30" name="Picture 6" descr="Xορός Eκάβης (Eυριπίδης, Eκάβη, Eθνικό θέατρο, 1955, σκην. A. Mινωτής)">
            <a:extLst>
              <a:ext uri="{FF2B5EF4-FFF2-40B4-BE49-F238E27FC236}">
                <a16:creationId xmlns:a16="http://schemas.microsoft.com/office/drawing/2014/main" id="{4B8EE5C9-F25E-BAAA-2D0C-E55646BA52F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8650"/>
            <a:ext cx="12192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11" name="TextBox 10">
            <a:extLst>
              <a:ext uri="{FF2B5EF4-FFF2-40B4-BE49-F238E27FC236}">
                <a16:creationId xmlns:a16="http://schemas.microsoft.com/office/drawing/2014/main" id="{1D823ECE-A7A1-3F59-5AD7-D6DC90D9DF5C}"/>
              </a:ext>
            </a:extLst>
          </p:cNvPr>
          <p:cNvSpPr txBox="1"/>
          <p:nvPr/>
        </p:nvSpPr>
        <p:spPr>
          <a:xfrm flipH="1">
            <a:off x="3948979" y="3125337"/>
            <a:ext cx="4485337" cy="369332"/>
          </a:xfrm>
          <a:prstGeom prst="rect">
            <a:avLst/>
          </a:prstGeom>
          <a:noFill/>
        </p:spPr>
        <p:txBody>
          <a:bodyPr wrap="square" rtlCol="0">
            <a:spAutoFit/>
          </a:bodyPr>
          <a:lstStyle/>
          <a:p>
            <a:endParaRPr lang="el-GR" dirty="0"/>
          </a:p>
        </p:txBody>
      </p:sp>
      <p:sp>
        <p:nvSpPr>
          <p:cNvPr id="2" name="TextBox 1">
            <a:extLst>
              <a:ext uri="{FF2B5EF4-FFF2-40B4-BE49-F238E27FC236}">
                <a16:creationId xmlns:a16="http://schemas.microsoft.com/office/drawing/2014/main" id="{91233F66-9DEC-5088-0FCB-2F3BAD4E88FD}"/>
              </a:ext>
            </a:extLst>
          </p:cNvPr>
          <p:cNvSpPr txBox="1"/>
          <p:nvPr/>
        </p:nvSpPr>
        <p:spPr>
          <a:xfrm>
            <a:off x="1442434" y="361773"/>
            <a:ext cx="9500315" cy="461665"/>
          </a:xfrm>
          <a:prstGeom prst="rect">
            <a:avLst/>
          </a:prstGeom>
          <a:noFill/>
        </p:spPr>
        <p:txBody>
          <a:bodyPr wrap="square" rtlCol="0">
            <a:spAutoFit/>
          </a:bodyPr>
          <a:lstStyle/>
          <a:p>
            <a:pPr marL="285750" indent="-285750" algn="l">
              <a:buFont typeface="Arial" panose="020B0604020202020204" pitchFamily="34" charset="0"/>
              <a:buChar char="•"/>
            </a:pPr>
            <a:r>
              <a:rPr lang="el-GR" sz="2400" b="1" dirty="0">
                <a:solidFill>
                  <a:srgbClr val="FF00FF"/>
                </a:solidFill>
                <a:latin typeface="GFSNeohellenic-Bold"/>
              </a:rPr>
              <a:t>η νοηματική του συνάφεια του στασιμου με όσα προηγήθηκαν</a:t>
            </a:r>
          </a:p>
        </p:txBody>
      </p:sp>
      <p:sp>
        <p:nvSpPr>
          <p:cNvPr id="3" name="TextBox 2">
            <a:extLst>
              <a:ext uri="{FF2B5EF4-FFF2-40B4-BE49-F238E27FC236}">
                <a16:creationId xmlns:a16="http://schemas.microsoft.com/office/drawing/2014/main" id="{7FE8F0D7-96BB-5863-D5CA-6DD9E5D6AC7F}"/>
              </a:ext>
            </a:extLst>
          </p:cNvPr>
          <p:cNvSpPr txBox="1"/>
          <p:nvPr/>
        </p:nvSpPr>
        <p:spPr>
          <a:xfrm>
            <a:off x="386365" y="1213993"/>
            <a:ext cx="11629623" cy="461665"/>
          </a:xfrm>
          <a:prstGeom prst="rect">
            <a:avLst/>
          </a:prstGeom>
          <a:noFill/>
        </p:spPr>
        <p:txBody>
          <a:bodyPr wrap="square" rtlCol="0">
            <a:spAutoFit/>
          </a:bodyPr>
          <a:lstStyle/>
          <a:p>
            <a:pPr algn="ctr"/>
            <a:r>
              <a:rPr lang="el-GR" sz="2400" dirty="0">
                <a:solidFill>
                  <a:schemeClr val="bg1"/>
                </a:solidFill>
              </a:rPr>
              <a:t>Συνδέεται με όσα έχουν προηγηθεί  και με ποιον τρόπο;</a:t>
            </a:r>
          </a:p>
        </p:txBody>
      </p:sp>
      <p:sp>
        <p:nvSpPr>
          <p:cNvPr id="4" name="TextBox 3">
            <a:extLst>
              <a:ext uri="{FF2B5EF4-FFF2-40B4-BE49-F238E27FC236}">
                <a16:creationId xmlns:a16="http://schemas.microsoft.com/office/drawing/2014/main" id="{2ADA05E5-1AA0-7FB7-D95C-4E8251E907FF}"/>
              </a:ext>
            </a:extLst>
          </p:cNvPr>
          <p:cNvSpPr txBox="1"/>
          <p:nvPr/>
        </p:nvSpPr>
        <p:spPr>
          <a:xfrm>
            <a:off x="792051" y="1925008"/>
            <a:ext cx="10491988" cy="1200329"/>
          </a:xfrm>
          <a:prstGeom prst="rect">
            <a:avLst/>
          </a:prstGeom>
          <a:noFill/>
        </p:spPr>
        <p:txBody>
          <a:bodyPr wrap="square" rtlCol="0">
            <a:spAutoFit/>
          </a:bodyPr>
          <a:lstStyle/>
          <a:p>
            <a:pPr marL="342900" indent="-342900">
              <a:buFont typeface="Arial" panose="020B0604020202020204" pitchFamily="34" charset="0"/>
              <a:buChar char="•"/>
            </a:pPr>
            <a:r>
              <a:rPr lang="el-GR" sz="2400" dirty="0">
                <a:solidFill>
                  <a:schemeClr val="accent4"/>
                </a:solidFill>
              </a:rPr>
              <a:t>Ο χορός συνειρμικά σκέφτεται τον ρόλο που έπαιξαν οι δύο θεές στην απαγωγή της Ελένης  και αναφέρεται στη συνέχεια γενικά στον ρόλο των θεών και στην  παρέμβαση τους  στη ζωή των ανθρώπων </a:t>
            </a:r>
          </a:p>
        </p:txBody>
      </p:sp>
      <p:sp>
        <p:nvSpPr>
          <p:cNvPr id="5" name="TextBox 4">
            <a:extLst>
              <a:ext uri="{FF2B5EF4-FFF2-40B4-BE49-F238E27FC236}">
                <a16:creationId xmlns:a16="http://schemas.microsoft.com/office/drawing/2014/main" id="{9B3E0C2A-7B45-987E-7DA5-0BC6FFEF5D77}"/>
              </a:ext>
            </a:extLst>
          </p:cNvPr>
          <p:cNvSpPr txBox="1"/>
          <p:nvPr/>
        </p:nvSpPr>
        <p:spPr>
          <a:xfrm>
            <a:off x="792051" y="3443284"/>
            <a:ext cx="9414456" cy="830997"/>
          </a:xfrm>
          <a:prstGeom prst="rect">
            <a:avLst/>
          </a:prstGeom>
          <a:noFill/>
        </p:spPr>
        <p:txBody>
          <a:bodyPr wrap="square" rtlCol="0">
            <a:spAutoFit/>
          </a:bodyPr>
          <a:lstStyle/>
          <a:p>
            <a:pPr marL="342900" indent="-342900">
              <a:buFont typeface="Arial" panose="020B0604020202020204" pitchFamily="34" charset="0"/>
              <a:buChar char="•"/>
            </a:pPr>
            <a:r>
              <a:rPr lang="el-GR" sz="2400" dirty="0">
                <a:solidFill>
                  <a:schemeClr val="accent4"/>
                </a:solidFill>
              </a:rPr>
              <a:t>Αντίθεση του «φαίνεσθαι» και του «είναι»στιχος 1252  -Το ομοίωμα ήταν τελικά βραβείο ή αιτία συμφορών;</a:t>
            </a:r>
          </a:p>
        </p:txBody>
      </p:sp>
      <p:sp>
        <p:nvSpPr>
          <p:cNvPr id="6" name="TextBox 5">
            <a:extLst>
              <a:ext uri="{FF2B5EF4-FFF2-40B4-BE49-F238E27FC236}">
                <a16:creationId xmlns:a16="http://schemas.microsoft.com/office/drawing/2014/main" id="{27EBB01B-EC9B-6EB3-3ABC-4FB5E0DF38E5}"/>
              </a:ext>
            </a:extLst>
          </p:cNvPr>
          <p:cNvSpPr txBox="1"/>
          <p:nvPr/>
        </p:nvSpPr>
        <p:spPr>
          <a:xfrm>
            <a:off x="792051" y="4694998"/>
            <a:ext cx="10150698" cy="830997"/>
          </a:xfrm>
          <a:prstGeom prst="rect">
            <a:avLst/>
          </a:prstGeom>
          <a:noFill/>
        </p:spPr>
        <p:txBody>
          <a:bodyPr wrap="square" rtlCol="0">
            <a:spAutoFit/>
          </a:bodyPr>
          <a:lstStyle/>
          <a:p>
            <a:pPr marL="342900" indent="-342900">
              <a:buFont typeface="Arial" panose="020B0604020202020204" pitchFamily="34" charset="0"/>
              <a:buChar char="•"/>
            </a:pPr>
            <a:r>
              <a:rPr lang="el-GR" sz="2400" dirty="0">
                <a:solidFill>
                  <a:schemeClr val="accent4"/>
                </a:solidFill>
              </a:rPr>
              <a:t>Οι ένέργειες του Ναύπλιου και των θεών εμπεριέχουν το θέμα του δόλου όπως άλλωστε και το σχέδιο της Ελένης</a:t>
            </a:r>
          </a:p>
        </p:txBody>
      </p:sp>
    </p:spTree>
    <p:extLst>
      <p:ext uri="{BB962C8B-B14F-4D97-AF65-F5344CB8AC3E}">
        <p14:creationId xmlns:p14="http://schemas.microsoft.com/office/powerpoint/2010/main" val="383195562"/>
      </p:ext>
    </p:extLst>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100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grpId="0" nodeType="clickEffect">
                                  <p:stCondLst>
                                    <p:cond delay="750"/>
                                  </p:stCondLst>
                                  <p:childTnLst>
                                    <p:set>
                                      <p:cBhvr>
                                        <p:cTn id="13" dur="1" fill="hold">
                                          <p:stCondLst>
                                            <p:cond delay="0"/>
                                          </p:stCondLst>
                                        </p:cTn>
                                        <p:tgtEl>
                                          <p:spTgt spid="5"/>
                                        </p:tgtEl>
                                        <p:attrNameLst>
                                          <p:attrName>style.visibility</p:attrName>
                                        </p:attrNameLst>
                                      </p:cBhvr>
                                      <p:to>
                                        <p:strVal val="visible"/>
                                      </p:to>
                                    </p:set>
                                    <p:anim calcmode="lin" valueType="num">
                                      <p:cBhvr additive="base">
                                        <p:cTn id="14" dur="500" fill="hold"/>
                                        <p:tgtEl>
                                          <p:spTgt spid="5"/>
                                        </p:tgtEl>
                                        <p:attrNameLst>
                                          <p:attrName>ppt_x</p:attrName>
                                        </p:attrNameLst>
                                      </p:cBhvr>
                                      <p:tavLst>
                                        <p:tav tm="0">
                                          <p:val>
                                            <p:strVal val="#ppt_x"/>
                                          </p:val>
                                        </p:tav>
                                        <p:tav tm="100000">
                                          <p:val>
                                            <p:strVal val="#ppt_x"/>
                                          </p:val>
                                        </p:tav>
                                      </p:tavLst>
                                    </p:anim>
                                    <p:anim calcmode="lin" valueType="num">
                                      <p:cBhvr additive="base">
                                        <p:cTn id="15"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2" presetClass="entr" presetSubtype="4" fill="hold" grpId="0" nodeType="clickEffect">
                                  <p:stCondLst>
                                    <p:cond delay="750"/>
                                  </p:stCondLst>
                                  <p:childTnLst>
                                    <p:set>
                                      <p:cBhvr>
                                        <p:cTn id="19" dur="1" fill="hold">
                                          <p:stCondLst>
                                            <p:cond delay="0"/>
                                          </p:stCondLst>
                                        </p:cTn>
                                        <p:tgtEl>
                                          <p:spTgt spid="6"/>
                                        </p:tgtEl>
                                        <p:attrNameLst>
                                          <p:attrName>style.visibility</p:attrName>
                                        </p:attrNameLst>
                                      </p:cBhvr>
                                      <p:to>
                                        <p:strVal val="visible"/>
                                      </p:to>
                                    </p:set>
                                    <p:anim calcmode="lin" valueType="num">
                                      <p:cBhvr additive="base">
                                        <p:cTn id="20" dur="500" fill="hold"/>
                                        <p:tgtEl>
                                          <p:spTgt spid="6"/>
                                        </p:tgtEl>
                                        <p:attrNameLst>
                                          <p:attrName>ppt_x</p:attrName>
                                        </p:attrNameLst>
                                      </p:cBhvr>
                                      <p:tavLst>
                                        <p:tav tm="0">
                                          <p:val>
                                            <p:strVal val="#ppt_x"/>
                                          </p:val>
                                        </p:tav>
                                        <p:tav tm="100000">
                                          <p:val>
                                            <p:strVal val="#ppt_x"/>
                                          </p:val>
                                        </p:tav>
                                      </p:tavLst>
                                    </p:anim>
                                    <p:anim calcmode="lin" valueType="num">
                                      <p:cBhvr additive="base">
                                        <p:cTn id="21"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471</TotalTime>
  <Words>1377</Words>
  <Application>Microsoft Office PowerPoint</Application>
  <PresentationFormat>Widescreen</PresentationFormat>
  <Paragraphs>178</Paragraphs>
  <Slides>12</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12</vt:i4>
      </vt:variant>
    </vt:vector>
  </HeadingPairs>
  <TitlesOfParts>
    <vt:vector size="21" baseType="lpstr">
      <vt:lpstr>Arial</vt:lpstr>
      <vt:lpstr>Calibri</vt:lpstr>
      <vt:lpstr>Calibri Light</vt:lpstr>
      <vt:lpstr>GFSNeohellenic-Bold</vt:lpstr>
      <vt:lpstr>GFSNeohellenic-BoldItalic</vt:lpstr>
      <vt:lpstr>GFSNeohellenic-Regular</vt:lpstr>
      <vt:lpstr>Palatino Linotype</vt:lpstr>
      <vt:lpstr>UB-Baskerville</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Anna</dc:creator>
  <cp:lastModifiedBy>Anna</cp:lastModifiedBy>
  <cp:revision>16</cp:revision>
  <dcterms:created xsi:type="dcterms:W3CDTF">2023-03-18T15:52:18Z</dcterms:created>
  <dcterms:modified xsi:type="dcterms:W3CDTF">2023-03-18T23:43:46Z</dcterms:modified>
</cp:coreProperties>
</file>