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diagrams/layout1.xml" ContentType="application/vnd.openxmlformats-officedocument.drawingml.diagramLayout+xml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ms-office.legacyDiagramTex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71" r:id="rId11"/>
    <p:sldId id="266" r:id="rId12"/>
    <p:sldId id="268" r:id="rId13"/>
    <p:sldId id="272" r:id="rId14"/>
    <p:sldId id="273" r:id="rId15"/>
    <p:sldId id="267" r:id="rId16"/>
    <p:sldId id="269" r:id="rId17"/>
    <p:sldId id="270" r:id="rId18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bg2"/>
        </a:solidFill>
        <a:latin typeface="Arial" charset="0"/>
        <a:ea typeface="Arial Unicode MS" pitchFamily="34" charset="-128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bg2"/>
        </a:solidFill>
        <a:latin typeface="Arial" charset="0"/>
        <a:ea typeface="Arial Unicode MS" pitchFamily="34" charset="-128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bg2"/>
        </a:solidFill>
        <a:latin typeface="Arial" charset="0"/>
        <a:ea typeface="Arial Unicode MS" pitchFamily="34" charset="-128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bg2"/>
        </a:solidFill>
        <a:latin typeface="Arial" charset="0"/>
        <a:ea typeface="Arial Unicode MS" pitchFamily="34" charset="-128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bg2"/>
        </a:solidFill>
        <a:latin typeface="Arial" charset="0"/>
        <a:ea typeface="Arial Unicode MS" pitchFamily="34" charset="-128"/>
        <a:cs typeface="Arial" charset="0"/>
      </a:defRPr>
    </a:lvl5pPr>
    <a:lvl6pPr marL="2286000" algn="l" defTabSz="914400" rtl="0" eaLnBrk="1" latinLnBrk="0" hangingPunct="1">
      <a:defRPr kern="1200">
        <a:solidFill>
          <a:schemeClr val="bg2"/>
        </a:solidFill>
        <a:latin typeface="Arial" charset="0"/>
        <a:ea typeface="Arial Unicode MS" pitchFamily="34" charset="-128"/>
        <a:cs typeface="Arial" charset="0"/>
      </a:defRPr>
    </a:lvl6pPr>
    <a:lvl7pPr marL="2743200" algn="l" defTabSz="914400" rtl="0" eaLnBrk="1" latinLnBrk="0" hangingPunct="1">
      <a:defRPr kern="1200">
        <a:solidFill>
          <a:schemeClr val="bg2"/>
        </a:solidFill>
        <a:latin typeface="Arial" charset="0"/>
        <a:ea typeface="Arial Unicode MS" pitchFamily="34" charset="-128"/>
        <a:cs typeface="Arial" charset="0"/>
      </a:defRPr>
    </a:lvl7pPr>
    <a:lvl8pPr marL="3200400" algn="l" defTabSz="914400" rtl="0" eaLnBrk="1" latinLnBrk="0" hangingPunct="1">
      <a:defRPr kern="1200">
        <a:solidFill>
          <a:schemeClr val="bg2"/>
        </a:solidFill>
        <a:latin typeface="Arial" charset="0"/>
        <a:ea typeface="Arial Unicode MS" pitchFamily="34" charset="-128"/>
        <a:cs typeface="Arial" charset="0"/>
      </a:defRPr>
    </a:lvl8pPr>
    <a:lvl9pPr marL="3657600" algn="l" defTabSz="914400" rtl="0" eaLnBrk="1" latinLnBrk="0" hangingPunct="1">
      <a:defRPr kern="1200">
        <a:solidFill>
          <a:schemeClr val="bg2"/>
        </a:solidFill>
        <a:latin typeface="Arial" charset="0"/>
        <a:ea typeface="Arial Unicode MS" pitchFamily="34" charset="-128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A6E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18" autoAdjust="0"/>
  </p:normalViewPr>
  <p:slideViewPr>
    <p:cSldViewPr>
      <p:cViewPr varScale="1">
        <p:scale>
          <a:sx n="70" d="100"/>
          <a:sy n="70" d="100"/>
        </p:scale>
        <p:origin x="-115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41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06/relationships/legacyDocTextInfo" Target="legacyDocTextInfo.bin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A57AEA-3193-4332-8264-DF9102A59BA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EB1EDAF5-396B-475D-AC94-569979FBFD0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b="1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Arial Unicode MS" pitchFamily="34" charset="-128"/>
              <a:cs typeface="Arial" charset="0"/>
            </a:rPr>
            <a:t>ΤΟΝΟΙ</a:t>
          </a:r>
          <a:endParaRPr kumimoji="0" lang="en-US" b="1" i="0" u="none" strike="noStrike" cap="none" normalizeH="0" baseline="0" dirty="0" smtClean="0">
            <a:ln>
              <a:noFill/>
            </a:ln>
            <a:solidFill>
              <a:schemeClr val="bg2"/>
            </a:solidFill>
            <a:effectLst/>
            <a:latin typeface="Arial" charset="0"/>
            <a:ea typeface="Arial Unicode MS" pitchFamily="34" charset="-128"/>
            <a:cs typeface="Arial" charset="0"/>
          </a:endParaRPr>
        </a:p>
      </dgm:t>
    </dgm:pt>
    <dgm:pt modelId="{BB6969AA-8776-4EB7-A399-40D6F0406429}" type="parTrans" cxnId="{1033CCCB-6358-4A14-ABA5-72AA2C43362C}">
      <dgm:prSet/>
      <dgm:spPr/>
      <dgm:t>
        <a:bodyPr/>
        <a:lstStyle/>
        <a:p>
          <a:endParaRPr lang="el-GR"/>
        </a:p>
      </dgm:t>
    </dgm:pt>
    <dgm:pt modelId="{5F7B4DF6-E3E0-412D-868B-C5F8F48AC1F2}" type="sibTrans" cxnId="{1033CCCB-6358-4A14-ABA5-72AA2C43362C}">
      <dgm:prSet/>
      <dgm:spPr/>
      <dgm:t>
        <a:bodyPr/>
        <a:lstStyle/>
        <a:p>
          <a:endParaRPr lang="el-GR"/>
        </a:p>
      </dgm:t>
    </dgm:pt>
    <dgm:pt modelId="{E4A1249E-8AE2-4C7A-B685-2EF6546F8C10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sz="2400" b="1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Arial Unicode MS" pitchFamily="34" charset="-128"/>
              <a:cs typeface="Arial" charset="0"/>
            </a:rPr>
            <a:t>ΟΞΕΙΑ</a:t>
          </a:r>
          <a:r>
            <a:rPr lang="el-GR" sz="2400" b="1" dirty="0" smtClean="0">
              <a:solidFill>
                <a:schemeClr val="bg2"/>
              </a:solidFill>
            </a:rPr>
            <a:t>(΄):                           </a:t>
          </a:r>
          <a:r>
            <a:rPr lang="el-GR" sz="1600" b="1" dirty="0" smtClean="0">
              <a:solidFill>
                <a:schemeClr val="bg2"/>
              </a:solidFill>
            </a:rPr>
            <a:t>η τονιζόμενη συλλαβή προφέρεται σε υψηλότερο μουσικά ήχο.</a:t>
          </a:r>
          <a:endParaRPr kumimoji="0" lang="en-US" sz="1600" b="1" i="0" u="none" strike="noStrike" cap="none" normalizeH="0" baseline="0" dirty="0" smtClean="0">
            <a:ln>
              <a:noFill/>
            </a:ln>
            <a:solidFill>
              <a:schemeClr val="bg2"/>
            </a:solidFill>
            <a:effectLst/>
            <a:latin typeface="Arial" charset="0"/>
            <a:ea typeface="Arial Unicode MS" pitchFamily="34" charset="-128"/>
            <a:cs typeface="Arial" charset="0"/>
          </a:endParaRPr>
        </a:p>
      </dgm:t>
    </dgm:pt>
    <dgm:pt modelId="{E805B34E-9B55-4AD3-A5D5-0DBE2F3A9B26}" type="parTrans" cxnId="{E249CCE6-E482-42FD-85BF-EDAC0F2DF2B3}">
      <dgm:prSet/>
      <dgm:spPr/>
      <dgm:t>
        <a:bodyPr/>
        <a:lstStyle/>
        <a:p>
          <a:endParaRPr lang="el-GR"/>
        </a:p>
      </dgm:t>
    </dgm:pt>
    <dgm:pt modelId="{4A85434D-9A66-4E56-8DEE-E3BECE039DA4}" type="sibTrans" cxnId="{E249CCE6-E482-42FD-85BF-EDAC0F2DF2B3}">
      <dgm:prSet/>
      <dgm:spPr/>
      <dgm:t>
        <a:bodyPr/>
        <a:lstStyle/>
        <a:p>
          <a:endParaRPr lang="el-GR"/>
        </a:p>
      </dgm:t>
    </dgm:pt>
    <dgm:pt modelId="{6C2A68F6-BB4E-4DD9-8091-C6620E91BC6E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sz="2400" b="1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Arial Unicode MS" pitchFamily="34" charset="-128"/>
              <a:cs typeface="Arial" charset="0"/>
            </a:rPr>
            <a:t>ΒΑΡΕΙΑ</a:t>
          </a:r>
          <a:r>
            <a:rPr lang="el-GR" sz="2400" b="1" dirty="0" smtClean="0">
              <a:solidFill>
                <a:schemeClr val="bg2"/>
              </a:solidFill>
            </a:rPr>
            <a:t>(</a:t>
          </a:r>
          <a:r>
            <a:rPr lang="en-US" sz="2400" b="1" dirty="0" smtClean="0">
              <a:solidFill>
                <a:schemeClr val="bg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`</a:t>
          </a:r>
          <a:r>
            <a:rPr lang="el-GR" sz="2400" b="1" dirty="0" smtClean="0">
              <a:solidFill>
                <a:schemeClr val="bg2"/>
              </a:solidFill>
              <a:ea typeface="Arial Unicode MS" pitchFamily="34" charset="-128"/>
              <a:cs typeface="Arial Unicode MS" pitchFamily="34" charset="-128"/>
            </a:rPr>
            <a:t>):                          </a:t>
          </a:r>
          <a:r>
            <a:rPr lang="el-GR" sz="1600" b="1" dirty="0" smtClean="0">
              <a:solidFill>
                <a:schemeClr val="bg2"/>
              </a:solidFill>
              <a:ea typeface="Arial Unicode MS" pitchFamily="34" charset="-128"/>
              <a:cs typeface="Arial Unicode MS" pitchFamily="34" charset="-128"/>
            </a:rPr>
            <a:t>απουσία υψηλού τόνου. Αρχικά, σημειωνόταν σε όλες τις άτονες συλλαβές της λέξης, αργότερα μόνο στη </a:t>
          </a:r>
          <a:r>
            <a:rPr lang="el-GR" sz="1600" b="1" dirty="0" smtClean="0">
              <a:solidFill>
                <a:srgbClr val="FF0000"/>
              </a:solidFill>
              <a:ea typeface="Arial Unicode MS" pitchFamily="34" charset="-128"/>
              <a:cs typeface="Arial Unicode MS" pitchFamily="34" charset="-128"/>
            </a:rPr>
            <a:t>λήγουσα</a:t>
          </a:r>
          <a:r>
            <a:rPr lang="el-GR" sz="1300" b="1" dirty="0" smtClean="0">
              <a:solidFill>
                <a:srgbClr val="FF0000"/>
              </a:solidFill>
              <a:ea typeface="Arial Unicode MS" pitchFamily="34" charset="-128"/>
              <a:cs typeface="Arial Unicode MS" pitchFamily="34" charset="-128"/>
            </a:rPr>
            <a:t>.</a:t>
          </a:r>
          <a:endParaRPr kumimoji="0" lang="en-US" sz="1300" b="1" i="0" u="none" strike="noStrike" cap="none" normalizeH="0" baseline="0" dirty="0" smtClean="0">
            <a:ln>
              <a:noFill/>
            </a:ln>
            <a:solidFill>
              <a:srgbClr val="FF0000"/>
            </a:solidFill>
            <a:effectLst/>
            <a:latin typeface="Arial" charset="0"/>
            <a:ea typeface="Arial Unicode MS" pitchFamily="34" charset="-128"/>
            <a:cs typeface="Arial" charset="0"/>
          </a:endParaRPr>
        </a:p>
      </dgm:t>
    </dgm:pt>
    <dgm:pt modelId="{243A590C-BBD6-4CAA-9D33-E846CDB62375}" type="parTrans" cxnId="{47616FFC-A7EB-4088-A9D8-68F07A5B4FD1}">
      <dgm:prSet/>
      <dgm:spPr/>
      <dgm:t>
        <a:bodyPr/>
        <a:lstStyle/>
        <a:p>
          <a:endParaRPr lang="el-GR"/>
        </a:p>
      </dgm:t>
    </dgm:pt>
    <dgm:pt modelId="{58F003C3-421A-4F43-9F44-8348B8F0F80D}" type="sibTrans" cxnId="{47616FFC-A7EB-4088-A9D8-68F07A5B4FD1}">
      <dgm:prSet/>
      <dgm:spPr/>
      <dgm:t>
        <a:bodyPr/>
        <a:lstStyle/>
        <a:p>
          <a:endParaRPr lang="el-GR"/>
        </a:p>
      </dgm:t>
    </dgm:pt>
    <dgm:pt modelId="{E2D40BEA-18A8-4E1C-BEBB-42F3085AF568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sz="2400" b="1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Arial Unicode MS" pitchFamily="34" charset="-128"/>
              <a:cs typeface="Arial" charset="0"/>
            </a:rPr>
            <a:t>ΠΕΡΙΣΠΩΜΕΝΗ</a:t>
          </a:r>
          <a:r>
            <a:rPr lang="el-GR" sz="2400" b="1" dirty="0" smtClean="0">
              <a:solidFill>
                <a:schemeClr val="bg2"/>
              </a:solidFill>
              <a:ea typeface="Arial Unicode MS" pitchFamily="34" charset="-128"/>
              <a:cs typeface="Arial Unicode MS" pitchFamily="34" charset="-128"/>
            </a:rPr>
            <a:t>(</a:t>
          </a:r>
          <a:r>
            <a:rPr lang="en-US" sz="2400" b="1" dirty="0" smtClean="0">
              <a:solidFill>
                <a:schemeClr val="bg2"/>
              </a:solidFill>
            </a:rPr>
            <a:t>~</a:t>
          </a:r>
          <a:r>
            <a:rPr lang="el-GR" sz="2400" b="1" dirty="0" smtClean="0">
              <a:solidFill>
                <a:schemeClr val="bg2"/>
              </a:solidFill>
            </a:rPr>
            <a:t>)</a:t>
          </a:r>
          <a:r>
            <a:rPr lang="el-GR" sz="2800" b="1" dirty="0" smtClean="0">
              <a:solidFill>
                <a:schemeClr val="bg2"/>
              </a:solidFill>
            </a:rPr>
            <a:t>: </a:t>
          </a:r>
          <a:r>
            <a:rPr lang="el-GR" sz="1800" b="1" dirty="0" smtClean="0">
              <a:solidFill>
                <a:schemeClr val="bg2"/>
              </a:solidFill>
            </a:rPr>
            <a:t>συνδυασμός οξείας και βαρείας.</a:t>
          </a:r>
          <a:r>
            <a:rPr lang="el-GR" sz="1800" dirty="0" smtClean="0"/>
            <a:t> </a:t>
          </a:r>
          <a:endParaRPr kumimoji="0" lang="en-US" sz="1800" b="1" i="0" u="none" strike="noStrike" cap="none" normalizeH="0" baseline="0" dirty="0" smtClean="0">
            <a:ln>
              <a:noFill/>
            </a:ln>
            <a:solidFill>
              <a:schemeClr val="bg2"/>
            </a:solidFill>
            <a:effectLst/>
            <a:latin typeface="Arial" charset="0"/>
            <a:ea typeface="Arial Unicode MS" pitchFamily="34" charset="-128"/>
            <a:cs typeface="Arial" charset="0"/>
          </a:endParaRPr>
        </a:p>
      </dgm:t>
    </dgm:pt>
    <dgm:pt modelId="{74FF4A51-0EED-4DD3-B770-2E8200ED0568}" type="parTrans" cxnId="{0D8972F1-E0E5-4A9E-8798-1073A8071626}">
      <dgm:prSet/>
      <dgm:spPr/>
      <dgm:t>
        <a:bodyPr/>
        <a:lstStyle/>
        <a:p>
          <a:endParaRPr lang="el-GR"/>
        </a:p>
      </dgm:t>
    </dgm:pt>
    <dgm:pt modelId="{63F50C83-897C-4DEF-8A97-4F8F0D647A9A}" type="sibTrans" cxnId="{0D8972F1-E0E5-4A9E-8798-1073A8071626}">
      <dgm:prSet/>
      <dgm:spPr/>
      <dgm:t>
        <a:bodyPr/>
        <a:lstStyle/>
        <a:p>
          <a:endParaRPr lang="el-GR"/>
        </a:p>
      </dgm:t>
    </dgm:pt>
    <dgm:pt modelId="{DE7D774A-B869-4F35-885B-63316A327803}" type="pres">
      <dgm:prSet presAssocID="{68A57AEA-3193-4332-8264-DF9102A59BA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AFA4A0E-1F56-4873-85E1-4C20E05DCABB}" type="pres">
      <dgm:prSet presAssocID="{EB1EDAF5-396B-475D-AC94-569979FBFD05}" presName="hierRoot1" presStyleCnt="0">
        <dgm:presLayoutVars>
          <dgm:hierBranch/>
        </dgm:presLayoutVars>
      </dgm:prSet>
      <dgm:spPr/>
    </dgm:pt>
    <dgm:pt modelId="{240D5BE4-C54E-44E0-ABD1-2EEA562EB187}" type="pres">
      <dgm:prSet presAssocID="{EB1EDAF5-396B-475D-AC94-569979FBFD05}" presName="rootComposite1" presStyleCnt="0"/>
      <dgm:spPr/>
    </dgm:pt>
    <dgm:pt modelId="{0F8E919B-6574-4A68-A62D-3FD79EBF8471}" type="pres">
      <dgm:prSet presAssocID="{EB1EDAF5-396B-475D-AC94-569979FBFD05}" presName="rootText1" presStyleLbl="node0" presStyleIdx="0" presStyleCnt="1" custLinFactNeighborX="-3193" custLinFactNeighborY="-57153">
        <dgm:presLayoutVars>
          <dgm:chPref val="3"/>
        </dgm:presLayoutVars>
      </dgm:prSet>
      <dgm:spPr/>
    </dgm:pt>
    <dgm:pt modelId="{7F30E850-FB7C-4953-9429-9B45C7935C66}" type="pres">
      <dgm:prSet presAssocID="{EB1EDAF5-396B-475D-AC94-569979FBFD05}" presName="rootConnector1" presStyleLbl="node1" presStyleIdx="0" presStyleCnt="0"/>
      <dgm:spPr/>
    </dgm:pt>
    <dgm:pt modelId="{4B3590ED-E090-419D-9BA4-A602CA808951}" type="pres">
      <dgm:prSet presAssocID="{EB1EDAF5-396B-475D-AC94-569979FBFD05}" presName="hierChild2" presStyleCnt="0"/>
      <dgm:spPr/>
    </dgm:pt>
    <dgm:pt modelId="{AD16F47A-E6EB-4D1E-9703-298A12E617F5}" type="pres">
      <dgm:prSet presAssocID="{E805B34E-9B55-4AD3-A5D5-0DBE2F3A9B26}" presName="Name35" presStyleLbl="parChTrans1D2" presStyleIdx="0" presStyleCnt="3"/>
      <dgm:spPr/>
    </dgm:pt>
    <dgm:pt modelId="{01DF6101-F5A1-422F-A82A-D8432AE15F18}" type="pres">
      <dgm:prSet presAssocID="{E4A1249E-8AE2-4C7A-B685-2EF6546F8C10}" presName="hierRoot2" presStyleCnt="0">
        <dgm:presLayoutVars>
          <dgm:hierBranch/>
        </dgm:presLayoutVars>
      </dgm:prSet>
      <dgm:spPr/>
    </dgm:pt>
    <dgm:pt modelId="{80F2C827-5982-412F-9E5A-959BF03AC117}" type="pres">
      <dgm:prSet presAssocID="{E4A1249E-8AE2-4C7A-B685-2EF6546F8C10}" presName="rootComposite" presStyleCnt="0"/>
      <dgm:spPr/>
    </dgm:pt>
    <dgm:pt modelId="{09AE8D51-1D9D-4476-8DFA-BE7407C8723F}" type="pres">
      <dgm:prSet presAssocID="{E4A1249E-8AE2-4C7A-B685-2EF6546F8C10}" presName="rootText" presStyleLbl="node2" presStyleIdx="0" presStyleCnt="3" custScaleX="127793" custScaleY="17018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9EE7BDCD-50DC-4C57-AA3A-333A98147D50}" type="pres">
      <dgm:prSet presAssocID="{E4A1249E-8AE2-4C7A-B685-2EF6546F8C10}" presName="rootConnector" presStyleLbl="node2" presStyleIdx="0" presStyleCnt="3"/>
      <dgm:spPr/>
    </dgm:pt>
    <dgm:pt modelId="{373F94E5-FA68-40E9-B7B1-1E360EE3C1C9}" type="pres">
      <dgm:prSet presAssocID="{E4A1249E-8AE2-4C7A-B685-2EF6546F8C10}" presName="hierChild4" presStyleCnt="0"/>
      <dgm:spPr/>
    </dgm:pt>
    <dgm:pt modelId="{35E760A1-2825-4E48-8693-4546813693E9}" type="pres">
      <dgm:prSet presAssocID="{E4A1249E-8AE2-4C7A-B685-2EF6546F8C10}" presName="hierChild5" presStyleCnt="0"/>
      <dgm:spPr/>
    </dgm:pt>
    <dgm:pt modelId="{4D61E63B-4834-4D33-A62C-BA855C11FFB3}" type="pres">
      <dgm:prSet presAssocID="{243A590C-BBD6-4CAA-9D33-E846CDB62375}" presName="Name35" presStyleLbl="parChTrans1D2" presStyleIdx="1" presStyleCnt="3"/>
      <dgm:spPr/>
    </dgm:pt>
    <dgm:pt modelId="{0E1C6F35-527C-4EB8-BC10-D4BB782465BE}" type="pres">
      <dgm:prSet presAssocID="{6C2A68F6-BB4E-4DD9-8091-C6620E91BC6E}" presName="hierRoot2" presStyleCnt="0">
        <dgm:presLayoutVars>
          <dgm:hierBranch/>
        </dgm:presLayoutVars>
      </dgm:prSet>
      <dgm:spPr/>
    </dgm:pt>
    <dgm:pt modelId="{325D1B11-7709-468E-B092-E8EA901DCAD6}" type="pres">
      <dgm:prSet presAssocID="{6C2A68F6-BB4E-4DD9-8091-C6620E91BC6E}" presName="rootComposite" presStyleCnt="0"/>
      <dgm:spPr/>
    </dgm:pt>
    <dgm:pt modelId="{E6EF170A-C4DE-4353-B599-5A7034079583}" type="pres">
      <dgm:prSet presAssocID="{6C2A68F6-BB4E-4DD9-8091-C6620E91BC6E}" presName="rootText" presStyleLbl="node2" presStyleIdx="1" presStyleCnt="3" custScaleX="137029" custScaleY="23876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B13B1DA8-CE15-4AB7-BDCD-88153D1D630F}" type="pres">
      <dgm:prSet presAssocID="{6C2A68F6-BB4E-4DD9-8091-C6620E91BC6E}" presName="rootConnector" presStyleLbl="node2" presStyleIdx="1" presStyleCnt="3"/>
      <dgm:spPr/>
    </dgm:pt>
    <dgm:pt modelId="{574421A4-66CA-41C1-A629-328670F97A79}" type="pres">
      <dgm:prSet presAssocID="{6C2A68F6-BB4E-4DD9-8091-C6620E91BC6E}" presName="hierChild4" presStyleCnt="0"/>
      <dgm:spPr/>
    </dgm:pt>
    <dgm:pt modelId="{7CB4FB66-3C1E-49AE-8EFD-7182A7BC2497}" type="pres">
      <dgm:prSet presAssocID="{6C2A68F6-BB4E-4DD9-8091-C6620E91BC6E}" presName="hierChild5" presStyleCnt="0"/>
      <dgm:spPr/>
    </dgm:pt>
    <dgm:pt modelId="{F0CBD878-4BB1-4255-ACFC-2AD3C9356638}" type="pres">
      <dgm:prSet presAssocID="{74FF4A51-0EED-4DD3-B770-2E8200ED0568}" presName="Name35" presStyleLbl="parChTrans1D2" presStyleIdx="2" presStyleCnt="3"/>
      <dgm:spPr/>
    </dgm:pt>
    <dgm:pt modelId="{1AF5DFE6-3628-49FA-92F7-E2C49D59422B}" type="pres">
      <dgm:prSet presAssocID="{E2D40BEA-18A8-4E1C-BEBB-42F3085AF568}" presName="hierRoot2" presStyleCnt="0">
        <dgm:presLayoutVars>
          <dgm:hierBranch/>
        </dgm:presLayoutVars>
      </dgm:prSet>
      <dgm:spPr/>
    </dgm:pt>
    <dgm:pt modelId="{8F2CACA4-888B-4181-8C8B-8B38EB4DCF1D}" type="pres">
      <dgm:prSet presAssocID="{E2D40BEA-18A8-4E1C-BEBB-42F3085AF568}" presName="rootComposite" presStyleCnt="0"/>
      <dgm:spPr/>
    </dgm:pt>
    <dgm:pt modelId="{A01B7F39-E696-4DA5-91E9-A2F9EFC7BD1D}" type="pres">
      <dgm:prSet presAssocID="{E2D40BEA-18A8-4E1C-BEBB-42F3085AF568}" presName="rootText" presStyleLbl="node2" presStyleIdx="2" presStyleCnt="3" custScaleX="172895" custScaleY="145045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8A98A2DF-53EE-4D99-A385-644BC7170A24}" type="pres">
      <dgm:prSet presAssocID="{E2D40BEA-18A8-4E1C-BEBB-42F3085AF568}" presName="rootConnector" presStyleLbl="node2" presStyleIdx="2" presStyleCnt="3"/>
      <dgm:spPr/>
    </dgm:pt>
    <dgm:pt modelId="{F429178B-519D-45EA-B6D9-162B82D1397C}" type="pres">
      <dgm:prSet presAssocID="{E2D40BEA-18A8-4E1C-BEBB-42F3085AF568}" presName="hierChild4" presStyleCnt="0"/>
      <dgm:spPr/>
    </dgm:pt>
    <dgm:pt modelId="{61777FDA-06A0-40A1-96C3-A8E55D81AFC3}" type="pres">
      <dgm:prSet presAssocID="{E2D40BEA-18A8-4E1C-BEBB-42F3085AF568}" presName="hierChild5" presStyleCnt="0"/>
      <dgm:spPr/>
    </dgm:pt>
    <dgm:pt modelId="{673C4B52-FF4F-4E5F-ADDA-DF6DAB870A1D}" type="pres">
      <dgm:prSet presAssocID="{EB1EDAF5-396B-475D-AC94-569979FBFD05}" presName="hierChild3" presStyleCnt="0"/>
      <dgm:spPr/>
    </dgm:pt>
  </dgm:ptLst>
  <dgm:cxnLst>
    <dgm:cxn modelId="{0274BCBA-390D-4DC4-8B7B-F02D0DE31857}" type="presOf" srcId="{E4A1249E-8AE2-4C7A-B685-2EF6546F8C10}" destId="{9EE7BDCD-50DC-4C57-AA3A-333A98147D50}" srcOrd="1" destOrd="0" presId="urn:microsoft.com/office/officeart/2005/8/layout/orgChart1"/>
    <dgm:cxn modelId="{C685D073-B25F-41B5-A82C-EAC41D5F4C64}" type="presOf" srcId="{E2D40BEA-18A8-4E1C-BEBB-42F3085AF568}" destId="{A01B7F39-E696-4DA5-91E9-A2F9EFC7BD1D}" srcOrd="0" destOrd="0" presId="urn:microsoft.com/office/officeart/2005/8/layout/orgChart1"/>
    <dgm:cxn modelId="{1033CCCB-6358-4A14-ABA5-72AA2C43362C}" srcId="{68A57AEA-3193-4332-8264-DF9102A59BAF}" destId="{EB1EDAF5-396B-475D-AC94-569979FBFD05}" srcOrd="0" destOrd="0" parTransId="{BB6969AA-8776-4EB7-A399-40D6F0406429}" sibTransId="{5F7B4DF6-E3E0-412D-868B-C5F8F48AC1F2}"/>
    <dgm:cxn modelId="{F67DEE3B-B2D1-4AEE-BCA1-C64732EF662B}" type="presOf" srcId="{74FF4A51-0EED-4DD3-B770-2E8200ED0568}" destId="{F0CBD878-4BB1-4255-ACFC-2AD3C9356638}" srcOrd="0" destOrd="0" presId="urn:microsoft.com/office/officeart/2005/8/layout/orgChart1"/>
    <dgm:cxn modelId="{00DF7E72-2AEB-44A4-910C-EF9FF72391B4}" type="presOf" srcId="{6C2A68F6-BB4E-4DD9-8091-C6620E91BC6E}" destId="{B13B1DA8-CE15-4AB7-BDCD-88153D1D630F}" srcOrd="1" destOrd="0" presId="urn:microsoft.com/office/officeart/2005/8/layout/orgChart1"/>
    <dgm:cxn modelId="{0D112CAB-C9AB-4CC7-AF24-C007D9AB0E50}" type="presOf" srcId="{243A590C-BBD6-4CAA-9D33-E846CDB62375}" destId="{4D61E63B-4834-4D33-A62C-BA855C11FFB3}" srcOrd="0" destOrd="0" presId="urn:microsoft.com/office/officeart/2005/8/layout/orgChart1"/>
    <dgm:cxn modelId="{47616FFC-A7EB-4088-A9D8-68F07A5B4FD1}" srcId="{EB1EDAF5-396B-475D-AC94-569979FBFD05}" destId="{6C2A68F6-BB4E-4DD9-8091-C6620E91BC6E}" srcOrd="1" destOrd="0" parTransId="{243A590C-BBD6-4CAA-9D33-E846CDB62375}" sibTransId="{58F003C3-421A-4F43-9F44-8348B8F0F80D}"/>
    <dgm:cxn modelId="{3A35BF7D-6809-46FD-A180-9E05D9660021}" type="presOf" srcId="{6C2A68F6-BB4E-4DD9-8091-C6620E91BC6E}" destId="{E6EF170A-C4DE-4353-B599-5A7034079583}" srcOrd="0" destOrd="0" presId="urn:microsoft.com/office/officeart/2005/8/layout/orgChart1"/>
    <dgm:cxn modelId="{7D1B5465-FE23-4CBE-8086-CCCDC5D6C487}" type="presOf" srcId="{EB1EDAF5-396B-475D-AC94-569979FBFD05}" destId="{0F8E919B-6574-4A68-A62D-3FD79EBF8471}" srcOrd="0" destOrd="0" presId="urn:microsoft.com/office/officeart/2005/8/layout/orgChart1"/>
    <dgm:cxn modelId="{E249CCE6-E482-42FD-85BF-EDAC0F2DF2B3}" srcId="{EB1EDAF5-396B-475D-AC94-569979FBFD05}" destId="{E4A1249E-8AE2-4C7A-B685-2EF6546F8C10}" srcOrd="0" destOrd="0" parTransId="{E805B34E-9B55-4AD3-A5D5-0DBE2F3A9B26}" sibTransId="{4A85434D-9A66-4E56-8DEE-E3BECE039DA4}"/>
    <dgm:cxn modelId="{38E2CB7F-FEFA-41E1-BF54-700AC000B678}" type="presOf" srcId="{EB1EDAF5-396B-475D-AC94-569979FBFD05}" destId="{7F30E850-FB7C-4953-9429-9B45C7935C66}" srcOrd="1" destOrd="0" presId="urn:microsoft.com/office/officeart/2005/8/layout/orgChart1"/>
    <dgm:cxn modelId="{070838C7-0C35-4015-977A-E806CADFDE17}" type="presOf" srcId="{E2D40BEA-18A8-4E1C-BEBB-42F3085AF568}" destId="{8A98A2DF-53EE-4D99-A385-644BC7170A24}" srcOrd="1" destOrd="0" presId="urn:microsoft.com/office/officeart/2005/8/layout/orgChart1"/>
    <dgm:cxn modelId="{44266312-2891-4A2D-9488-B9968332964C}" type="presOf" srcId="{68A57AEA-3193-4332-8264-DF9102A59BAF}" destId="{DE7D774A-B869-4F35-885B-63316A327803}" srcOrd="0" destOrd="0" presId="urn:microsoft.com/office/officeart/2005/8/layout/orgChart1"/>
    <dgm:cxn modelId="{B6A5878C-5204-4FE8-8261-9E8A78333D64}" type="presOf" srcId="{E4A1249E-8AE2-4C7A-B685-2EF6546F8C10}" destId="{09AE8D51-1D9D-4476-8DFA-BE7407C8723F}" srcOrd="0" destOrd="0" presId="urn:microsoft.com/office/officeart/2005/8/layout/orgChart1"/>
    <dgm:cxn modelId="{0D8972F1-E0E5-4A9E-8798-1073A8071626}" srcId="{EB1EDAF5-396B-475D-AC94-569979FBFD05}" destId="{E2D40BEA-18A8-4E1C-BEBB-42F3085AF568}" srcOrd="2" destOrd="0" parTransId="{74FF4A51-0EED-4DD3-B770-2E8200ED0568}" sibTransId="{63F50C83-897C-4DEF-8A97-4F8F0D647A9A}"/>
    <dgm:cxn modelId="{667067F0-1CEE-4B62-A266-94EBED55D124}" type="presOf" srcId="{E805B34E-9B55-4AD3-A5D5-0DBE2F3A9B26}" destId="{AD16F47A-E6EB-4D1E-9703-298A12E617F5}" srcOrd="0" destOrd="0" presId="urn:microsoft.com/office/officeart/2005/8/layout/orgChart1"/>
    <dgm:cxn modelId="{6F9EF061-80C1-4FE3-9E8F-76DB492D67B8}" type="presParOf" srcId="{DE7D774A-B869-4F35-885B-63316A327803}" destId="{2AFA4A0E-1F56-4873-85E1-4C20E05DCABB}" srcOrd="0" destOrd="0" presId="urn:microsoft.com/office/officeart/2005/8/layout/orgChart1"/>
    <dgm:cxn modelId="{41EA8CFB-3340-437C-9EFC-1C61D8FF1BF8}" type="presParOf" srcId="{2AFA4A0E-1F56-4873-85E1-4C20E05DCABB}" destId="{240D5BE4-C54E-44E0-ABD1-2EEA562EB187}" srcOrd="0" destOrd="0" presId="urn:microsoft.com/office/officeart/2005/8/layout/orgChart1"/>
    <dgm:cxn modelId="{03793500-0F2E-4884-BD85-46A8283AB9FF}" type="presParOf" srcId="{240D5BE4-C54E-44E0-ABD1-2EEA562EB187}" destId="{0F8E919B-6574-4A68-A62D-3FD79EBF8471}" srcOrd="0" destOrd="0" presId="urn:microsoft.com/office/officeart/2005/8/layout/orgChart1"/>
    <dgm:cxn modelId="{1FCFB5D9-7D47-4234-AECE-A40D72C276B8}" type="presParOf" srcId="{240D5BE4-C54E-44E0-ABD1-2EEA562EB187}" destId="{7F30E850-FB7C-4953-9429-9B45C7935C66}" srcOrd="1" destOrd="0" presId="urn:microsoft.com/office/officeart/2005/8/layout/orgChart1"/>
    <dgm:cxn modelId="{AEDAC170-6BF6-448E-A12D-F5B8AB86C9E6}" type="presParOf" srcId="{2AFA4A0E-1F56-4873-85E1-4C20E05DCABB}" destId="{4B3590ED-E090-419D-9BA4-A602CA808951}" srcOrd="1" destOrd="0" presId="urn:microsoft.com/office/officeart/2005/8/layout/orgChart1"/>
    <dgm:cxn modelId="{E1DA05A7-0145-4523-9D55-F080DB53E66B}" type="presParOf" srcId="{4B3590ED-E090-419D-9BA4-A602CA808951}" destId="{AD16F47A-E6EB-4D1E-9703-298A12E617F5}" srcOrd="0" destOrd="0" presId="urn:microsoft.com/office/officeart/2005/8/layout/orgChart1"/>
    <dgm:cxn modelId="{843F7ED2-4C5E-4A58-9BA3-E6404C172EBC}" type="presParOf" srcId="{4B3590ED-E090-419D-9BA4-A602CA808951}" destId="{01DF6101-F5A1-422F-A82A-D8432AE15F18}" srcOrd="1" destOrd="0" presId="urn:microsoft.com/office/officeart/2005/8/layout/orgChart1"/>
    <dgm:cxn modelId="{DE8C127D-4CDB-42E8-BF5D-10D68D12D97D}" type="presParOf" srcId="{01DF6101-F5A1-422F-A82A-D8432AE15F18}" destId="{80F2C827-5982-412F-9E5A-959BF03AC117}" srcOrd="0" destOrd="0" presId="urn:microsoft.com/office/officeart/2005/8/layout/orgChart1"/>
    <dgm:cxn modelId="{0BF65732-74C0-4AC9-80B8-0FA65748A189}" type="presParOf" srcId="{80F2C827-5982-412F-9E5A-959BF03AC117}" destId="{09AE8D51-1D9D-4476-8DFA-BE7407C8723F}" srcOrd="0" destOrd="0" presId="urn:microsoft.com/office/officeart/2005/8/layout/orgChart1"/>
    <dgm:cxn modelId="{B4132EB9-6178-40CD-B81F-5F1F210B3C56}" type="presParOf" srcId="{80F2C827-5982-412F-9E5A-959BF03AC117}" destId="{9EE7BDCD-50DC-4C57-AA3A-333A98147D50}" srcOrd="1" destOrd="0" presId="urn:microsoft.com/office/officeart/2005/8/layout/orgChart1"/>
    <dgm:cxn modelId="{2E7FC3A1-D6C0-4292-B38B-EE0159C9032F}" type="presParOf" srcId="{01DF6101-F5A1-422F-A82A-D8432AE15F18}" destId="{373F94E5-FA68-40E9-B7B1-1E360EE3C1C9}" srcOrd="1" destOrd="0" presId="urn:microsoft.com/office/officeart/2005/8/layout/orgChart1"/>
    <dgm:cxn modelId="{6FE68817-41CF-427C-A4E4-6AA06C21B9CF}" type="presParOf" srcId="{01DF6101-F5A1-422F-A82A-D8432AE15F18}" destId="{35E760A1-2825-4E48-8693-4546813693E9}" srcOrd="2" destOrd="0" presId="urn:microsoft.com/office/officeart/2005/8/layout/orgChart1"/>
    <dgm:cxn modelId="{A6F1BE82-58F4-4BB7-B512-7882B4E56591}" type="presParOf" srcId="{4B3590ED-E090-419D-9BA4-A602CA808951}" destId="{4D61E63B-4834-4D33-A62C-BA855C11FFB3}" srcOrd="2" destOrd="0" presId="urn:microsoft.com/office/officeart/2005/8/layout/orgChart1"/>
    <dgm:cxn modelId="{53CFDD58-3037-47E9-9CE2-948E032F72C3}" type="presParOf" srcId="{4B3590ED-E090-419D-9BA4-A602CA808951}" destId="{0E1C6F35-527C-4EB8-BC10-D4BB782465BE}" srcOrd="3" destOrd="0" presId="urn:microsoft.com/office/officeart/2005/8/layout/orgChart1"/>
    <dgm:cxn modelId="{E64D8115-049A-46F4-B8A4-9CE6D192A56A}" type="presParOf" srcId="{0E1C6F35-527C-4EB8-BC10-D4BB782465BE}" destId="{325D1B11-7709-468E-B092-E8EA901DCAD6}" srcOrd="0" destOrd="0" presId="urn:microsoft.com/office/officeart/2005/8/layout/orgChart1"/>
    <dgm:cxn modelId="{CCAD178C-B876-4141-AE27-5295E042BC94}" type="presParOf" srcId="{325D1B11-7709-468E-B092-E8EA901DCAD6}" destId="{E6EF170A-C4DE-4353-B599-5A7034079583}" srcOrd="0" destOrd="0" presId="urn:microsoft.com/office/officeart/2005/8/layout/orgChart1"/>
    <dgm:cxn modelId="{C0D85BA7-2E0B-465A-8503-1818D33EAE39}" type="presParOf" srcId="{325D1B11-7709-468E-B092-E8EA901DCAD6}" destId="{B13B1DA8-CE15-4AB7-BDCD-88153D1D630F}" srcOrd="1" destOrd="0" presId="urn:microsoft.com/office/officeart/2005/8/layout/orgChart1"/>
    <dgm:cxn modelId="{289954B4-324F-4ADD-B97D-371ED4522F05}" type="presParOf" srcId="{0E1C6F35-527C-4EB8-BC10-D4BB782465BE}" destId="{574421A4-66CA-41C1-A629-328670F97A79}" srcOrd="1" destOrd="0" presId="urn:microsoft.com/office/officeart/2005/8/layout/orgChart1"/>
    <dgm:cxn modelId="{321F951B-0903-4D0A-AA2F-1385FC3E2FF3}" type="presParOf" srcId="{0E1C6F35-527C-4EB8-BC10-D4BB782465BE}" destId="{7CB4FB66-3C1E-49AE-8EFD-7182A7BC2497}" srcOrd="2" destOrd="0" presId="urn:microsoft.com/office/officeart/2005/8/layout/orgChart1"/>
    <dgm:cxn modelId="{67CDC491-6E13-45F9-BE40-8D0DEB065841}" type="presParOf" srcId="{4B3590ED-E090-419D-9BA4-A602CA808951}" destId="{F0CBD878-4BB1-4255-ACFC-2AD3C9356638}" srcOrd="4" destOrd="0" presId="urn:microsoft.com/office/officeart/2005/8/layout/orgChart1"/>
    <dgm:cxn modelId="{03BBB3EC-A1E8-4C9C-B935-141CD86A86A6}" type="presParOf" srcId="{4B3590ED-E090-419D-9BA4-A602CA808951}" destId="{1AF5DFE6-3628-49FA-92F7-E2C49D59422B}" srcOrd="5" destOrd="0" presId="urn:microsoft.com/office/officeart/2005/8/layout/orgChart1"/>
    <dgm:cxn modelId="{A27EA075-0E23-4F7E-91AA-DCCE3EE93609}" type="presParOf" srcId="{1AF5DFE6-3628-49FA-92F7-E2C49D59422B}" destId="{8F2CACA4-888B-4181-8C8B-8B38EB4DCF1D}" srcOrd="0" destOrd="0" presId="urn:microsoft.com/office/officeart/2005/8/layout/orgChart1"/>
    <dgm:cxn modelId="{F4F5F513-3786-42D2-B2AF-04DD6CFD2E9F}" type="presParOf" srcId="{8F2CACA4-888B-4181-8C8B-8B38EB4DCF1D}" destId="{A01B7F39-E696-4DA5-91E9-A2F9EFC7BD1D}" srcOrd="0" destOrd="0" presId="urn:microsoft.com/office/officeart/2005/8/layout/orgChart1"/>
    <dgm:cxn modelId="{8940F28F-63D6-4740-91D7-6540F43FFFC8}" type="presParOf" srcId="{8F2CACA4-888B-4181-8C8B-8B38EB4DCF1D}" destId="{8A98A2DF-53EE-4D99-A385-644BC7170A24}" srcOrd="1" destOrd="0" presId="urn:microsoft.com/office/officeart/2005/8/layout/orgChart1"/>
    <dgm:cxn modelId="{8BD431EA-D1B2-4CD8-AB87-DC93F6161DC0}" type="presParOf" srcId="{1AF5DFE6-3628-49FA-92F7-E2C49D59422B}" destId="{F429178B-519D-45EA-B6D9-162B82D1397C}" srcOrd="1" destOrd="0" presId="urn:microsoft.com/office/officeart/2005/8/layout/orgChart1"/>
    <dgm:cxn modelId="{61A33764-D702-4FDA-B952-1ABCED0B9005}" type="presParOf" srcId="{1AF5DFE6-3628-49FA-92F7-E2C49D59422B}" destId="{61777FDA-06A0-40A1-96C3-A8E55D81AFC3}" srcOrd="2" destOrd="0" presId="urn:microsoft.com/office/officeart/2005/8/layout/orgChart1"/>
    <dgm:cxn modelId="{E4827FD8-A087-41C3-893A-AF1A6E2083AC}" type="presParOf" srcId="{2AFA4A0E-1F56-4873-85E1-4C20E05DCABB}" destId="{673C4B52-FF4F-4E5F-ADDA-DF6DAB870A1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0CBD878-4BB1-4255-ACFC-2AD3C9356638}">
      <dsp:nvSpPr>
        <dsp:cNvPr id="0" name=""/>
        <dsp:cNvSpPr/>
      </dsp:nvSpPr>
      <dsp:spPr>
        <a:xfrm>
          <a:off x="4298839" y="1072194"/>
          <a:ext cx="2844293" cy="9004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9720"/>
              </a:lnTo>
              <a:lnTo>
                <a:pt x="2844293" y="709720"/>
              </a:lnTo>
              <a:lnTo>
                <a:pt x="2844293" y="9004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61E63B-4834-4D33-A62C-BA855C11FFB3}">
      <dsp:nvSpPr>
        <dsp:cNvPr id="0" name=""/>
        <dsp:cNvSpPr/>
      </dsp:nvSpPr>
      <dsp:spPr>
        <a:xfrm>
          <a:off x="3947252" y="1072194"/>
          <a:ext cx="351586" cy="900424"/>
        </a:xfrm>
        <a:custGeom>
          <a:avLst/>
          <a:gdLst/>
          <a:ahLst/>
          <a:cxnLst/>
          <a:rect l="0" t="0" r="0" b="0"/>
          <a:pathLst>
            <a:path>
              <a:moveTo>
                <a:pt x="351586" y="0"/>
              </a:moveTo>
              <a:lnTo>
                <a:pt x="351586" y="709720"/>
              </a:lnTo>
              <a:lnTo>
                <a:pt x="0" y="709720"/>
              </a:lnTo>
              <a:lnTo>
                <a:pt x="0" y="9004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16F47A-E6EB-4D1E-9703-298A12E617F5}">
      <dsp:nvSpPr>
        <dsp:cNvPr id="0" name=""/>
        <dsp:cNvSpPr/>
      </dsp:nvSpPr>
      <dsp:spPr>
        <a:xfrm>
          <a:off x="1160951" y="1072194"/>
          <a:ext cx="3137887" cy="900424"/>
        </a:xfrm>
        <a:custGeom>
          <a:avLst/>
          <a:gdLst/>
          <a:ahLst/>
          <a:cxnLst/>
          <a:rect l="0" t="0" r="0" b="0"/>
          <a:pathLst>
            <a:path>
              <a:moveTo>
                <a:pt x="3137887" y="0"/>
              </a:moveTo>
              <a:lnTo>
                <a:pt x="3137887" y="709720"/>
              </a:lnTo>
              <a:lnTo>
                <a:pt x="0" y="709720"/>
              </a:lnTo>
              <a:lnTo>
                <a:pt x="0" y="9004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8E919B-6574-4A68-A62D-3FD79EBF8471}">
      <dsp:nvSpPr>
        <dsp:cNvPr id="0" name=""/>
        <dsp:cNvSpPr/>
      </dsp:nvSpPr>
      <dsp:spPr>
        <a:xfrm>
          <a:off x="3390722" y="164078"/>
          <a:ext cx="1816232" cy="9081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sz="4400" b="1" i="0" u="none" strike="noStrike" kern="1200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Arial Unicode MS" pitchFamily="34" charset="-128"/>
              <a:cs typeface="Arial" charset="0"/>
            </a:rPr>
            <a:t>ΤΟΝΟΙ</a:t>
          </a:r>
          <a:endParaRPr kumimoji="0" lang="en-US" sz="4400" b="1" i="0" u="none" strike="noStrike" kern="1200" cap="none" normalizeH="0" baseline="0" dirty="0" smtClean="0">
            <a:ln>
              <a:noFill/>
            </a:ln>
            <a:solidFill>
              <a:schemeClr val="bg2"/>
            </a:solidFill>
            <a:effectLst/>
            <a:latin typeface="Arial" charset="0"/>
            <a:ea typeface="Arial Unicode MS" pitchFamily="34" charset="-128"/>
            <a:cs typeface="Arial" charset="0"/>
          </a:endParaRPr>
        </a:p>
      </dsp:txBody>
      <dsp:txXfrm>
        <a:off x="3390722" y="164078"/>
        <a:ext cx="1816232" cy="908116"/>
      </dsp:txXfrm>
    </dsp:sp>
    <dsp:sp modelId="{09AE8D51-1D9D-4476-8DFA-BE7407C8723F}">
      <dsp:nvSpPr>
        <dsp:cNvPr id="0" name=""/>
        <dsp:cNvSpPr/>
      </dsp:nvSpPr>
      <dsp:spPr>
        <a:xfrm>
          <a:off x="442" y="1972619"/>
          <a:ext cx="2321018" cy="15454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sz="2400" b="1" i="0" u="none" strike="noStrike" kern="1200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Arial Unicode MS" pitchFamily="34" charset="-128"/>
              <a:cs typeface="Arial" charset="0"/>
            </a:rPr>
            <a:t>ΟΞΕΙΑ</a:t>
          </a:r>
          <a:r>
            <a:rPr lang="el-GR" sz="2400" b="1" kern="1200" dirty="0" smtClean="0">
              <a:solidFill>
                <a:schemeClr val="bg2"/>
              </a:solidFill>
            </a:rPr>
            <a:t>(΄):                           </a:t>
          </a:r>
          <a:r>
            <a:rPr lang="el-GR" sz="1600" b="1" kern="1200" dirty="0" smtClean="0">
              <a:solidFill>
                <a:schemeClr val="bg2"/>
              </a:solidFill>
            </a:rPr>
            <a:t>η τονιζόμενη συλλαβή προφέρεται σε υψηλότερο μουσικά ήχο.</a:t>
          </a:r>
          <a:endParaRPr kumimoji="0" lang="en-US" sz="1600" b="1" i="0" u="none" strike="noStrike" kern="1200" cap="none" normalizeH="0" baseline="0" dirty="0" smtClean="0">
            <a:ln>
              <a:noFill/>
            </a:ln>
            <a:solidFill>
              <a:schemeClr val="bg2"/>
            </a:solidFill>
            <a:effectLst/>
            <a:latin typeface="Arial" charset="0"/>
            <a:ea typeface="Arial Unicode MS" pitchFamily="34" charset="-128"/>
            <a:cs typeface="Arial" charset="0"/>
          </a:endParaRPr>
        </a:p>
      </dsp:txBody>
      <dsp:txXfrm>
        <a:off x="442" y="1972619"/>
        <a:ext cx="2321018" cy="1545441"/>
      </dsp:txXfrm>
    </dsp:sp>
    <dsp:sp modelId="{E6EF170A-C4DE-4353-B599-5A7034079583}">
      <dsp:nvSpPr>
        <dsp:cNvPr id="0" name=""/>
        <dsp:cNvSpPr/>
      </dsp:nvSpPr>
      <dsp:spPr>
        <a:xfrm>
          <a:off x="2702869" y="1972619"/>
          <a:ext cx="2488765" cy="21682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sz="2400" b="1" i="0" u="none" strike="noStrike" kern="1200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Arial Unicode MS" pitchFamily="34" charset="-128"/>
              <a:cs typeface="Arial" charset="0"/>
            </a:rPr>
            <a:t>ΒΑΡΕΙΑ</a:t>
          </a:r>
          <a:r>
            <a:rPr lang="el-GR" sz="2400" b="1" kern="1200" dirty="0" smtClean="0">
              <a:solidFill>
                <a:schemeClr val="bg2"/>
              </a:solidFill>
            </a:rPr>
            <a:t>(</a:t>
          </a:r>
          <a:r>
            <a:rPr lang="en-US" sz="2400" b="1" kern="1200" dirty="0" smtClean="0">
              <a:solidFill>
                <a:schemeClr val="bg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`</a:t>
          </a:r>
          <a:r>
            <a:rPr lang="el-GR" sz="2400" b="1" kern="1200" dirty="0" smtClean="0">
              <a:solidFill>
                <a:schemeClr val="bg2"/>
              </a:solidFill>
              <a:ea typeface="Arial Unicode MS" pitchFamily="34" charset="-128"/>
              <a:cs typeface="Arial Unicode MS" pitchFamily="34" charset="-128"/>
            </a:rPr>
            <a:t>):                          </a:t>
          </a:r>
          <a:r>
            <a:rPr lang="el-GR" sz="1600" b="1" kern="1200" dirty="0" smtClean="0">
              <a:solidFill>
                <a:schemeClr val="bg2"/>
              </a:solidFill>
              <a:ea typeface="Arial Unicode MS" pitchFamily="34" charset="-128"/>
              <a:cs typeface="Arial Unicode MS" pitchFamily="34" charset="-128"/>
            </a:rPr>
            <a:t>απουσία υψηλού τόνου. Αρχικά, σημειωνόταν σε όλες τις άτονες συλλαβές της λέξης, αργότερα μόνο στη </a:t>
          </a:r>
          <a:r>
            <a:rPr lang="el-GR" sz="1600" b="1" kern="1200" dirty="0" smtClean="0">
              <a:solidFill>
                <a:srgbClr val="FF0000"/>
              </a:solidFill>
              <a:ea typeface="Arial Unicode MS" pitchFamily="34" charset="-128"/>
              <a:cs typeface="Arial Unicode MS" pitchFamily="34" charset="-128"/>
            </a:rPr>
            <a:t>λήγουσα</a:t>
          </a:r>
          <a:r>
            <a:rPr lang="el-GR" sz="1300" b="1" kern="1200" dirty="0" smtClean="0">
              <a:solidFill>
                <a:srgbClr val="FF0000"/>
              </a:solidFill>
              <a:ea typeface="Arial Unicode MS" pitchFamily="34" charset="-128"/>
              <a:cs typeface="Arial Unicode MS" pitchFamily="34" charset="-128"/>
            </a:rPr>
            <a:t>.</a:t>
          </a:r>
          <a:endParaRPr kumimoji="0" lang="en-US" sz="1300" b="1" i="0" u="none" strike="noStrike" kern="1200" cap="none" normalizeH="0" baseline="0" dirty="0" smtClean="0">
            <a:ln>
              <a:noFill/>
            </a:ln>
            <a:solidFill>
              <a:srgbClr val="FF0000"/>
            </a:solidFill>
            <a:effectLst/>
            <a:latin typeface="Arial" charset="0"/>
            <a:ea typeface="Arial Unicode MS" pitchFamily="34" charset="-128"/>
            <a:cs typeface="Arial" charset="0"/>
          </a:endParaRPr>
        </a:p>
      </dsp:txBody>
      <dsp:txXfrm>
        <a:off x="2702869" y="1972619"/>
        <a:ext cx="2488765" cy="2168227"/>
      </dsp:txXfrm>
    </dsp:sp>
    <dsp:sp modelId="{A01B7F39-E696-4DA5-91E9-A2F9EFC7BD1D}">
      <dsp:nvSpPr>
        <dsp:cNvPr id="0" name=""/>
        <dsp:cNvSpPr/>
      </dsp:nvSpPr>
      <dsp:spPr>
        <a:xfrm>
          <a:off x="5573044" y="1972619"/>
          <a:ext cx="3140175" cy="13171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sz="2400" b="1" i="0" u="none" strike="noStrike" kern="1200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  <a:ea typeface="Arial Unicode MS" pitchFamily="34" charset="-128"/>
              <a:cs typeface="Arial" charset="0"/>
            </a:rPr>
            <a:t>ΠΕΡΙΣΠΩΜΕΝΗ</a:t>
          </a:r>
          <a:r>
            <a:rPr lang="el-GR" sz="2400" b="1" kern="1200" dirty="0" smtClean="0">
              <a:solidFill>
                <a:schemeClr val="bg2"/>
              </a:solidFill>
              <a:ea typeface="Arial Unicode MS" pitchFamily="34" charset="-128"/>
              <a:cs typeface="Arial Unicode MS" pitchFamily="34" charset="-128"/>
            </a:rPr>
            <a:t>(</a:t>
          </a:r>
          <a:r>
            <a:rPr lang="en-US" sz="2400" b="1" kern="1200" dirty="0" smtClean="0">
              <a:solidFill>
                <a:schemeClr val="bg2"/>
              </a:solidFill>
            </a:rPr>
            <a:t>~</a:t>
          </a:r>
          <a:r>
            <a:rPr lang="el-GR" sz="2400" b="1" kern="1200" dirty="0" smtClean="0">
              <a:solidFill>
                <a:schemeClr val="bg2"/>
              </a:solidFill>
            </a:rPr>
            <a:t>)</a:t>
          </a:r>
          <a:r>
            <a:rPr lang="el-GR" sz="2800" b="1" kern="1200" dirty="0" smtClean="0">
              <a:solidFill>
                <a:schemeClr val="bg2"/>
              </a:solidFill>
            </a:rPr>
            <a:t>: </a:t>
          </a:r>
          <a:r>
            <a:rPr lang="el-GR" sz="1800" b="1" kern="1200" dirty="0" smtClean="0">
              <a:solidFill>
                <a:schemeClr val="bg2"/>
              </a:solidFill>
            </a:rPr>
            <a:t>συνδυασμός οξείας και βαρείας.</a:t>
          </a:r>
          <a:r>
            <a:rPr lang="el-GR" sz="1800" kern="1200" dirty="0" smtClean="0"/>
            <a:t> </a:t>
          </a:r>
          <a:endParaRPr kumimoji="0" lang="en-US" sz="1800" b="1" i="0" u="none" strike="noStrike" kern="1200" cap="none" normalizeH="0" baseline="0" dirty="0" smtClean="0">
            <a:ln>
              <a:noFill/>
            </a:ln>
            <a:solidFill>
              <a:schemeClr val="bg2"/>
            </a:solidFill>
            <a:effectLst/>
            <a:latin typeface="Arial" charset="0"/>
            <a:ea typeface="Arial Unicode MS" pitchFamily="34" charset="-128"/>
            <a:cs typeface="Arial" charset="0"/>
          </a:endParaRPr>
        </a:p>
      </dsp:txBody>
      <dsp:txXfrm>
        <a:off x="5573044" y="1972619"/>
        <a:ext cx="3140175" cy="13171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4" Type="http://schemas.microsoft.com/office/2006/relationships/legacyDiagramText" Target="legacyDiagramText4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Monotype Corsiva" pitchFamily="66" charset="0"/>
                <a:cs typeface="Arial Unicode MS" pitchFamily="34" charset="-128"/>
              </a:defRPr>
            </a:lvl1pPr>
          </a:lstStyle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Monotype Corsiva" pitchFamily="66" charset="0"/>
                <a:cs typeface="Arial Unicode MS" pitchFamily="34" charset="-128"/>
              </a:defRPr>
            </a:lvl1pPr>
          </a:lstStyle>
          <a:p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Monotype Corsiva" pitchFamily="66" charset="0"/>
                <a:cs typeface="Arial Unicode MS" pitchFamily="34" charset="-128"/>
              </a:defRPr>
            </a:lvl1pPr>
          </a:lstStyle>
          <a:p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Monotype Corsiva" pitchFamily="66" charset="0"/>
                <a:cs typeface="Arial Unicode MS" pitchFamily="34" charset="-128"/>
              </a:defRPr>
            </a:lvl1pPr>
          </a:lstStyle>
          <a:p>
            <a:fld id="{9C806C48-3816-4AF7-B4FA-5AD19CEC359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Monotype Corsiva" pitchFamily="66" charset="0"/>
        <a:ea typeface="Arial Unicode MS" pitchFamily="34" charset="-128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Monotype Corsiva" pitchFamily="66" charset="0"/>
        <a:ea typeface="Arial Unicode MS" pitchFamily="34" charset="-128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Monotype Corsiva" pitchFamily="66" charset="0"/>
        <a:ea typeface="Arial Unicode MS" pitchFamily="34" charset="-128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Monotype Corsiva" pitchFamily="66" charset="0"/>
        <a:ea typeface="Arial Unicode MS" pitchFamily="34" charset="-128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Monotype Corsiva" pitchFamily="66" charset="0"/>
        <a:ea typeface="Arial Unicode MS" pitchFamily="34" charset="-128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789B33-289D-4B5A-832E-2247CF1A08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9A8707-DEB7-40C7-9F48-1C9870A1C0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A080C1-A3E2-4F85-9F04-298D04D781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  <p:sndAc>
      <p:stSnd>
        <p:snd r:embed="rId1" name="chimes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Τίτλος και Διάγραμμα ή Οργανόγραμμ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SmartArt"/>
          <p:cNvSpPr>
            <a:spLocks noGrp="1"/>
          </p:cNvSpPr>
          <p:nvPr>
            <p:ph type="dgm" idx="1"/>
          </p:nvPr>
        </p:nvSpPr>
        <p:spPr>
          <a:xfrm>
            <a:off x="301625" y="1676400"/>
            <a:ext cx="8540750" cy="4422775"/>
          </a:xfrm>
        </p:spPr>
        <p:txBody>
          <a:bodyPr/>
          <a:lstStyle/>
          <a:p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3048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fld id="{7FC6690E-1239-44B7-AF79-1E4D0EA2DC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  <p:sndAc>
      <p:stSnd>
        <p:snd r:embed="rId1" name="chimes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Τίτλος και Κείμενο επάνω από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301625" y="1676400"/>
            <a:ext cx="8540750" cy="2135188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301625" y="3963988"/>
            <a:ext cx="8540750" cy="2135187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3048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fld id="{119428B9-6748-4F8A-AA3D-9F363FD067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  <p:sndAc>
      <p:stSnd>
        <p:snd r:embed="rId1" name="chimes.wav"/>
      </p:stSnd>
    </p:sndAc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Τίτλος, 2 Αντικείμενα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625" y="1676400"/>
            <a:ext cx="4194175" cy="2135188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301625" y="3963988"/>
            <a:ext cx="4194175" cy="2135187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half" idx="3"/>
          </p:nvPr>
        </p:nvSpPr>
        <p:spPr>
          <a:xfrm>
            <a:off x="4648200" y="1676400"/>
            <a:ext cx="4194175" cy="4422775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3048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7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fld id="{1FE82CB1-0089-4BB0-A080-FC7B8CEAC1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  <p:sndAc>
      <p:stSnd>
        <p:snd r:embed="rId1" name="chimes.wav"/>
      </p:stSnd>
    </p:sndAc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Τίτλος και Αντικείμενο επάνω από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8540750" cy="2135188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01625" y="3963988"/>
            <a:ext cx="8540750" cy="2135187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3048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fld id="{097C7160-CF92-4BB5-9874-89E238F6EE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  <p:sndAc>
      <p:stSnd>
        <p:snd r:embed="rId1" name="chimes.wav"/>
      </p:stSnd>
    </p:sndAc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Τίτλος, Αντικείμενο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3048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fld id="{20C1EBA5-A636-4FF3-B3E9-D7D410C182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17125A-E5D1-40E8-A34A-EFDD516470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6D5A0F-4306-4FCE-AE03-C91B67CF2F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568068-7D7F-4050-95E9-CA26859CE5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5FF080-8C8D-457F-A5AF-EC44F4C7D9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206EAE-D452-45E8-A371-1F205186C0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A41AA3-6F27-4D4B-8B0C-E29E1C8D81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381230-56B6-476A-87D5-4010CC990E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38E151-6947-4DF5-8DA0-73436C9CC5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amond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 Unicode MS" pitchFamily="34" charset="-128"/>
              </a:defRPr>
            </a:lvl1pPr>
          </a:lstStyle>
          <a:p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 Unicode MS" pitchFamily="34" charset="-128"/>
              </a:defRPr>
            </a:lvl1pPr>
          </a:lstStyle>
          <a:p>
            <a:endParaRPr 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 Unicode MS" pitchFamily="34" charset="-128"/>
              </a:defRPr>
            </a:lvl1pPr>
          </a:lstStyle>
          <a:p>
            <a:fld id="{BCB27A01-AE19-4D7F-8D29-E28B1F21EF66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</p:sldLayoutIdLst>
  <p:transition spd="slow">
    <p:diamond/>
    <p:sndAc>
      <p:stSnd>
        <p:snd r:embed="rId18" name="chimes.wav"/>
      </p:stSnd>
    </p:sndAc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slide" Target="slide10.xml"/><Relationship Id="rId7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5" Type="http://schemas.openxmlformats.org/officeDocument/2006/relationships/slide" Target="slide13.xml"/><Relationship Id="rId4" Type="http://schemas.openxmlformats.org/officeDocument/2006/relationships/slide" Target="slide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Irene\Desktop\&#960;&#949;&#960;&#961;&#945;&#947;&#956;.2008-09\&#965;&#955;&#953;&#954;&#972;%20&#967;&#961;&#942;&#963;&#953;&#956;&#959;\Paroysiasn-tonismos\01%20Track%201.wma" TargetMode="Externa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hyperlink" Target="file:///D:\parousiasn-tonismos\polytoniko%20systnma.doc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476375" y="2133600"/>
            <a:ext cx="64087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endParaRPr lang="el-GR" sz="4400" i="1">
              <a:solidFill>
                <a:schemeClr val="tx2"/>
              </a:solidFill>
              <a:latin typeface="Monotype Corsiva" pitchFamily="66" charset="0"/>
              <a:cs typeface="Arial Unicode MS" pitchFamily="34" charset="-128"/>
            </a:endParaRPr>
          </a:p>
        </p:txBody>
      </p:sp>
      <p:pic>
        <p:nvPicPr>
          <p:cNvPr id="2052" name="Picture 4" descr="parthenon"/>
          <p:cNvPicPr>
            <a:picLocks noChangeAspect="1" noChangeArrowheads="1"/>
          </p:cNvPicPr>
          <p:nvPr/>
        </p:nvPicPr>
        <p:blipFill>
          <a:blip r:embed="rId3" cstate="print">
            <a:lum bright="20000" contrast="-10000"/>
          </a:blip>
          <a:srcRect/>
          <a:stretch>
            <a:fillRect/>
          </a:stretch>
        </p:blipFill>
        <p:spPr bwMode="auto">
          <a:xfrm>
            <a:off x="1403350" y="1052513"/>
            <a:ext cx="6215063" cy="432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763713" y="2106613"/>
            <a:ext cx="58324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endParaRPr lang="el-GR" sz="4400" i="1">
              <a:solidFill>
                <a:schemeClr val="tx2"/>
              </a:solidFill>
              <a:latin typeface="Monotype Corsiva" pitchFamily="66" charset="0"/>
              <a:cs typeface="Arial Unicode MS" pitchFamily="34" charset="-128"/>
            </a:endParaRPr>
          </a:p>
        </p:txBody>
      </p:sp>
      <p:sp>
        <p:nvSpPr>
          <p:cNvPr id="2057" name="WordArt 9"/>
          <p:cNvSpPr>
            <a:spLocks noChangeArrowheads="1" noChangeShapeType="1" noTextEdit="1"/>
          </p:cNvSpPr>
          <p:nvPr/>
        </p:nvSpPr>
        <p:spPr bwMode="auto">
          <a:xfrm>
            <a:off x="611188" y="981075"/>
            <a:ext cx="3629025" cy="85725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r>
              <a:rPr lang="el-GR" sz="28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Monotype Corsiva"/>
              </a:rPr>
              <a:t>Αρχαία </a:t>
            </a:r>
            <a:r>
              <a:rPr lang="el-GR" sz="28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Monotype Corsiva"/>
              </a:rPr>
              <a:t>Ελληνική Γλώσσα</a:t>
            </a:r>
            <a:endParaRPr lang="el-GR" sz="28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Monotype Corsiva"/>
            </a:endParaRPr>
          </a:p>
          <a:p>
            <a:r>
              <a:rPr lang="el-GR" sz="28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Monotype Corsiva"/>
              </a:rPr>
              <a:t>Α'  Γυμνασίου </a:t>
            </a:r>
          </a:p>
        </p:txBody>
      </p:sp>
      <p:sp>
        <p:nvSpPr>
          <p:cNvPr id="2058" name="WordArt 10"/>
          <p:cNvSpPr>
            <a:spLocks noChangeArrowheads="1" noChangeShapeType="1" noTextEdit="1"/>
          </p:cNvSpPr>
          <p:nvPr/>
        </p:nvSpPr>
        <p:spPr bwMode="auto">
          <a:xfrm>
            <a:off x="7019925" y="4581525"/>
            <a:ext cx="1924050" cy="1485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endParaRPr lang="el-GR" sz="2400" kern="10" dirty="0" smtClean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Monotype Corsiva"/>
            </a:endParaRPr>
          </a:p>
          <a:p>
            <a:endParaRPr lang="el-GR" sz="2400" kern="10" dirty="0" smtClean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Monotype Corsiva"/>
            </a:endParaRPr>
          </a:p>
          <a:p>
            <a:r>
              <a:rPr lang="el-GR" sz="24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Monotype Corsiva"/>
              </a:rPr>
              <a:t>Μανέττα</a:t>
            </a:r>
            <a:r>
              <a:rPr lang="el-GR" sz="2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Monotype Corsiva"/>
              </a:rPr>
              <a:t>  Δέσποινα</a:t>
            </a:r>
            <a:endParaRPr lang="el-GR" sz="2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Monotype Corsiva"/>
            </a:endParaRPr>
          </a:p>
          <a:p>
            <a:r>
              <a:rPr lang="el-GR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Monotype Corsiva"/>
              </a:rPr>
              <a:t>Φιλόλογος,</a:t>
            </a:r>
          </a:p>
          <a:p>
            <a:endParaRPr lang="el-GR" sz="2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Monotype Corsiva"/>
            </a:endParaRPr>
          </a:p>
        </p:txBody>
      </p:sp>
      <p:sp>
        <p:nvSpPr>
          <p:cNvPr id="2063" name="AutoShape 1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96300" y="6453188"/>
            <a:ext cx="647700" cy="404812"/>
          </a:xfrm>
          <a:prstGeom prst="actionButtonForwardNext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64" name="AutoShape 16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7667625" y="6453188"/>
            <a:ext cx="827088" cy="404812"/>
          </a:xfrm>
          <a:prstGeom prst="actionButtonReturn">
            <a:avLst/>
          </a:prstGeom>
          <a:gradFill rotWithShape="1">
            <a:gsLst>
              <a:gs pos="0">
                <a:schemeClr val="accent1"/>
              </a:gs>
              <a:gs pos="100000">
                <a:srgbClr val="F4A6EB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611188" y="6021388"/>
            <a:ext cx="360045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l-GR" b="1" dirty="0">
                <a:latin typeface="Comic Sans MS" pitchFamily="66" charset="0"/>
              </a:rPr>
              <a:t>ΤΟΝΙΣΜΟΣ</a:t>
            </a:r>
            <a:endParaRPr lang="en-US" b="1" dirty="0"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diamond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7" grpId="0" animBg="1"/>
      <p:bldP spid="205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08175" y="228600"/>
            <a:ext cx="6904038" cy="1325563"/>
          </a:xfrm>
        </p:spPr>
        <p:txBody>
          <a:bodyPr/>
          <a:lstStyle/>
          <a:p>
            <a:r>
              <a:rPr lang="el-GR" sz="3200" b="1" dirty="0">
                <a:solidFill>
                  <a:schemeClr val="bg2"/>
                </a:solidFill>
              </a:rPr>
              <a:t>Ας γνωρίσουμε κάποιους απλούς κανόνες τονισμού των αρχαίων ελληνικών:</a:t>
            </a:r>
            <a:endParaRPr lang="en-US" sz="3200" b="1" dirty="0">
              <a:solidFill>
                <a:schemeClr val="bg2"/>
              </a:solidFill>
            </a:endParaRPr>
          </a:p>
        </p:txBody>
      </p:sp>
      <p:sp>
        <p:nvSpPr>
          <p:cNvPr id="3481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1989138"/>
            <a:ext cx="8540750" cy="2808287"/>
          </a:xfrm>
        </p:spPr>
        <p:txBody>
          <a:bodyPr/>
          <a:lstStyle/>
          <a:p>
            <a:pPr marL="609600" indent="-609600">
              <a:buFont typeface="Wingdings" pitchFamily="2" charset="2"/>
              <a:buChar char="Ë"/>
            </a:pPr>
            <a:r>
              <a:rPr lang="el-GR" dirty="0">
                <a:solidFill>
                  <a:schemeClr val="bg2"/>
                </a:solidFill>
              </a:rPr>
              <a:t>νέος, γένος, δόξα, καλός, πατέρων</a:t>
            </a:r>
          </a:p>
          <a:p>
            <a:pPr marL="609600" indent="-609600">
              <a:buFont typeface="Wingdings" pitchFamily="2" charset="2"/>
              <a:buNone/>
            </a:pPr>
            <a:endParaRPr lang="el-GR" dirty="0">
              <a:solidFill>
                <a:schemeClr val="bg2"/>
              </a:solidFill>
            </a:endParaRPr>
          </a:p>
          <a:p>
            <a:pPr marL="990600" lvl="1" indent="-533400">
              <a:buFont typeface="Wingdings" pitchFamily="2" charset="2"/>
              <a:buAutoNum type="arabicPeriod"/>
            </a:pPr>
            <a:r>
              <a:rPr lang="el-GR" dirty="0">
                <a:solidFill>
                  <a:schemeClr val="bg1"/>
                </a:solidFill>
              </a:rPr>
              <a:t>Ποια συλλαβή τονίζεται στις παραπάνω λέξεις;</a:t>
            </a:r>
          </a:p>
          <a:p>
            <a:pPr marL="990600" lvl="1" indent="-533400">
              <a:buFont typeface="Wingdings" pitchFamily="2" charset="2"/>
              <a:buAutoNum type="arabicPeriod"/>
            </a:pPr>
            <a:r>
              <a:rPr lang="el-GR" dirty="0">
                <a:solidFill>
                  <a:schemeClr val="bg1"/>
                </a:solidFill>
              </a:rPr>
              <a:t>Είναι βραχύχρονη ή μακρόχρονη;</a:t>
            </a:r>
          </a:p>
          <a:p>
            <a:pPr marL="990600" lvl="1" indent="-533400">
              <a:buFont typeface="Wingdings" pitchFamily="2" charset="2"/>
              <a:buAutoNum type="arabicPeriod"/>
            </a:pPr>
            <a:r>
              <a:rPr lang="el-GR" dirty="0">
                <a:solidFill>
                  <a:schemeClr val="bg1"/>
                </a:solidFill>
              </a:rPr>
              <a:t>Τι παρατηρείτε;</a:t>
            </a:r>
          </a:p>
          <a:p>
            <a:pPr marL="990600" lvl="1" indent="-533400">
              <a:buFont typeface="Wingdings" pitchFamily="2" charset="2"/>
              <a:buNone/>
            </a:pPr>
            <a:endParaRPr lang="el-GR" dirty="0">
              <a:solidFill>
                <a:schemeClr val="bg1"/>
              </a:solidFill>
            </a:endParaRPr>
          </a:p>
        </p:txBody>
      </p:sp>
      <p:pic>
        <p:nvPicPr>
          <p:cNvPr id="34820" name="Picture 4" descr="foto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260350"/>
            <a:ext cx="1274762" cy="134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1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96300" y="6453188"/>
            <a:ext cx="647700" cy="404812"/>
          </a:xfrm>
          <a:prstGeom prst="actionButtonForwardNext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4822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948488" y="6453188"/>
            <a:ext cx="684212" cy="404812"/>
          </a:xfrm>
          <a:prstGeom prst="actionButtonBackPrevious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323528" y="4797425"/>
            <a:ext cx="8496943" cy="1668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971550" lvl="1" indent="-514350" algn="l"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el-G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Κάθε </a:t>
            </a:r>
            <a:r>
              <a:rPr lang="el-G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βραχύχρονη συλλαβή, όταν </a:t>
            </a:r>
            <a:r>
              <a:rPr lang="el-G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 </a:t>
            </a:r>
          </a:p>
          <a:p>
            <a:pPr marL="971550" lvl="1" indent="-514350" algn="l">
              <a:spcBef>
                <a:spcPct val="20000"/>
              </a:spcBef>
            </a:pPr>
            <a:r>
              <a:rPr lang="el-G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 </a:t>
            </a:r>
            <a:r>
              <a:rPr lang="el-G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   </a:t>
            </a:r>
            <a:r>
              <a:rPr lang="el-G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τονίζεται</a:t>
            </a:r>
            <a:r>
              <a:rPr lang="el-G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, παίρνει πάντα οξεία.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sym typeface="Wingdings 2" pitchFamily="18" charset="2"/>
            </a:endParaRPr>
          </a:p>
          <a:p>
            <a:endParaRPr lang="en-US" sz="3200" dirty="0"/>
          </a:p>
        </p:txBody>
      </p:sp>
      <p:sp>
        <p:nvSpPr>
          <p:cNvPr id="34824" name="AutoShape 8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7667625" y="6453188"/>
            <a:ext cx="827088" cy="404812"/>
          </a:xfrm>
          <a:prstGeom prst="actionButtonReturn">
            <a:avLst/>
          </a:prstGeom>
          <a:gradFill rotWithShape="1">
            <a:gsLst>
              <a:gs pos="0">
                <a:schemeClr val="accent1"/>
              </a:gs>
              <a:gs pos="100000">
                <a:srgbClr val="F4A6EB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 spd="slow">
    <p:diamond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build="p"/>
      <p:bldP spid="348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125538"/>
            <a:ext cx="8540750" cy="2374900"/>
          </a:xfrm>
        </p:spPr>
        <p:txBody>
          <a:bodyPr/>
          <a:lstStyle/>
          <a:p>
            <a:pPr marL="609600" indent="-609600">
              <a:buFont typeface="Wingdings" pitchFamily="2" charset="2"/>
              <a:buChar char="Ë"/>
            </a:pPr>
            <a:r>
              <a:rPr lang="el-GR" dirty="0">
                <a:solidFill>
                  <a:schemeClr val="bg2"/>
                </a:solidFill>
              </a:rPr>
              <a:t>νήπιον, τιμιώτερον, </a:t>
            </a:r>
            <a:r>
              <a:rPr lang="el-GR" dirty="0">
                <a:solidFill>
                  <a:schemeClr val="bg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ἄ</a:t>
            </a:r>
            <a:r>
              <a:rPr lang="el-GR" dirty="0">
                <a:solidFill>
                  <a:schemeClr val="bg2"/>
                </a:solidFill>
                <a:ea typeface="Arial Unicode MS" pitchFamily="34" charset="-128"/>
                <a:cs typeface="Arial Unicode MS" pitchFamily="34" charset="-128"/>
              </a:rPr>
              <a:t>νθρωπος</a:t>
            </a:r>
          </a:p>
          <a:p>
            <a:pPr marL="609600" indent="-609600">
              <a:buFont typeface="Wingdings" pitchFamily="2" charset="2"/>
              <a:buNone/>
            </a:pPr>
            <a:endParaRPr lang="el-GR" dirty="0">
              <a:solidFill>
                <a:schemeClr val="bg2"/>
              </a:solidFill>
              <a:ea typeface="Arial Unicode MS" pitchFamily="34" charset="-128"/>
              <a:cs typeface="Arial Unicode MS" pitchFamily="34" charset="-128"/>
            </a:endParaRPr>
          </a:p>
          <a:p>
            <a:pPr marL="990600" lvl="1" indent="-533400">
              <a:buFont typeface="Wingdings" pitchFamily="2" charset="2"/>
              <a:buAutoNum type="arabicPeriod"/>
            </a:pPr>
            <a:r>
              <a:rPr lang="el-GR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Ποια συλλαβή τονίζεται;</a:t>
            </a:r>
          </a:p>
          <a:p>
            <a:pPr marL="990600" lvl="1" indent="-533400">
              <a:buFont typeface="Wingdings" pitchFamily="2" charset="2"/>
              <a:buAutoNum type="arabicPeriod"/>
            </a:pPr>
            <a:r>
              <a:rPr lang="el-GR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Τι παρατηρείτε;</a:t>
            </a:r>
          </a:p>
          <a:p>
            <a:pPr marL="990600" lvl="1" indent="-533400">
              <a:buFont typeface="Wingdings" pitchFamily="2" charset="2"/>
              <a:buNone/>
            </a:pPr>
            <a:endParaRPr lang="el-GR" dirty="0">
              <a:solidFill>
                <a:schemeClr val="bg1"/>
              </a:solidFill>
              <a:ea typeface="Arial Unicode MS" pitchFamily="34" charset="-128"/>
              <a:cs typeface="Arial Unicode MS" pitchFamily="34" charset="-128"/>
            </a:endParaRPr>
          </a:p>
          <a:p>
            <a:pPr marL="990600" lvl="1" indent="-533400">
              <a:buFont typeface="Wingdings 2" pitchFamily="18" charset="2"/>
              <a:buNone/>
            </a:pPr>
            <a:endParaRPr lang="el-GR" sz="3200" b="1" dirty="0">
              <a:solidFill>
                <a:schemeClr val="bg2"/>
              </a:solidFill>
              <a:ea typeface="Arial Unicode MS" pitchFamily="34" charset="-128"/>
              <a:cs typeface="Arial Unicode MS" pitchFamily="34" charset="-128"/>
              <a:sym typeface="Wingdings 2" pitchFamily="18" charset="2"/>
            </a:endParaRPr>
          </a:p>
        </p:txBody>
      </p:sp>
      <p:sp>
        <p:nvSpPr>
          <p:cNvPr id="29700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96300" y="6453188"/>
            <a:ext cx="647700" cy="404812"/>
          </a:xfrm>
          <a:prstGeom prst="actionButtonForwardNext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9701" name="AutoShape 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948488" y="6453188"/>
            <a:ext cx="684212" cy="404812"/>
          </a:xfrm>
          <a:prstGeom prst="actionButtonBackPrevious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467544" y="4221163"/>
            <a:ext cx="8136706" cy="1668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971550" lvl="1" indent="-514350" algn="l">
              <a:spcBef>
                <a:spcPct val="20000"/>
              </a:spcBef>
            </a:pPr>
            <a:r>
              <a:rPr lang="el-G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2. </a:t>
            </a:r>
            <a:r>
              <a:rPr lang="el-G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Η προπαραλήγουσα, όταν τονίζεται, </a:t>
            </a:r>
            <a:r>
              <a:rPr lang="el-G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   </a:t>
            </a:r>
          </a:p>
          <a:p>
            <a:pPr lvl="1" algn="l">
              <a:spcBef>
                <a:spcPct val="20000"/>
              </a:spcBef>
            </a:pPr>
            <a:r>
              <a:rPr lang="el-G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 </a:t>
            </a:r>
            <a:r>
              <a:rPr lang="el-G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   </a:t>
            </a:r>
            <a:r>
              <a:rPr lang="el-G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παίρνει </a:t>
            </a:r>
            <a:r>
              <a:rPr lang="el-G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πάντα οξεία.</a:t>
            </a:r>
          </a:p>
          <a:p>
            <a:endParaRPr lang="en-US" sz="3200" dirty="0"/>
          </a:p>
        </p:txBody>
      </p:sp>
      <p:sp>
        <p:nvSpPr>
          <p:cNvPr id="29703" name="AutoShape 7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7667625" y="6453188"/>
            <a:ext cx="827088" cy="404812"/>
          </a:xfrm>
          <a:prstGeom prst="actionButtonReturn">
            <a:avLst/>
          </a:prstGeom>
          <a:gradFill rotWithShape="1">
            <a:gsLst>
              <a:gs pos="0">
                <a:schemeClr val="accent1"/>
              </a:gs>
              <a:gs pos="100000">
                <a:srgbClr val="F4A6EB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 spd="slow">
    <p:diamond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  <p:bldP spid="2970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51520" y="476672"/>
            <a:ext cx="8712968" cy="3816350"/>
          </a:xfrm>
        </p:spPr>
        <p:txBody>
          <a:bodyPr/>
          <a:lstStyle/>
          <a:p>
            <a:pPr>
              <a:buFont typeface="Wingdings" pitchFamily="2" charset="2"/>
              <a:buChar char="Ë"/>
            </a:pPr>
            <a:r>
              <a:rPr lang="el-GR" dirty="0">
                <a:solidFill>
                  <a:schemeClr val="bg2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l-GR" dirty="0" smtClean="0">
                <a:solidFill>
                  <a:schemeClr val="bg2"/>
                </a:solidFill>
                <a:ea typeface="Arial Unicode MS" pitchFamily="34" charset="-128"/>
                <a:cs typeface="Arial Unicode MS" pitchFamily="34" charset="-128"/>
              </a:rPr>
              <a:t>    μ</a:t>
            </a:r>
            <a:r>
              <a:rPr lang="el-GR" dirty="0" smtClean="0">
                <a:solidFill>
                  <a:schemeClr val="bg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ῆ</a:t>
            </a:r>
            <a:r>
              <a:rPr lang="el-GR" dirty="0" smtClean="0">
                <a:solidFill>
                  <a:schemeClr val="bg2"/>
                </a:solidFill>
                <a:ea typeface="Arial Unicode MS" pitchFamily="34" charset="-128"/>
                <a:cs typeface="Arial Unicode MS" pitchFamily="34" charset="-128"/>
              </a:rPr>
              <a:t>λον</a:t>
            </a:r>
            <a:r>
              <a:rPr lang="el-GR" dirty="0">
                <a:solidFill>
                  <a:schemeClr val="bg2"/>
                </a:solidFill>
                <a:ea typeface="Arial Unicode MS" pitchFamily="34" charset="-128"/>
                <a:cs typeface="Arial Unicode MS" pitchFamily="34" charset="-128"/>
              </a:rPr>
              <a:t>, δ</a:t>
            </a:r>
            <a:r>
              <a:rPr lang="el-GR" dirty="0">
                <a:solidFill>
                  <a:schemeClr val="bg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ῶ</a:t>
            </a:r>
            <a:r>
              <a:rPr lang="el-GR" dirty="0">
                <a:solidFill>
                  <a:schemeClr val="bg2"/>
                </a:solidFill>
                <a:ea typeface="Arial Unicode MS" pitchFamily="34" charset="-128"/>
                <a:cs typeface="Arial Unicode MS" pitchFamily="34" charset="-128"/>
              </a:rPr>
              <a:t>ρον, Φο</a:t>
            </a:r>
            <a:r>
              <a:rPr lang="el-GR" dirty="0">
                <a:solidFill>
                  <a:schemeClr val="bg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ῖ</a:t>
            </a:r>
            <a:r>
              <a:rPr lang="el-GR" dirty="0">
                <a:solidFill>
                  <a:schemeClr val="bg2"/>
                </a:solidFill>
                <a:ea typeface="Arial Unicode MS" pitchFamily="34" charset="-128"/>
                <a:cs typeface="Arial Unicode MS" pitchFamily="34" charset="-128"/>
              </a:rPr>
              <a:t>βος, Νε</a:t>
            </a:r>
            <a:r>
              <a:rPr lang="el-GR" dirty="0">
                <a:solidFill>
                  <a:schemeClr val="bg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ῖ</a:t>
            </a:r>
            <a:r>
              <a:rPr lang="el-GR" dirty="0">
                <a:solidFill>
                  <a:schemeClr val="bg2"/>
                </a:solidFill>
                <a:ea typeface="Arial Unicode MS" pitchFamily="34" charset="-128"/>
                <a:cs typeface="Arial Unicode MS" pitchFamily="34" charset="-128"/>
              </a:rPr>
              <a:t>λος </a:t>
            </a:r>
            <a:endParaRPr lang="el-GR" dirty="0" smtClean="0">
              <a:solidFill>
                <a:schemeClr val="bg2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endParaRPr lang="el-GR" dirty="0">
              <a:solidFill>
                <a:schemeClr val="bg2"/>
              </a:solidFill>
              <a:ea typeface="Arial Unicode MS" pitchFamily="34" charset="-128"/>
              <a:cs typeface="Arial Unicode MS" pitchFamily="34" charset="-128"/>
            </a:endParaRPr>
          </a:p>
          <a:p>
            <a:pPr marL="1371600" lvl="2" indent="-457200">
              <a:buClr>
                <a:schemeClr val="bg1"/>
              </a:buClr>
              <a:buFont typeface="Wingdings" pitchFamily="2" charset="2"/>
              <a:buAutoNum type="arabicPeriod"/>
            </a:pPr>
            <a:r>
              <a:rPr lang="el-GR" sz="2800" dirty="0" smtClean="0">
                <a:solidFill>
                  <a:schemeClr val="bg1"/>
                </a:solidFill>
              </a:rPr>
              <a:t>Ποια συλλαβή τονίζεται;</a:t>
            </a:r>
          </a:p>
          <a:p>
            <a:pPr marL="1371600" lvl="2" indent="-457200">
              <a:buClr>
                <a:schemeClr val="bg1"/>
              </a:buClr>
              <a:buFont typeface="Wingdings" pitchFamily="2" charset="2"/>
              <a:buAutoNum type="arabicPeriod"/>
            </a:pPr>
            <a:r>
              <a:rPr lang="el-GR" sz="2800" dirty="0" smtClean="0">
                <a:solidFill>
                  <a:schemeClr val="bg1"/>
                </a:solidFill>
              </a:rPr>
              <a:t>Είναι βραχύχρονη ή μακρόχρονη;</a:t>
            </a:r>
          </a:p>
          <a:p>
            <a:pPr marL="1371600" lvl="2" indent="-457200">
              <a:buClr>
                <a:schemeClr val="bg1"/>
              </a:buClr>
              <a:buFont typeface="Wingdings" pitchFamily="2" charset="2"/>
              <a:buAutoNum type="arabicPeriod"/>
            </a:pPr>
            <a:r>
              <a:rPr lang="el-GR" sz="2800" dirty="0" smtClean="0">
                <a:solidFill>
                  <a:schemeClr val="bg1"/>
                </a:solidFill>
              </a:rPr>
              <a:t>Είναι η λήγουσα μακρόχρονη ή βραχύχρονη;</a:t>
            </a:r>
          </a:p>
          <a:p>
            <a:pPr marL="1371600" lvl="2" indent="-457200">
              <a:buClr>
                <a:schemeClr val="bg1"/>
              </a:buClr>
              <a:buFont typeface="Wingdings" pitchFamily="2" charset="2"/>
              <a:buAutoNum type="arabicPeriod"/>
            </a:pPr>
            <a:r>
              <a:rPr lang="el-GR" sz="2800" dirty="0" smtClean="0">
                <a:solidFill>
                  <a:schemeClr val="bg1"/>
                </a:solidFill>
              </a:rPr>
              <a:t>Τι συμπεραίνετε;</a:t>
            </a:r>
          </a:p>
          <a:p>
            <a:pPr lvl="1">
              <a:buFont typeface="Wingdings" pitchFamily="2" charset="2"/>
              <a:buNone/>
            </a:pPr>
            <a:endParaRPr lang="el-GR" dirty="0">
              <a:solidFill>
                <a:schemeClr val="bg1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1748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96300" y="6453188"/>
            <a:ext cx="647700" cy="404812"/>
          </a:xfrm>
          <a:prstGeom prst="actionButtonForwardNext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1749" name="AutoShape 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948488" y="6453188"/>
            <a:ext cx="684212" cy="404812"/>
          </a:xfrm>
          <a:prstGeom prst="actionButtonBackPrevious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251520" y="4581525"/>
            <a:ext cx="8568630" cy="1895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1"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l-G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3.</a:t>
            </a:r>
            <a:r>
              <a:rPr lang="el-G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 </a:t>
            </a:r>
            <a:r>
              <a:rPr lang="el-G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Η </a:t>
            </a:r>
            <a:r>
              <a:rPr lang="el-G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μακρόχρονη παραλήγουσα, όταν </a:t>
            </a:r>
            <a:endParaRPr lang="el-GR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sym typeface="Wingdings 2" pitchFamily="18" charset="2"/>
            </a:endParaRPr>
          </a:p>
          <a:p>
            <a:pPr lvl="1"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l-G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 </a:t>
            </a:r>
            <a:r>
              <a:rPr lang="el-G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   </a:t>
            </a:r>
            <a:r>
              <a:rPr lang="el-G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τονίζεται</a:t>
            </a:r>
            <a:r>
              <a:rPr lang="el-G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, παίρνει περισπωμένη </a:t>
            </a:r>
            <a:endParaRPr lang="el-GR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sym typeface="Wingdings 2" pitchFamily="18" charset="2"/>
            </a:endParaRPr>
          </a:p>
          <a:p>
            <a:pPr lvl="1" algn="l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l-G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 </a:t>
            </a:r>
            <a:r>
              <a:rPr lang="el-G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   </a:t>
            </a:r>
            <a:r>
              <a:rPr lang="el-G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μπροστά </a:t>
            </a:r>
            <a:r>
              <a:rPr lang="el-G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από βραχύχρονη λήγουσα.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sym typeface="Wingdings 2" pitchFamily="18" charset="2"/>
            </a:endParaRPr>
          </a:p>
          <a:p>
            <a:endParaRPr lang="en-US" dirty="0"/>
          </a:p>
        </p:txBody>
      </p:sp>
      <p:sp>
        <p:nvSpPr>
          <p:cNvPr id="31751" name="AutoShape 7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7667625" y="6453188"/>
            <a:ext cx="827088" cy="404812"/>
          </a:xfrm>
          <a:prstGeom prst="actionButtonReturn">
            <a:avLst/>
          </a:prstGeom>
          <a:gradFill rotWithShape="1">
            <a:gsLst>
              <a:gs pos="0">
                <a:schemeClr val="accent1"/>
              </a:gs>
              <a:gs pos="100000">
                <a:srgbClr val="F4A6EB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 spd="slow">
    <p:diamond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  <p:bldP spid="3175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4" y="620713"/>
            <a:ext cx="8662863" cy="3960812"/>
          </a:xfrm>
        </p:spPr>
        <p:txBody>
          <a:bodyPr/>
          <a:lstStyle/>
          <a:p>
            <a:pPr marL="609600" indent="-609600">
              <a:buFont typeface="Wingdings" pitchFamily="2" charset="2"/>
              <a:buChar char="Ë"/>
            </a:pPr>
            <a:r>
              <a:rPr lang="el-GR" dirty="0"/>
              <a:t>  </a:t>
            </a:r>
            <a:r>
              <a:rPr lang="el-GR" dirty="0">
                <a:solidFill>
                  <a:schemeClr val="bg2"/>
                </a:solidFill>
              </a:rPr>
              <a:t>δώρων, κήπων, κώμη, καμήλων</a:t>
            </a:r>
          </a:p>
          <a:p>
            <a:pPr marL="609600" indent="-609600">
              <a:buFont typeface="Wingdings" pitchFamily="2" charset="2"/>
              <a:buNone/>
            </a:pPr>
            <a:endParaRPr lang="el-GR" dirty="0">
              <a:solidFill>
                <a:schemeClr val="bg2"/>
              </a:solidFill>
            </a:endParaRPr>
          </a:p>
          <a:p>
            <a:pPr marL="1371600" lvl="2" indent="-457200">
              <a:buClr>
                <a:schemeClr val="bg1"/>
              </a:buClr>
              <a:buFont typeface="Wingdings" pitchFamily="2" charset="2"/>
              <a:buAutoNum type="arabicPeriod"/>
            </a:pPr>
            <a:r>
              <a:rPr lang="el-GR" sz="2800" dirty="0">
                <a:solidFill>
                  <a:schemeClr val="bg1"/>
                </a:solidFill>
              </a:rPr>
              <a:t>Ποια συλλαβή τονίζεται;</a:t>
            </a:r>
          </a:p>
          <a:p>
            <a:pPr marL="1371600" lvl="2" indent="-457200">
              <a:buClr>
                <a:schemeClr val="bg1"/>
              </a:buClr>
              <a:buFont typeface="Wingdings" pitchFamily="2" charset="2"/>
              <a:buAutoNum type="arabicPeriod"/>
            </a:pPr>
            <a:r>
              <a:rPr lang="el-GR" sz="2800" dirty="0">
                <a:solidFill>
                  <a:schemeClr val="bg1"/>
                </a:solidFill>
              </a:rPr>
              <a:t>Είναι βραχύχρονη ή μακρόχρονη;</a:t>
            </a:r>
          </a:p>
          <a:p>
            <a:pPr marL="1371600" lvl="2" indent="-457200">
              <a:buClr>
                <a:schemeClr val="bg1"/>
              </a:buClr>
              <a:buFont typeface="Wingdings" pitchFamily="2" charset="2"/>
              <a:buAutoNum type="arabicPeriod"/>
            </a:pPr>
            <a:r>
              <a:rPr lang="el-GR" sz="2800" dirty="0" smtClean="0">
                <a:solidFill>
                  <a:schemeClr val="bg1"/>
                </a:solidFill>
              </a:rPr>
              <a:t>Είναι η λήγουσα μακρόχρονη ή βραχύχρονη</a:t>
            </a:r>
            <a:r>
              <a:rPr lang="el-GR" sz="2800" dirty="0" smtClean="0">
                <a:solidFill>
                  <a:schemeClr val="bg1"/>
                </a:solidFill>
              </a:rPr>
              <a:t>;</a:t>
            </a:r>
            <a:endParaRPr lang="el-GR" sz="2800" dirty="0">
              <a:solidFill>
                <a:schemeClr val="bg1"/>
              </a:solidFill>
            </a:endParaRPr>
          </a:p>
          <a:p>
            <a:pPr marL="1371600" lvl="2" indent="-457200">
              <a:buClr>
                <a:schemeClr val="bg1"/>
              </a:buClr>
              <a:buFont typeface="Wingdings" pitchFamily="2" charset="2"/>
              <a:buAutoNum type="arabicPeriod"/>
            </a:pPr>
            <a:r>
              <a:rPr lang="el-GR" sz="2800" dirty="0">
                <a:solidFill>
                  <a:schemeClr val="bg1"/>
                </a:solidFill>
              </a:rPr>
              <a:t>Τι συμπεραίνετε;</a:t>
            </a:r>
          </a:p>
          <a:p>
            <a:pPr marL="1371600" lvl="2" indent="-457200">
              <a:buClr>
                <a:schemeClr val="bg1"/>
              </a:buClr>
              <a:buFont typeface="Wingdings" pitchFamily="2" charset="2"/>
              <a:buNone/>
            </a:pPr>
            <a:endParaRPr lang="el-GR" sz="2800" dirty="0">
              <a:solidFill>
                <a:schemeClr val="bg1"/>
              </a:solidFill>
            </a:endParaRPr>
          </a:p>
          <a:p>
            <a:pPr marL="1371600" lvl="2" indent="-457200">
              <a:buFont typeface="Wingdings" pitchFamily="2" charset="2"/>
              <a:buNone/>
            </a:pPr>
            <a:endParaRPr lang="en-US" sz="2800" b="1" dirty="0">
              <a:solidFill>
                <a:schemeClr val="bg2"/>
              </a:solidFill>
              <a:sym typeface="Wingdings 2" pitchFamily="18" charset="2"/>
            </a:endParaRPr>
          </a:p>
        </p:txBody>
      </p:sp>
      <p:sp>
        <p:nvSpPr>
          <p:cNvPr id="36868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96300" y="6453188"/>
            <a:ext cx="647700" cy="404812"/>
          </a:xfrm>
          <a:prstGeom prst="actionButtonForwardNext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6869" name="AutoShape 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948488" y="6453188"/>
            <a:ext cx="684212" cy="404812"/>
          </a:xfrm>
          <a:prstGeom prst="actionButtonBackPrevious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467544" y="4724400"/>
            <a:ext cx="842493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l-G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4. </a:t>
            </a:r>
            <a:r>
              <a:rPr lang="el-G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 Η </a:t>
            </a:r>
            <a:r>
              <a:rPr lang="el-G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μακρόχρονη παραλήγουσα, όταν </a:t>
            </a:r>
            <a:r>
              <a:rPr lang="el-G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 </a:t>
            </a:r>
          </a:p>
          <a:p>
            <a:pPr algn="l"/>
            <a:r>
              <a:rPr lang="el-G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 </a:t>
            </a:r>
            <a:r>
              <a:rPr lang="el-G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    </a:t>
            </a:r>
            <a:r>
              <a:rPr lang="el-G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τονίζεται</a:t>
            </a:r>
            <a:r>
              <a:rPr lang="el-G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, παίρνει οξεία μπροστά από </a:t>
            </a:r>
            <a:r>
              <a:rPr lang="el-G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 </a:t>
            </a:r>
          </a:p>
          <a:p>
            <a:pPr algn="l"/>
            <a:r>
              <a:rPr lang="el-G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 </a:t>
            </a:r>
            <a:r>
              <a:rPr lang="el-G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    </a:t>
            </a:r>
            <a:r>
              <a:rPr lang="el-G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μακρόχρονη </a:t>
            </a:r>
            <a:r>
              <a:rPr lang="el-G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λήγουσα.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sym typeface="Wingdings 2" pitchFamily="18" charset="2"/>
            </a:endParaRPr>
          </a:p>
        </p:txBody>
      </p:sp>
      <p:sp>
        <p:nvSpPr>
          <p:cNvPr id="36871" name="AutoShape 7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7667625" y="6453188"/>
            <a:ext cx="827088" cy="404812"/>
          </a:xfrm>
          <a:prstGeom prst="actionButtonReturn">
            <a:avLst/>
          </a:prstGeom>
          <a:gradFill rotWithShape="1">
            <a:gsLst>
              <a:gs pos="0">
                <a:schemeClr val="accent1"/>
              </a:gs>
              <a:gs pos="100000">
                <a:srgbClr val="F4A6EB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 spd="slow">
    <p:diamond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  <p:bldP spid="3687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51520" y="620713"/>
            <a:ext cx="8712968" cy="3960812"/>
          </a:xfrm>
        </p:spPr>
        <p:txBody>
          <a:bodyPr/>
          <a:lstStyle/>
          <a:p>
            <a:pPr marL="609600" indent="-609600">
              <a:buFont typeface="Wingdings" pitchFamily="2" charset="2"/>
              <a:buChar char="Ë"/>
            </a:pPr>
            <a:r>
              <a:rPr lang="el-GR" dirty="0"/>
              <a:t>  </a:t>
            </a:r>
            <a:r>
              <a:rPr lang="el-GR" dirty="0" smtClean="0">
                <a:solidFill>
                  <a:srgbClr val="FF0000"/>
                </a:solidFill>
              </a:rPr>
              <a:t>ἂ</a:t>
            </a:r>
            <a:r>
              <a:rPr lang="el-GR" dirty="0" smtClean="0">
                <a:solidFill>
                  <a:schemeClr val="bg2"/>
                </a:solidFill>
              </a:rPr>
              <a:t>νθρωπ</a:t>
            </a:r>
            <a:r>
              <a:rPr lang="el-GR" dirty="0" smtClean="0">
                <a:solidFill>
                  <a:srgbClr val="FF0000"/>
                </a:solidFill>
              </a:rPr>
              <a:t>ο</a:t>
            </a:r>
            <a:r>
              <a:rPr lang="el-GR" dirty="0" smtClean="0">
                <a:solidFill>
                  <a:schemeClr val="bg2"/>
                </a:solidFill>
              </a:rPr>
              <a:t>ς, ἀνθρ</a:t>
            </a:r>
            <a:r>
              <a:rPr lang="el-GR" dirty="0" smtClean="0">
                <a:solidFill>
                  <a:srgbClr val="00B050"/>
                </a:solidFill>
              </a:rPr>
              <a:t>ώ</a:t>
            </a:r>
            <a:r>
              <a:rPr lang="el-GR" dirty="0" smtClean="0">
                <a:solidFill>
                  <a:schemeClr val="bg2"/>
                </a:solidFill>
              </a:rPr>
              <a:t>π</a:t>
            </a:r>
            <a:r>
              <a:rPr lang="el-GR" dirty="0" smtClean="0">
                <a:solidFill>
                  <a:srgbClr val="00B050"/>
                </a:solidFill>
              </a:rPr>
              <a:t>ω</a:t>
            </a:r>
            <a:r>
              <a:rPr lang="el-GR" dirty="0" smtClean="0">
                <a:solidFill>
                  <a:schemeClr val="bg2"/>
                </a:solidFill>
              </a:rPr>
              <a:t>ν, λ</a:t>
            </a:r>
            <a:r>
              <a:rPr lang="el-GR" dirty="0" smtClean="0">
                <a:solidFill>
                  <a:srgbClr val="FF0000"/>
                </a:solidFill>
              </a:rPr>
              <a:t>έ</a:t>
            </a:r>
            <a:r>
              <a:rPr lang="el-GR" dirty="0" smtClean="0">
                <a:solidFill>
                  <a:schemeClr val="bg2"/>
                </a:solidFill>
              </a:rPr>
              <a:t>οντ</a:t>
            </a:r>
            <a:r>
              <a:rPr lang="el-GR" dirty="0" smtClean="0">
                <a:solidFill>
                  <a:srgbClr val="FF0000"/>
                </a:solidFill>
              </a:rPr>
              <a:t>ο</a:t>
            </a:r>
            <a:r>
              <a:rPr lang="el-GR" dirty="0" smtClean="0">
                <a:solidFill>
                  <a:schemeClr val="bg2"/>
                </a:solidFill>
              </a:rPr>
              <a:t>ς, λε</a:t>
            </a:r>
            <a:r>
              <a:rPr lang="el-GR" dirty="0" smtClean="0">
                <a:solidFill>
                  <a:srgbClr val="00B050"/>
                </a:solidFill>
              </a:rPr>
              <a:t>ό</a:t>
            </a:r>
            <a:r>
              <a:rPr lang="el-GR" dirty="0" smtClean="0">
                <a:solidFill>
                  <a:schemeClr val="bg2"/>
                </a:solidFill>
              </a:rPr>
              <a:t>ντ</a:t>
            </a:r>
            <a:r>
              <a:rPr lang="el-GR" dirty="0" smtClean="0">
                <a:solidFill>
                  <a:srgbClr val="00B050"/>
                </a:solidFill>
              </a:rPr>
              <a:t>ω</a:t>
            </a:r>
            <a:r>
              <a:rPr lang="el-GR" dirty="0" smtClean="0">
                <a:solidFill>
                  <a:schemeClr val="bg2"/>
                </a:solidFill>
              </a:rPr>
              <a:t>ν</a:t>
            </a:r>
            <a:endParaRPr lang="el-GR" dirty="0">
              <a:solidFill>
                <a:schemeClr val="bg2"/>
              </a:solidFill>
            </a:endParaRPr>
          </a:p>
          <a:p>
            <a:pPr marL="609600" indent="-609600">
              <a:buFont typeface="Wingdings" pitchFamily="2" charset="2"/>
              <a:buNone/>
            </a:pPr>
            <a:endParaRPr lang="el-GR" dirty="0">
              <a:solidFill>
                <a:schemeClr val="bg2"/>
              </a:solidFill>
            </a:endParaRPr>
          </a:p>
          <a:p>
            <a:pPr marL="1371600" lvl="2" indent="-457200">
              <a:buClr>
                <a:schemeClr val="bg1"/>
              </a:buClr>
              <a:buFont typeface="Wingdings" pitchFamily="2" charset="2"/>
              <a:buAutoNum type="arabicPeriod"/>
            </a:pPr>
            <a:r>
              <a:rPr lang="el-GR" sz="2800" dirty="0">
                <a:solidFill>
                  <a:schemeClr val="bg1"/>
                </a:solidFill>
              </a:rPr>
              <a:t>Ποια συλλαβή τονίζεται;</a:t>
            </a:r>
          </a:p>
          <a:p>
            <a:pPr marL="1371600" lvl="2" indent="-457200">
              <a:buClr>
                <a:schemeClr val="bg1"/>
              </a:buClr>
              <a:buFont typeface="Wingdings" pitchFamily="2" charset="2"/>
              <a:buAutoNum type="arabicPeriod"/>
            </a:pPr>
            <a:r>
              <a:rPr lang="el-GR" sz="2800" dirty="0" smtClean="0">
                <a:solidFill>
                  <a:schemeClr val="bg1"/>
                </a:solidFill>
              </a:rPr>
              <a:t>Είναι η προπαραλήγουσα ;</a:t>
            </a:r>
            <a:endParaRPr lang="el-GR" sz="2800" dirty="0">
              <a:solidFill>
                <a:schemeClr val="bg1"/>
              </a:solidFill>
            </a:endParaRPr>
          </a:p>
          <a:p>
            <a:pPr marL="1371600" lvl="2" indent="-457200">
              <a:buClr>
                <a:schemeClr val="bg1"/>
              </a:buClr>
              <a:buFont typeface="Wingdings" pitchFamily="2" charset="2"/>
              <a:buAutoNum type="arabicPeriod"/>
            </a:pPr>
            <a:r>
              <a:rPr lang="el-GR" sz="2800" dirty="0" smtClean="0">
                <a:solidFill>
                  <a:schemeClr val="bg1"/>
                </a:solidFill>
              </a:rPr>
              <a:t>Είναι η λήγουσα μακρόχρονη ή βραχύχρονη;</a:t>
            </a:r>
            <a:endParaRPr lang="el-GR" sz="2800" dirty="0">
              <a:solidFill>
                <a:schemeClr val="bg1"/>
              </a:solidFill>
            </a:endParaRPr>
          </a:p>
          <a:p>
            <a:pPr marL="1371600" lvl="2" indent="-457200">
              <a:buClr>
                <a:schemeClr val="bg1"/>
              </a:buClr>
              <a:buFont typeface="Wingdings" pitchFamily="2" charset="2"/>
              <a:buAutoNum type="arabicPeriod"/>
            </a:pPr>
            <a:r>
              <a:rPr lang="el-GR" sz="2800" dirty="0">
                <a:solidFill>
                  <a:schemeClr val="bg1"/>
                </a:solidFill>
              </a:rPr>
              <a:t>Τι συμπεραίνετε;</a:t>
            </a:r>
          </a:p>
          <a:p>
            <a:pPr marL="1371600" lvl="2" indent="-457200">
              <a:buClr>
                <a:schemeClr val="bg1"/>
              </a:buClr>
              <a:buFont typeface="Wingdings" pitchFamily="2" charset="2"/>
              <a:buNone/>
            </a:pPr>
            <a:endParaRPr lang="el-GR" sz="2800" dirty="0">
              <a:solidFill>
                <a:schemeClr val="bg1"/>
              </a:solidFill>
            </a:endParaRPr>
          </a:p>
          <a:p>
            <a:pPr marL="1371600" lvl="2" indent="-457200">
              <a:buFont typeface="Wingdings" pitchFamily="2" charset="2"/>
              <a:buNone/>
            </a:pPr>
            <a:endParaRPr lang="en-US" sz="2800" b="1" dirty="0">
              <a:solidFill>
                <a:schemeClr val="bg2"/>
              </a:solidFill>
              <a:sym typeface="Wingdings 2" pitchFamily="18" charset="2"/>
            </a:endParaRPr>
          </a:p>
        </p:txBody>
      </p:sp>
      <p:sp>
        <p:nvSpPr>
          <p:cNvPr id="36868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96300" y="6453188"/>
            <a:ext cx="647700" cy="404812"/>
          </a:xfrm>
          <a:prstGeom prst="actionButtonForwardNext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6869" name="AutoShape 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948488" y="6453188"/>
            <a:ext cx="684212" cy="404812"/>
          </a:xfrm>
          <a:prstGeom prst="actionButtonBackPrevious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467544" y="4724400"/>
            <a:ext cx="842493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14350" indent="-514350" algn="l"/>
            <a:r>
              <a:rPr lang="el-G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5. Όταν η λήγουσα είναι μακρόχρονη , η </a:t>
            </a:r>
          </a:p>
          <a:p>
            <a:pPr marL="514350" indent="-514350" algn="l"/>
            <a:r>
              <a:rPr lang="el-G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 </a:t>
            </a:r>
            <a:r>
              <a:rPr lang="el-G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   </a:t>
            </a:r>
            <a:r>
              <a:rPr lang="el-G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προπαραλήγουσα </a:t>
            </a:r>
            <a:r>
              <a:rPr lang="el-GR" sz="3200" b="1" dirty="0" smtClean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ΔΕΝ</a:t>
            </a:r>
            <a:r>
              <a:rPr lang="el-G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2" pitchFamily="18" charset="2"/>
              </a:rPr>
              <a:t> τονίζεται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sym typeface="Wingdings 2" pitchFamily="18" charset="2"/>
            </a:endParaRPr>
          </a:p>
        </p:txBody>
      </p:sp>
      <p:sp>
        <p:nvSpPr>
          <p:cNvPr id="36871" name="AutoShape 7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7667625" y="6453188"/>
            <a:ext cx="827088" cy="404812"/>
          </a:xfrm>
          <a:prstGeom prst="actionButtonReturn">
            <a:avLst/>
          </a:prstGeom>
          <a:gradFill rotWithShape="1">
            <a:gsLst>
              <a:gs pos="0">
                <a:schemeClr val="accent1"/>
              </a:gs>
              <a:gs pos="100000">
                <a:srgbClr val="F4A6EB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 spd="slow">
    <p:diamond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  <p:bldP spid="3687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2205038"/>
            <a:ext cx="8540750" cy="3894137"/>
          </a:xfrm>
        </p:spPr>
        <p:txBody>
          <a:bodyPr/>
          <a:lstStyle/>
          <a:p>
            <a:pPr marL="812800" indent="-812800">
              <a:buFont typeface="Wingdings" pitchFamily="2" charset="2"/>
              <a:buAutoNum type="romanUcPeriod"/>
            </a:pPr>
            <a:r>
              <a:rPr lang="el-GR" b="1" dirty="0">
                <a:solidFill>
                  <a:schemeClr val="bg2"/>
                </a:solidFill>
              </a:rPr>
              <a:t>Να τονίσετε τις παρακάτω λέξεις:</a:t>
            </a:r>
          </a:p>
          <a:p>
            <a:pPr marL="812800" indent="-812800">
              <a:buNone/>
            </a:pPr>
            <a:r>
              <a:rPr lang="el-GR" dirty="0"/>
              <a:t>       </a:t>
            </a:r>
            <a:r>
              <a:rPr lang="el-GR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ἀ</a:t>
            </a:r>
            <a:r>
              <a:rPr lang="el-GR" dirty="0">
                <a:solidFill>
                  <a:schemeClr val="bg1"/>
                </a:solidFill>
              </a:rPr>
              <a:t>νθρωπος, </a:t>
            </a:r>
            <a:r>
              <a:rPr lang="el-GR" dirty="0" err="1">
                <a:solidFill>
                  <a:schemeClr val="bg1"/>
                </a:solidFill>
              </a:rPr>
              <a:t>ο</a:t>
            </a:r>
            <a:r>
              <a:rPr lang="el-GR" dirty="0" err="1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ἰ</a:t>
            </a:r>
            <a:r>
              <a:rPr lang="el-GR" dirty="0" err="1">
                <a:solidFill>
                  <a:schemeClr val="bg1"/>
                </a:solidFill>
              </a:rPr>
              <a:t>κειος</a:t>
            </a:r>
            <a:r>
              <a:rPr lang="el-GR" dirty="0">
                <a:solidFill>
                  <a:schemeClr val="bg1"/>
                </a:solidFill>
              </a:rPr>
              <a:t>, </a:t>
            </a:r>
            <a:r>
              <a:rPr lang="el-GR" dirty="0" err="1">
                <a:solidFill>
                  <a:schemeClr val="bg1"/>
                </a:solidFill>
              </a:rPr>
              <a:t>κηπων</a:t>
            </a:r>
            <a:r>
              <a:rPr lang="el-GR" dirty="0">
                <a:solidFill>
                  <a:schemeClr val="bg1"/>
                </a:solidFill>
              </a:rPr>
              <a:t>, </a:t>
            </a:r>
            <a:r>
              <a:rPr lang="el-GR" dirty="0" err="1">
                <a:solidFill>
                  <a:schemeClr val="bg1"/>
                </a:solidFill>
              </a:rPr>
              <a:t>προφητης</a:t>
            </a:r>
            <a:r>
              <a:rPr lang="el-GR" dirty="0">
                <a:solidFill>
                  <a:schemeClr val="bg1"/>
                </a:solidFill>
              </a:rPr>
              <a:t>, </a:t>
            </a:r>
            <a:r>
              <a:rPr lang="el-GR" dirty="0" err="1">
                <a:solidFill>
                  <a:schemeClr val="bg1"/>
                </a:solidFill>
              </a:rPr>
              <a:t>ναος</a:t>
            </a:r>
            <a:r>
              <a:rPr lang="el-GR" dirty="0">
                <a:solidFill>
                  <a:schemeClr val="bg1"/>
                </a:solidFill>
              </a:rPr>
              <a:t>, </a:t>
            </a:r>
            <a:r>
              <a:rPr lang="el-GR" dirty="0" err="1" smtClean="0">
                <a:solidFill>
                  <a:schemeClr val="bg1"/>
                </a:solidFill>
              </a:rPr>
              <a:t>προδοτης</a:t>
            </a:r>
            <a:r>
              <a:rPr lang="el-GR" dirty="0" smtClean="0">
                <a:solidFill>
                  <a:schemeClr val="bg1"/>
                </a:solidFill>
              </a:rPr>
              <a:t> , </a:t>
            </a:r>
            <a:r>
              <a:rPr lang="el-GR" dirty="0" err="1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ἀ</a:t>
            </a:r>
            <a:r>
              <a:rPr lang="el-GR" dirty="0" err="1" smtClean="0">
                <a:solidFill>
                  <a:schemeClr val="bg1"/>
                </a:solidFill>
              </a:rPr>
              <a:t>νθρωπου</a:t>
            </a:r>
            <a:r>
              <a:rPr lang="el-GR" dirty="0" smtClean="0">
                <a:solidFill>
                  <a:schemeClr val="bg1"/>
                </a:solidFill>
              </a:rPr>
              <a:t>.</a:t>
            </a:r>
            <a:endParaRPr lang="el-GR" dirty="0">
              <a:solidFill>
                <a:schemeClr val="bg1"/>
              </a:solidFill>
            </a:endParaRPr>
          </a:p>
          <a:p>
            <a:pPr marL="812800" indent="-812800">
              <a:buFont typeface="Wingdings" pitchFamily="2" charset="2"/>
              <a:buNone/>
            </a:pPr>
            <a:endParaRPr lang="el-GR" dirty="0">
              <a:solidFill>
                <a:schemeClr val="bg1"/>
              </a:solidFill>
            </a:endParaRPr>
          </a:p>
          <a:p>
            <a:pPr marL="812800" indent="-812800">
              <a:buFont typeface="Wingdings" pitchFamily="2" charset="2"/>
              <a:buAutoNum type="romanUcPeriod" startAt="2"/>
            </a:pPr>
            <a:r>
              <a:rPr lang="el-GR" b="1" dirty="0">
                <a:solidFill>
                  <a:schemeClr val="bg2"/>
                </a:solidFill>
              </a:rPr>
              <a:t>Να δικαιολογήσετε τον τονισμό των</a:t>
            </a:r>
            <a:r>
              <a:rPr lang="el-GR" dirty="0"/>
              <a:t> </a:t>
            </a:r>
            <a:r>
              <a:rPr lang="el-GR" b="1" dirty="0">
                <a:solidFill>
                  <a:schemeClr val="bg2"/>
                </a:solidFill>
              </a:rPr>
              <a:t>παρακάτω λέξεων:</a:t>
            </a:r>
          </a:p>
          <a:p>
            <a:pPr marL="812800" indent="-812800">
              <a:buFont typeface="Wingdings" pitchFamily="2" charset="2"/>
              <a:buNone/>
            </a:pPr>
            <a:r>
              <a:rPr lang="el-GR" dirty="0"/>
              <a:t>       </a:t>
            </a:r>
            <a:r>
              <a:rPr lang="el-GR" dirty="0">
                <a:solidFill>
                  <a:schemeClr val="bg1"/>
                </a:solidFill>
              </a:rPr>
              <a:t>δόξα, </a:t>
            </a:r>
            <a:r>
              <a:rPr lang="el-GR" dirty="0" err="1">
                <a:solidFill>
                  <a:schemeClr val="bg1"/>
                </a:solidFill>
              </a:rPr>
              <a:t>κ</a:t>
            </a:r>
            <a:r>
              <a:rPr lang="el-GR" dirty="0" err="1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ῆ</a:t>
            </a:r>
            <a:r>
              <a:rPr lang="el-GR" dirty="0" err="1">
                <a:solidFill>
                  <a:schemeClr val="bg1"/>
                </a:solidFill>
              </a:rPr>
              <a:t>πος</a:t>
            </a:r>
            <a:r>
              <a:rPr lang="el-GR" dirty="0">
                <a:solidFill>
                  <a:schemeClr val="bg1"/>
                </a:solidFill>
              </a:rPr>
              <a:t>, δούλων, νήπιον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0724" name="Picture 4" descr="foto4"/>
          <p:cNvPicPr>
            <a:picLocks noGrp="1" noChangeAspect="1" noChangeArrowheads="1"/>
          </p:cNvPicPr>
          <p:nvPr>
            <p:ph type="title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23850" y="333375"/>
            <a:ext cx="1276350" cy="1276350"/>
          </a:xfrm>
          <a:noFill/>
          <a:ln/>
        </p:spPr>
      </p:pic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1692275" y="476250"/>
            <a:ext cx="59753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l-GR" sz="2200" b="1"/>
              <a:t>Μπορείτε τώρα να με βοηθήσετε να τονίσω τις παρακάτω λέξεις;</a:t>
            </a:r>
          </a:p>
          <a:p>
            <a:pPr algn="l">
              <a:buFontTx/>
              <a:buChar char="•"/>
            </a:pPr>
            <a:r>
              <a:rPr lang="el-GR" sz="2200" b="1"/>
              <a:t> Να τις αντιγράψετε στο τετράδιό σας.</a:t>
            </a:r>
          </a:p>
          <a:p>
            <a:pPr algn="l">
              <a:buFontTx/>
              <a:buChar char="•"/>
            </a:pPr>
            <a:r>
              <a:rPr lang="el-GR" sz="2200" b="1"/>
              <a:t> Μην ξεχνάτε τους κανόνες τονισμού!</a:t>
            </a:r>
            <a:endParaRPr lang="en-US" sz="2200" b="1"/>
          </a:p>
        </p:txBody>
      </p:sp>
      <p:sp>
        <p:nvSpPr>
          <p:cNvPr id="30731" name="AutoShape 1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96300" y="6453188"/>
            <a:ext cx="647700" cy="404812"/>
          </a:xfrm>
          <a:prstGeom prst="actionButtonForwardNext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0732" name="AutoShape 1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948488" y="6453188"/>
            <a:ext cx="684212" cy="404812"/>
          </a:xfrm>
          <a:prstGeom prst="actionButtonBackPrevious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0733" name="AutoShape 13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7667625" y="6453188"/>
            <a:ext cx="827088" cy="404812"/>
          </a:xfrm>
          <a:prstGeom prst="actionButtonReturn">
            <a:avLst/>
          </a:prstGeom>
          <a:gradFill rotWithShape="1">
            <a:gsLst>
              <a:gs pos="0">
                <a:schemeClr val="accent1"/>
              </a:gs>
              <a:gs pos="100000">
                <a:srgbClr val="F4A6EB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 spd="slow">
    <p:diamond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  <p:bldP spid="3072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50825" y="1628775"/>
            <a:ext cx="8642350" cy="4679950"/>
          </a:xfrm>
        </p:spPr>
        <p:txBody>
          <a:bodyPr/>
          <a:lstStyle/>
          <a:p>
            <a:pPr marL="812800" indent="-812800">
              <a:lnSpc>
                <a:spcPct val="80000"/>
              </a:lnSpc>
              <a:buFont typeface="Wingdings" pitchFamily="2" charset="2"/>
              <a:buAutoNum type="romanUcPeriod"/>
            </a:pPr>
            <a:r>
              <a:rPr lang="el-GR" sz="2400" dirty="0">
                <a:solidFill>
                  <a:schemeClr val="bg2"/>
                </a:solidFill>
              </a:rPr>
              <a:t>Οι λέξεις τονίζονται ως εξής:</a:t>
            </a:r>
          </a:p>
          <a:p>
            <a:pPr marL="812800" indent="-812800">
              <a:lnSpc>
                <a:spcPct val="80000"/>
              </a:lnSpc>
              <a:buFont typeface="Wingdings" pitchFamily="2" charset="2"/>
              <a:buNone/>
            </a:pPr>
            <a:r>
              <a:rPr lang="el-GR" sz="2600" dirty="0"/>
              <a:t>       </a:t>
            </a:r>
            <a:r>
              <a:rPr lang="el-GR" sz="2600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ἄ</a:t>
            </a:r>
            <a:r>
              <a:rPr lang="el-GR" sz="2600" dirty="0">
                <a:solidFill>
                  <a:schemeClr val="bg1"/>
                </a:solidFill>
              </a:rPr>
              <a:t>νθρωπος, </a:t>
            </a:r>
            <a:r>
              <a:rPr lang="el-GR" sz="2600" dirty="0" err="1">
                <a:solidFill>
                  <a:schemeClr val="bg1"/>
                </a:solidFill>
              </a:rPr>
              <a:t>ο</a:t>
            </a:r>
            <a:r>
              <a:rPr lang="el-GR" sz="2600" dirty="0" err="1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ἰ</a:t>
            </a:r>
            <a:r>
              <a:rPr lang="el-GR" sz="2600" dirty="0" err="1">
                <a:solidFill>
                  <a:schemeClr val="bg1"/>
                </a:solidFill>
              </a:rPr>
              <a:t>κε</a:t>
            </a:r>
            <a:r>
              <a:rPr lang="el-GR" sz="2600" dirty="0" err="1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ῖ</a:t>
            </a:r>
            <a:r>
              <a:rPr lang="el-GR" sz="2600" dirty="0" err="1">
                <a:solidFill>
                  <a:schemeClr val="bg1"/>
                </a:solidFill>
              </a:rPr>
              <a:t>ος</a:t>
            </a:r>
            <a:r>
              <a:rPr lang="el-GR" sz="2600" dirty="0">
                <a:solidFill>
                  <a:schemeClr val="bg1"/>
                </a:solidFill>
              </a:rPr>
              <a:t>, κήπων, προφήτης, ναός, προδότης</a:t>
            </a:r>
          </a:p>
          <a:p>
            <a:pPr marL="812800" indent="-812800">
              <a:lnSpc>
                <a:spcPct val="80000"/>
              </a:lnSpc>
              <a:buFont typeface="Wingdings" pitchFamily="2" charset="2"/>
              <a:buNone/>
            </a:pPr>
            <a:endParaRPr lang="el-GR" sz="2600" dirty="0">
              <a:solidFill>
                <a:schemeClr val="bg1"/>
              </a:solidFill>
            </a:endParaRPr>
          </a:p>
          <a:p>
            <a:pPr marL="812800" indent="-812800">
              <a:lnSpc>
                <a:spcPct val="80000"/>
              </a:lnSpc>
              <a:buFont typeface="Wingdings" pitchFamily="2" charset="2"/>
              <a:buAutoNum type="romanUcPeriod" startAt="2"/>
            </a:pPr>
            <a:r>
              <a:rPr lang="el-GR" sz="2400" dirty="0">
                <a:solidFill>
                  <a:schemeClr val="bg2"/>
                </a:solidFill>
              </a:rPr>
              <a:t>Οι παρακάτω λέξεις τονίζονται έτσι, επειδή:</a:t>
            </a:r>
          </a:p>
          <a:p>
            <a:pPr marL="812800" indent="-812800">
              <a:lnSpc>
                <a:spcPct val="80000"/>
              </a:lnSpc>
              <a:buFont typeface="Wingdings" pitchFamily="2" charset="2"/>
              <a:buNone/>
            </a:pPr>
            <a:r>
              <a:rPr lang="el-GR" sz="2600" dirty="0">
                <a:solidFill>
                  <a:schemeClr val="bg1"/>
                </a:solidFill>
              </a:rPr>
              <a:t>       </a:t>
            </a:r>
            <a:r>
              <a:rPr lang="el-GR" sz="2600" b="1" u="sng" dirty="0">
                <a:solidFill>
                  <a:schemeClr val="bg2"/>
                </a:solidFill>
              </a:rPr>
              <a:t>δόξα:</a:t>
            </a:r>
            <a:r>
              <a:rPr lang="el-GR" sz="2600" dirty="0">
                <a:solidFill>
                  <a:schemeClr val="bg1"/>
                </a:solidFill>
              </a:rPr>
              <a:t> τονίζεται </a:t>
            </a:r>
            <a:r>
              <a:rPr lang="el-GR" sz="2600" dirty="0">
                <a:solidFill>
                  <a:schemeClr val="bg1"/>
                </a:solidFill>
                <a:hlinkClick r:id="rId3" action="ppaction://hlinksldjump"/>
              </a:rPr>
              <a:t>βραχύχρονη</a:t>
            </a:r>
            <a:r>
              <a:rPr lang="el-GR" sz="2600" dirty="0">
                <a:solidFill>
                  <a:schemeClr val="bg1"/>
                </a:solidFill>
              </a:rPr>
              <a:t> συλλαβή</a:t>
            </a:r>
          </a:p>
          <a:p>
            <a:pPr marL="812800" indent="-812800">
              <a:lnSpc>
                <a:spcPct val="80000"/>
              </a:lnSpc>
              <a:buFont typeface="Wingdings" pitchFamily="2" charset="2"/>
              <a:buNone/>
            </a:pPr>
            <a:r>
              <a:rPr lang="el-GR" sz="2600" dirty="0">
                <a:solidFill>
                  <a:schemeClr val="bg1"/>
                </a:solidFill>
              </a:rPr>
              <a:t>       </a:t>
            </a:r>
            <a:r>
              <a:rPr lang="el-GR" sz="2600" b="1" u="sng" dirty="0" err="1">
                <a:solidFill>
                  <a:schemeClr val="bg2"/>
                </a:solidFill>
              </a:rPr>
              <a:t>κ</a:t>
            </a:r>
            <a:r>
              <a:rPr lang="el-GR" sz="2600" b="1" u="sng" dirty="0" err="1">
                <a:solidFill>
                  <a:schemeClr val="bg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ῆ</a:t>
            </a:r>
            <a:r>
              <a:rPr lang="el-GR" sz="2600" b="1" u="sng" dirty="0" err="1">
                <a:solidFill>
                  <a:schemeClr val="bg2"/>
                </a:solidFill>
              </a:rPr>
              <a:t>πος</a:t>
            </a:r>
            <a:r>
              <a:rPr lang="el-GR" sz="2600" b="1" u="sng" dirty="0">
                <a:solidFill>
                  <a:schemeClr val="bg2"/>
                </a:solidFill>
              </a:rPr>
              <a:t>:</a:t>
            </a:r>
            <a:r>
              <a:rPr lang="el-GR" sz="2600" dirty="0">
                <a:solidFill>
                  <a:schemeClr val="bg1"/>
                </a:solidFill>
              </a:rPr>
              <a:t> τονίζεται </a:t>
            </a:r>
            <a:r>
              <a:rPr lang="el-GR" sz="2600" dirty="0">
                <a:solidFill>
                  <a:schemeClr val="bg1"/>
                </a:solidFill>
                <a:hlinkClick r:id="rId4" action="ppaction://hlinksldjump"/>
              </a:rPr>
              <a:t>μακρόχρονη παραλήγουσα </a:t>
            </a:r>
            <a:r>
              <a:rPr lang="el-GR" sz="2600" dirty="0">
                <a:solidFill>
                  <a:schemeClr val="bg1"/>
                </a:solidFill>
              </a:rPr>
              <a:t>μπροστά από βραχύχρονη λήγουσα</a:t>
            </a:r>
          </a:p>
          <a:p>
            <a:pPr marL="812800" indent="-812800">
              <a:lnSpc>
                <a:spcPct val="80000"/>
              </a:lnSpc>
              <a:buFont typeface="Wingdings" pitchFamily="2" charset="2"/>
              <a:buNone/>
            </a:pPr>
            <a:r>
              <a:rPr lang="el-GR" sz="2600" dirty="0">
                <a:solidFill>
                  <a:schemeClr val="bg1"/>
                </a:solidFill>
              </a:rPr>
              <a:t>       </a:t>
            </a:r>
            <a:r>
              <a:rPr lang="el-GR" sz="2600" b="1" u="sng" dirty="0">
                <a:solidFill>
                  <a:schemeClr val="bg2"/>
                </a:solidFill>
              </a:rPr>
              <a:t>δούλων:</a:t>
            </a:r>
            <a:r>
              <a:rPr lang="el-GR" sz="2600" dirty="0">
                <a:solidFill>
                  <a:schemeClr val="bg1"/>
                </a:solidFill>
              </a:rPr>
              <a:t> τονίζεται </a:t>
            </a:r>
            <a:r>
              <a:rPr lang="el-GR" sz="2600" dirty="0">
                <a:solidFill>
                  <a:schemeClr val="bg1"/>
                </a:solidFill>
                <a:hlinkClick r:id="rId5" action="ppaction://hlinksldjump"/>
              </a:rPr>
              <a:t>μακρόχρονη παραλήγουσα </a:t>
            </a:r>
            <a:r>
              <a:rPr lang="el-GR" sz="2600" dirty="0">
                <a:solidFill>
                  <a:schemeClr val="bg1"/>
                </a:solidFill>
              </a:rPr>
              <a:t>μπροστά από μακρόχρονη λήγουσα</a:t>
            </a:r>
          </a:p>
          <a:p>
            <a:pPr marL="812800" indent="-812800">
              <a:lnSpc>
                <a:spcPct val="80000"/>
              </a:lnSpc>
              <a:buFont typeface="Wingdings" pitchFamily="2" charset="2"/>
              <a:buNone/>
            </a:pPr>
            <a:r>
              <a:rPr lang="el-GR" sz="2600" dirty="0">
                <a:solidFill>
                  <a:schemeClr val="bg1"/>
                </a:solidFill>
              </a:rPr>
              <a:t>       </a:t>
            </a:r>
            <a:r>
              <a:rPr lang="el-GR" sz="2600" b="1" u="sng" dirty="0">
                <a:solidFill>
                  <a:schemeClr val="bg2"/>
                </a:solidFill>
              </a:rPr>
              <a:t>νήπιον:</a:t>
            </a:r>
            <a:r>
              <a:rPr lang="el-GR" sz="2600" dirty="0">
                <a:solidFill>
                  <a:schemeClr val="bg1"/>
                </a:solidFill>
              </a:rPr>
              <a:t> τονίζεται </a:t>
            </a:r>
            <a:r>
              <a:rPr lang="el-GR" sz="2600" dirty="0">
                <a:solidFill>
                  <a:schemeClr val="bg1"/>
                </a:solidFill>
                <a:hlinkClick r:id="rId6" action="ppaction://hlinksldjump"/>
              </a:rPr>
              <a:t>προπαραλήγουσα</a:t>
            </a:r>
            <a:endParaRPr lang="el-GR" sz="2600" dirty="0">
              <a:solidFill>
                <a:schemeClr val="bg1"/>
              </a:solidFill>
            </a:endParaRPr>
          </a:p>
          <a:p>
            <a:pPr marL="812800" indent="-812800">
              <a:lnSpc>
                <a:spcPct val="80000"/>
              </a:lnSpc>
              <a:buFont typeface="Wingdings" pitchFamily="2" charset="2"/>
              <a:buNone/>
            </a:pPr>
            <a:endParaRPr lang="el-GR" sz="2600" dirty="0">
              <a:solidFill>
                <a:schemeClr val="bg1"/>
              </a:solidFill>
            </a:endParaRPr>
          </a:p>
          <a:p>
            <a:pPr marL="812800" indent="-812800">
              <a:lnSpc>
                <a:spcPct val="80000"/>
              </a:lnSpc>
              <a:buFont typeface="Wingdings" pitchFamily="2" charset="2"/>
              <a:buNone/>
            </a:pPr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32772" name="Picture 4" descr="foto4"/>
          <p:cNvPicPr>
            <a:picLocks noGrp="1" noChangeAspect="1" noChangeArrowheads="1"/>
          </p:cNvPicPr>
          <p:nvPr>
            <p:ph type="title"/>
          </p:nvPr>
        </p:nvPicPr>
        <p:blipFill>
          <a:blip r:embed="rId7" cstate="print"/>
          <a:srcRect/>
          <a:stretch>
            <a:fillRect/>
          </a:stretch>
        </p:blipFill>
        <p:spPr>
          <a:xfrm>
            <a:off x="323850" y="188913"/>
            <a:ext cx="1276350" cy="1276350"/>
          </a:xfrm>
          <a:noFill/>
          <a:ln/>
        </p:spPr>
      </p:pic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1692275" y="549275"/>
            <a:ext cx="5903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l-GR" sz="2400" b="1"/>
              <a:t>Ας ελέγξουμε τις απαντήσεις σας!</a:t>
            </a:r>
            <a:endParaRPr lang="en-US" sz="2400" b="1"/>
          </a:p>
        </p:txBody>
      </p:sp>
      <p:pic>
        <p:nvPicPr>
          <p:cNvPr id="32774" name="Picture 6" descr="j0300520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812088" y="260350"/>
            <a:ext cx="1008062" cy="1296988"/>
          </a:xfrm>
          <a:prstGeom prst="rect">
            <a:avLst/>
          </a:prstGeom>
          <a:noFill/>
        </p:spPr>
      </p:pic>
      <p:sp>
        <p:nvSpPr>
          <p:cNvPr id="32775" name="AutoShape 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96300" y="6453188"/>
            <a:ext cx="647700" cy="404812"/>
          </a:xfrm>
          <a:prstGeom prst="actionButtonForwardNext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2777" name="AutoShape 9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948488" y="6453188"/>
            <a:ext cx="684212" cy="404812"/>
          </a:xfrm>
          <a:prstGeom prst="actionButtonBackPrevious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2778" name="AutoShape 10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7667625" y="6453188"/>
            <a:ext cx="827088" cy="404812"/>
          </a:xfrm>
          <a:prstGeom prst="actionButtonReturn">
            <a:avLst/>
          </a:prstGeom>
          <a:gradFill rotWithShape="1">
            <a:gsLst>
              <a:gs pos="0">
                <a:schemeClr val="accent1"/>
              </a:gs>
              <a:gs pos="100000">
                <a:srgbClr val="F4A6EB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 spd="slow">
    <p:diamond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20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" dur="2000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  <p:bldP spid="3277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b="1">
                <a:solidFill>
                  <a:schemeClr val="bg2"/>
                </a:solidFill>
              </a:rPr>
              <a:t>Καλό ταξίδι, Ηράκλειτε...</a:t>
            </a:r>
            <a:endParaRPr lang="en-US" b="1">
              <a:solidFill>
                <a:schemeClr val="bg2"/>
              </a:solidFill>
            </a:endParaRPr>
          </a:p>
        </p:txBody>
      </p:sp>
      <p:sp>
        <p:nvSpPr>
          <p:cNvPr id="33798" name="Rectangle 6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4648200" y="1844675"/>
            <a:ext cx="4194175" cy="396081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l-GR" sz="2800" b="1">
                <a:solidFill>
                  <a:schemeClr val="bg1"/>
                </a:solidFill>
              </a:rPr>
              <a:t>Είναι ώρα να σας αφήσω, αγαπητοί μου φίλοι.</a:t>
            </a:r>
          </a:p>
          <a:p>
            <a:pPr>
              <a:buFont typeface="Wingdings" pitchFamily="2" charset="2"/>
              <a:buNone/>
            </a:pPr>
            <a:r>
              <a:rPr lang="el-GR" sz="2800" b="1">
                <a:solidFill>
                  <a:schemeClr val="bg1"/>
                </a:solidFill>
              </a:rPr>
              <a:t>Χάρηκα που μοιραστήκαμε τόσα πολλά!</a:t>
            </a:r>
          </a:p>
          <a:p>
            <a:pPr>
              <a:buFont typeface="Wingdings" pitchFamily="2" charset="2"/>
              <a:buNone/>
            </a:pPr>
            <a:r>
              <a:rPr lang="el-GR" sz="2800" b="1">
                <a:solidFill>
                  <a:schemeClr val="bg1"/>
                </a:solidFill>
              </a:rPr>
              <a:t>Να θυμάστε όσα είπαμε...</a:t>
            </a:r>
            <a:endParaRPr lang="en-US" sz="2800" b="1">
              <a:solidFill>
                <a:schemeClr val="bg1"/>
              </a:solidFill>
            </a:endParaRPr>
          </a:p>
        </p:txBody>
      </p:sp>
      <p:pic>
        <p:nvPicPr>
          <p:cNvPr id="33799" name="Picture 7" descr="foto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13" y="1989138"/>
            <a:ext cx="2951162" cy="345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01" name="AutoShape 9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877050" y="6453188"/>
            <a:ext cx="684213" cy="404812"/>
          </a:xfrm>
          <a:prstGeom prst="actionButtonBackPrevious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3802" name="AutoShape 10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7596188" y="6453188"/>
            <a:ext cx="827087" cy="404812"/>
          </a:xfrm>
          <a:prstGeom prst="actionButtonReturn">
            <a:avLst/>
          </a:prstGeom>
          <a:gradFill rotWithShape="1">
            <a:gsLst>
              <a:gs pos="0">
                <a:schemeClr val="accent1"/>
              </a:gs>
              <a:gs pos="100000">
                <a:srgbClr val="F4A6EB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 spd="slow">
    <p:diamond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37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37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337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/>
      <p:bldP spid="33798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79388" y="2349500"/>
            <a:ext cx="8662987" cy="3240088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dirty="0">
              <a:solidFill>
                <a:schemeClr val="bg2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l-GR" dirty="0">
                <a:solidFill>
                  <a:schemeClr val="bg2"/>
                </a:solidFill>
              </a:rPr>
              <a:t>γνωρίσουμε τους τόνους: </a:t>
            </a:r>
            <a:r>
              <a:rPr lang="el-GR" dirty="0">
                <a:solidFill>
                  <a:schemeClr val="bg1"/>
                </a:solidFill>
              </a:rPr>
              <a:t>οξεία</a:t>
            </a:r>
            <a:r>
              <a:rPr lang="el-GR" dirty="0">
                <a:solidFill>
                  <a:schemeClr val="bg2"/>
                </a:solidFill>
              </a:rPr>
              <a:t>,</a:t>
            </a:r>
            <a:r>
              <a:rPr lang="el-GR" dirty="0">
                <a:solidFill>
                  <a:schemeClr val="bg1"/>
                </a:solidFill>
              </a:rPr>
              <a:t> βαρεία</a:t>
            </a:r>
            <a:r>
              <a:rPr lang="el-GR" dirty="0">
                <a:solidFill>
                  <a:schemeClr val="bg2"/>
                </a:solidFill>
              </a:rPr>
              <a:t>,</a:t>
            </a:r>
            <a:r>
              <a:rPr lang="el-GR" dirty="0">
                <a:solidFill>
                  <a:schemeClr val="bg1"/>
                </a:solidFill>
              </a:rPr>
              <a:t>    περισπωμένη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l-GR" dirty="0">
                <a:solidFill>
                  <a:schemeClr val="bg2"/>
                </a:solidFill>
              </a:rPr>
              <a:t>κατανοήσουμε απλούς κανόνες τονισμού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l-GR" dirty="0">
                <a:solidFill>
                  <a:schemeClr val="bg2"/>
                </a:solidFill>
              </a:rPr>
              <a:t>μπορέσουμε, να χρησιμοποιήσουμε τονικά σημεία</a:t>
            </a:r>
            <a:endParaRPr lang="en-US" dirty="0">
              <a:solidFill>
                <a:schemeClr val="bg2"/>
              </a:solidFill>
            </a:endParaRPr>
          </a:p>
        </p:txBody>
      </p:sp>
      <p:pic>
        <p:nvPicPr>
          <p:cNvPr id="13316" name="Picture 4" descr="foto4"/>
          <p:cNvPicPr>
            <a:picLocks noGrp="1" noChangeAspect="1" noChangeArrowheads="1"/>
          </p:cNvPicPr>
          <p:nvPr>
            <p:ph type="title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23850" y="333375"/>
            <a:ext cx="1276350" cy="1276350"/>
          </a:xfrm>
          <a:noFill/>
          <a:ln/>
        </p:spPr>
      </p:pic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692275" y="404813"/>
            <a:ext cx="684053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l-GR" sz="2400" b="1" dirty="0">
                <a:latin typeface="Monotype Corsiva" pitchFamily="66" charset="0"/>
              </a:rPr>
              <a:t>Παιδιά, είμαι ο Ηράκλειτος. Είμαι δώδεκα χρόνων. Κατάγομαι από την ξακουστή πόλη της Αθήνας. Μαζί θα προσπαθήσουμε στο σημερινό μάθημα να</a:t>
            </a:r>
            <a:r>
              <a:rPr lang="el-GR" sz="2400" b="1" dirty="0"/>
              <a:t>:</a:t>
            </a:r>
            <a:endParaRPr lang="en-US" sz="2400" b="1" dirty="0"/>
          </a:p>
        </p:txBody>
      </p:sp>
      <p:sp>
        <p:nvSpPr>
          <p:cNvPr id="13318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96300" y="6453188"/>
            <a:ext cx="647700" cy="404812"/>
          </a:xfrm>
          <a:prstGeom prst="actionButtonForwardNext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3319" name="AutoShape 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684213" cy="404812"/>
          </a:xfrm>
          <a:prstGeom prst="actionButtonBackPrevious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3320" name="AutoShape 8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7667625" y="6453188"/>
            <a:ext cx="827088" cy="404812"/>
          </a:xfrm>
          <a:prstGeom prst="actionButtonReturn">
            <a:avLst/>
          </a:prstGeom>
          <a:gradFill rotWithShape="1">
            <a:gsLst>
              <a:gs pos="0">
                <a:schemeClr val="accent1"/>
              </a:gs>
              <a:gs pos="100000">
                <a:srgbClr val="F4A6EB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 spd="slow">
    <p:diamond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uiExpand="1" build="p"/>
      <p:bldP spid="133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2276475"/>
            <a:ext cx="8540750" cy="4206875"/>
          </a:xfrm>
        </p:spPr>
        <p:txBody>
          <a:bodyPr/>
          <a:lstStyle/>
          <a:p>
            <a:pPr>
              <a:buFont typeface="Wingdings" pitchFamily="2" charset="2"/>
              <a:buChar char="Ð"/>
            </a:pPr>
            <a:r>
              <a:rPr lang="el-GR" sz="3600" b="1">
                <a:solidFill>
                  <a:schemeClr val="bg2"/>
                </a:solidFill>
              </a:rPr>
              <a:t> Η ελληνική γλώσσα γραφόταν αρχικά με κεφαλαία γράμματα, χωρίς σημεία στίξης και χωρίς τόνους.</a:t>
            </a:r>
          </a:p>
          <a:p>
            <a:pPr>
              <a:buFont typeface="Wingdings" pitchFamily="2" charset="2"/>
              <a:buChar char="Ð"/>
            </a:pPr>
            <a:r>
              <a:rPr lang="el-GR" sz="3600" b="1">
                <a:solidFill>
                  <a:schemeClr val="bg2"/>
                </a:solidFill>
              </a:rPr>
              <a:t> Τα σημάδια των τόνων άρχισαν να μπαίνουν στις λέξεις στα αλεξανδρινά χρόνια.</a:t>
            </a:r>
            <a:endParaRPr lang="en-US" sz="3600" b="1">
              <a:solidFill>
                <a:schemeClr val="bg2"/>
              </a:solidFill>
            </a:endParaRPr>
          </a:p>
        </p:txBody>
      </p:sp>
      <p:pic>
        <p:nvPicPr>
          <p:cNvPr id="14340" name="Picture 4" descr="foto4"/>
          <p:cNvPicPr>
            <a:picLocks noGrp="1" noChangeAspect="1" noChangeArrowheads="1"/>
          </p:cNvPicPr>
          <p:nvPr>
            <p:ph type="title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23850" y="333375"/>
            <a:ext cx="1276350" cy="1276350"/>
          </a:xfrm>
          <a:noFill/>
          <a:ln/>
        </p:spPr>
      </p:pic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692275" y="333375"/>
            <a:ext cx="597535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l-GR" sz="2800" b="1"/>
              <a:t>Πώς όμως γραφόταν αρχικά η ελληνική γλώσσα (αλφαβητική γραφή); Ο διδάσκαλός μου, ο Αρίσταρχος, μου έμαθε ότι:</a:t>
            </a:r>
            <a:endParaRPr lang="en-US" sz="2800" b="1"/>
          </a:p>
        </p:txBody>
      </p:sp>
      <p:pic>
        <p:nvPicPr>
          <p:cNvPr id="14342" name="Picture 6" descr="j029912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0650" y="404813"/>
            <a:ext cx="1100138" cy="1225550"/>
          </a:xfrm>
          <a:prstGeom prst="rect">
            <a:avLst/>
          </a:prstGeom>
          <a:noFill/>
        </p:spPr>
      </p:pic>
      <p:sp>
        <p:nvSpPr>
          <p:cNvPr id="14343" name="AutoShape 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96300" y="6453188"/>
            <a:ext cx="647700" cy="404812"/>
          </a:xfrm>
          <a:prstGeom prst="actionButtonForwardNext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4344" name="AutoShape 8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684213" cy="404812"/>
          </a:xfrm>
          <a:prstGeom prst="actionButtonBackPrevious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4346" name="AutoShape 10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7667625" y="6453188"/>
            <a:ext cx="827088" cy="404812"/>
          </a:xfrm>
          <a:prstGeom prst="actionButtonReturn">
            <a:avLst/>
          </a:prstGeom>
          <a:gradFill rotWithShape="1">
            <a:gsLst>
              <a:gs pos="0">
                <a:schemeClr val="accent1"/>
              </a:gs>
              <a:gs pos="100000">
                <a:srgbClr val="F4A6EB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 spd="slow">
    <p:diamond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  <p:bldP spid="14341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foto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260350"/>
            <a:ext cx="1274763" cy="127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619250" y="404813"/>
            <a:ext cx="70564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l-GR" sz="2400" b="1"/>
              <a:t>Είχα την τύχη να γνωρίσω πολλά συγγράμματα των προγόνων μας με ΜΕΓΑΛΟΓΡΑΜΜΑΤΗ ΓΡΑΦΗ</a:t>
            </a:r>
            <a:endParaRPr lang="en-US" sz="2400" b="1"/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>
            <a:off x="0" y="1628775"/>
            <a:ext cx="9144000" cy="2160588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accent1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l-GR" sz="2400" b="1"/>
              <a:t>ΠΙΣΤΕΥΩΤΩΙΦΙΛΩΙΠΙΣΤΟΝΦΙΛΟΝΕΝΚΙΝΔΥΝΟΙΣΓΙΓΝΩΣΚΕΙΣ</a:t>
            </a:r>
            <a:endParaRPr lang="en-US" sz="2400" b="1"/>
          </a:p>
        </p:txBody>
      </p:sp>
      <p:sp>
        <p:nvSpPr>
          <p:cNvPr id="15367" name="AutoShape 7"/>
          <p:cNvSpPr>
            <a:spLocks noChangeArrowheads="1"/>
          </p:cNvSpPr>
          <p:nvPr/>
        </p:nvSpPr>
        <p:spPr bwMode="auto">
          <a:xfrm>
            <a:off x="0" y="4149725"/>
            <a:ext cx="9144000" cy="2159000"/>
          </a:xfrm>
          <a:prstGeom prst="wave">
            <a:avLst>
              <a:gd name="adj1" fmla="val 13005"/>
              <a:gd name="adj2" fmla="val 0"/>
            </a:avLst>
          </a:prstGeom>
          <a:gradFill rotWithShape="1">
            <a:gsLst>
              <a:gs pos="0">
                <a:schemeClr val="accent1"/>
              </a:gs>
              <a:gs pos="100000">
                <a:srgbClr val="F4A6EB"/>
              </a:gs>
            </a:gsLst>
            <a:lin ang="5400000" scaled="1"/>
          </a:gra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l-GR" sz="2800" b="1"/>
              <a:t>Εγώ όμως χρησιμοποιώ τη μικρογράμματη γραφή:</a:t>
            </a:r>
          </a:p>
          <a:p>
            <a:r>
              <a:rPr lang="el-GR" sz="2800" b="1">
                <a:latin typeface="Arial Unicode MS" pitchFamily="34" charset="-128"/>
              </a:rPr>
              <a:t>Πιστεύω τ</a:t>
            </a:r>
            <a:r>
              <a:rPr lang="el-GR" sz="2800" b="1">
                <a:latin typeface="Arial Unicode MS" pitchFamily="34" charset="-128"/>
                <a:cs typeface="Arial Unicode MS" pitchFamily="34" charset="-128"/>
              </a:rPr>
              <a:t>ῷ</a:t>
            </a:r>
            <a:r>
              <a:rPr lang="el-GR" sz="2800" b="1">
                <a:latin typeface="Arial Unicode MS" pitchFamily="34" charset="-128"/>
              </a:rPr>
              <a:t> φίλ</a:t>
            </a:r>
            <a:r>
              <a:rPr lang="el-GR" sz="2800" b="1">
                <a:latin typeface="Arial Unicode MS" pitchFamily="34" charset="-128"/>
                <a:cs typeface="Arial Unicode MS" pitchFamily="34" charset="-128"/>
              </a:rPr>
              <a:t>ῳ</a:t>
            </a:r>
            <a:r>
              <a:rPr lang="el-GR" sz="2800" b="1">
                <a:latin typeface="Arial Unicode MS" pitchFamily="34" charset="-128"/>
              </a:rPr>
              <a:t>. Πιστόν φίλον </a:t>
            </a:r>
            <a:r>
              <a:rPr lang="el-GR" sz="2800" b="1">
                <a:latin typeface="Arial Unicode MS" pitchFamily="34" charset="-128"/>
                <a:cs typeface="Arial Unicode MS" pitchFamily="34" charset="-128"/>
              </a:rPr>
              <a:t>ἐ</a:t>
            </a:r>
            <a:r>
              <a:rPr lang="el-GR" sz="2800" b="1">
                <a:latin typeface="Arial Unicode MS" pitchFamily="34" charset="-128"/>
              </a:rPr>
              <a:t>ν κινδύνοις γιγνώσκεις.</a:t>
            </a:r>
            <a:endParaRPr lang="en-US" sz="2800" b="1">
              <a:latin typeface="Arial Unicode MS" pitchFamily="34" charset="-128"/>
            </a:endParaRPr>
          </a:p>
        </p:txBody>
      </p:sp>
      <p:sp>
        <p:nvSpPr>
          <p:cNvPr id="15368" name="AutoShape 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96300" y="6453188"/>
            <a:ext cx="647700" cy="404812"/>
          </a:xfrm>
          <a:prstGeom prst="actionButtonForwardNext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5369" name="AutoShape 9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684213" cy="404812"/>
          </a:xfrm>
          <a:prstGeom prst="actionButtonBackPrevious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5370" name="AutoShape 10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7667625" y="6453188"/>
            <a:ext cx="827088" cy="404812"/>
          </a:xfrm>
          <a:prstGeom prst="actionButtonReturn">
            <a:avLst/>
          </a:prstGeom>
          <a:gradFill rotWithShape="1">
            <a:gsLst>
              <a:gs pos="0">
                <a:schemeClr val="accent1"/>
              </a:gs>
              <a:gs pos="100000">
                <a:srgbClr val="F4A6EB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 spd="slow">
    <p:diamond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2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20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/>
      <p:bldP spid="15366" grpId="0" animBg="1"/>
      <p:bldP spid="1536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844675"/>
            <a:ext cx="8540750" cy="4254500"/>
          </a:xfrm>
        </p:spPr>
        <p:txBody>
          <a:bodyPr/>
          <a:lstStyle/>
          <a:p>
            <a:pPr>
              <a:buFont typeface="Wingdings" pitchFamily="2" charset="2"/>
              <a:buChar char="&amp;"/>
            </a:pPr>
            <a:r>
              <a:rPr lang="el-GR">
                <a:solidFill>
                  <a:schemeClr val="bg2"/>
                </a:solidFill>
              </a:rPr>
              <a:t>Οι αρχαίοι Έλληνες πρόφεραν τις λέξεις ΜΟΥΣΙΚΑ, δηλαδή έλεγαν την τονιζόμενη συλλαβή σε υψηλότερη μουσική κλίμακα </a:t>
            </a:r>
            <a:r>
              <a:rPr lang="el-GR">
                <a:solidFill>
                  <a:schemeClr val="bg2"/>
                </a:solidFill>
                <a:sym typeface="Wingdings" pitchFamily="2" charset="2"/>
              </a:rPr>
              <a:t> </a:t>
            </a:r>
            <a:r>
              <a:rPr lang="el-GR">
                <a:solidFill>
                  <a:schemeClr val="bg2"/>
                </a:solidFill>
                <a:sym typeface="Wingdings" pitchFamily="2" charset="2"/>
                <a:hlinkClick r:id="rId4" action="ppaction://hlinkfile"/>
              </a:rPr>
              <a:t>ΠΡΟΣΩΔΙΑΚΗ ΠΡΟΦΟΡΑ</a:t>
            </a:r>
            <a:r>
              <a:rPr lang="el-GR">
                <a:solidFill>
                  <a:schemeClr val="bg2"/>
                </a:solidFill>
                <a:sym typeface="Wingdings" pitchFamily="2" charset="2"/>
              </a:rPr>
              <a:t>.</a:t>
            </a:r>
          </a:p>
          <a:p>
            <a:pPr>
              <a:buFont typeface="Wingdings" pitchFamily="2" charset="2"/>
              <a:buChar char="&amp;"/>
            </a:pPr>
            <a:r>
              <a:rPr lang="el-GR">
                <a:solidFill>
                  <a:schemeClr val="bg2"/>
                </a:solidFill>
                <a:sym typeface="Wingdings" pitchFamily="2" charset="2"/>
              </a:rPr>
              <a:t>Ας μην ξεχνούμε ότι οι πρόγονοί μας θεωρούσαν σημαντικότατη την επίδραση της μουσικής </a:t>
            </a:r>
            <a:r>
              <a:rPr lang="en-US">
                <a:solidFill>
                  <a:schemeClr val="bg2"/>
                </a:solidFill>
                <a:sym typeface="Wingdings" pitchFamily="2" charset="2"/>
              </a:rPr>
              <a:t>       </a:t>
            </a:r>
            <a:r>
              <a:rPr lang="el-GR">
                <a:solidFill>
                  <a:schemeClr val="bg2"/>
                </a:solidFill>
                <a:sym typeface="Wingdings" pitchFamily="2" charset="2"/>
              </a:rPr>
              <a:t>στη μάθηση.</a:t>
            </a:r>
          </a:p>
        </p:txBody>
      </p:sp>
      <p:pic>
        <p:nvPicPr>
          <p:cNvPr id="16388" name="Picture 4" descr="foto4"/>
          <p:cNvPicPr>
            <a:picLocks noGrp="1" noChangeAspect="1" noChangeArrowheads="1"/>
          </p:cNvPicPr>
          <p:nvPr>
            <p:ph type="title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323850" y="333375"/>
            <a:ext cx="1276350" cy="1276350"/>
          </a:xfrm>
          <a:noFill/>
          <a:ln/>
        </p:spPr>
      </p:pic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692275" y="712788"/>
            <a:ext cx="60483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l-GR" sz="2400" b="1"/>
              <a:t>Κρίνω σκόπιμο, να προσθέσω και τα ακόλουθα:</a:t>
            </a:r>
            <a:r>
              <a:rPr lang="el-GR"/>
              <a:t> </a:t>
            </a:r>
            <a:endParaRPr lang="en-US"/>
          </a:p>
        </p:txBody>
      </p:sp>
      <p:pic>
        <p:nvPicPr>
          <p:cNvPr id="16394" name="01 Track 1.wma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03575" y="5013325"/>
            <a:ext cx="720725" cy="415925"/>
          </a:xfrm>
          <a:prstGeom prst="rect">
            <a:avLst/>
          </a:prstGeom>
          <a:noFill/>
        </p:spPr>
      </p:pic>
      <p:sp>
        <p:nvSpPr>
          <p:cNvPr id="16395" name="AutoShape 1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96300" y="6453188"/>
            <a:ext cx="647700" cy="404812"/>
          </a:xfrm>
          <a:prstGeom prst="actionButtonForwardNext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6396" name="AutoShape 1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684213" cy="404812"/>
          </a:xfrm>
          <a:prstGeom prst="actionButtonBackPrevious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6397" name="AutoShape 13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7740650" y="6453188"/>
            <a:ext cx="827088" cy="404812"/>
          </a:xfrm>
          <a:prstGeom prst="actionButtonReturn">
            <a:avLst/>
          </a:prstGeom>
          <a:gradFill rotWithShape="1">
            <a:gsLst>
              <a:gs pos="0">
                <a:schemeClr val="accent1"/>
              </a:gs>
              <a:gs pos="100000">
                <a:srgbClr val="F4A6EB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 spd="slow">
    <p:diamond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3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30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63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2" dur="244666" fill="hold"/>
                                        <p:tgtEl>
                                          <p:spTgt spid="1639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94"/>
                  </p:tgtEl>
                </p:cond>
              </p:nextCondLst>
            </p:seq>
            <p:audio>
              <p:cMediaNode>
                <p:cTn id="3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394"/>
                </p:tgtEl>
              </p:cMediaNode>
            </p:audio>
          </p:childTnLst>
        </p:cTn>
      </p:par>
    </p:tnLst>
    <p:bldLst>
      <p:bldP spid="16387" grpId="0" uiExpand="1" build="p"/>
      <p:bldP spid="1638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b="1">
                <a:solidFill>
                  <a:schemeClr val="bg2"/>
                </a:solidFill>
              </a:rPr>
              <a:t>ΤΟΝΙΣΜΟΣ</a:t>
            </a:r>
            <a:endParaRPr lang="en-US" b="1">
              <a:solidFill>
                <a:schemeClr val="bg2"/>
              </a:solidFill>
            </a:endParaRPr>
          </a:p>
        </p:txBody>
      </p:sp>
      <p:graphicFrame>
        <p:nvGraphicFramePr>
          <p:cNvPr id="7" name="6 - Διάγραμμα"/>
          <p:cNvGraphicFramePr/>
          <p:nvPr/>
        </p:nvGraphicFramePr>
        <p:xfrm>
          <a:off x="179512" y="1124744"/>
          <a:ext cx="8713663" cy="48239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7432" name="AutoShape 2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96300" y="6453188"/>
            <a:ext cx="647700" cy="404812"/>
          </a:xfrm>
          <a:prstGeom prst="actionButtonForwardNext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7433" name="AutoShape 2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948488" y="6453188"/>
            <a:ext cx="684212" cy="404812"/>
          </a:xfrm>
          <a:prstGeom prst="actionButtonBackPrevious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7434" name="AutoShape 26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7667625" y="6453188"/>
            <a:ext cx="827088" cy="404812"/>
          </a:xfrm>
          <a:prstGeom prst="actionButtonReturn">
            <a:avLst/>
          </a:prstGeom>
          <a:gradFill rotWithShape="1">
            <a:gsLst>
              <a:gs pos="0">
                <a:schemeClr val="accent1"/>
              </a:gs>
              <a:gs pos="100000">
                <a:srgbClr val="F4A6EB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 spd="slow">
    <p:diamond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1000" autoRev="1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000" autoRev="1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000" autoRev="1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  <p:bldGraphic spid="7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b="1">
                <a:solidFill>
                  <a:schemeClr val="bg1"/>
                </a:solidFill>
              </a:rPr>
              <a:t>ΤΟΝΙΚΟ ΣΥΣΤΗΜΑ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20485" name="Rectangle 5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95288" y="1484313"/>
            <a:ext cx="8497887" cy="2520950"/>
          </a:xfrm>
        </p:spPr>
        <p:txBody>
          <a:bodyPr/>
          <a:lstStyle/>
          <a:p>
            <a:pPr>
              <a:buFont typeface="Wingdings" pitchFamily="2" charset="2"/>
              <a:buChar char="z"/>
            </a:pPr>
            <a:r>
              <a:rPr lang="el-GR" b="1">
                <a:solidFill>
                  <a:schemeClr val="bg2"/>
                </a:solidFill>
              </a:rPr>
              <a:t>Να προσθέσουμε ότι το τονικό σύστημα επικράτησε τον 9</a:t>
            </a:r>
            <a:r>
              <a:rPr lang="el-GR" b="1" baseline="30000">
                <a:solidFill>
                  <a:schemeClr val="bg2"/>
                </a:solidFill>
              </a:rPr>
              <a:t>ο</a:t>
            </a:r>
            <a:r>
              <a:rPr lang="el-GR" b="1">
                <a:solidFill>
                  <a:schemeClr val="bg2"/>
                </a:solidFill>
              </a:rPr>
              <a:t> αι. μ.Χ. Διατηρήθηκε ως το</a:t>
            </a:r>
            <a:r>
              <a:rPr lang="en-GB" b="1">
                <a:solidFill>
                  <a:schemeClr val="bg2"/>
                </a:solidFill>
              </a:rPr>
              <a:t> </a:t>
            </a:r>
            <a:r>
              <a:rPr lang="el-GR" b="1">
                <a:solidFill>
                  <a:schemeClr val="bg2"/>
                </a:solidFill>
              </a:rPr>
              <a:t>1982, όταν η πολιτεία καθιέρωσε το μονοτονικό (χρήση ενός τόνου).</a:t>
            </a:r>
          </a:p>
          <a:p>
            <a:pPr algn="ctr">
              <a:buFont typeface="Wingdings" pitchFamily="2" charset="2"/>
              <a:buNone/>
            </a:pPr>
            <a:endParaRPr lang="en-US" b="1">
              <a:solidFill>
                <a:schemeClr val="bg2"/>
              </a:solidFill>
            </a:endParaRPr>
          </a:p>
        </p:txBody>
      </p:sp>
      <p:sp>
        <p:nvSpPr>
          <p:cNvPr id="20492" name="AutoShape 1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96300" y="6453188"/>
            <a:ext cx="647700" cy="404812"/>
          </a:xfrm>
          <a:prstGeom prst="actionButtonForwardNext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493" name="AutoShape 13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948488" y="6453188"/>
            <a:ext cx="684212" cy="404812"/>
          </a:xfrm>
          <a:prstGeom prst="actionButtonBackPrevious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494" name="AutoShape 14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7667625" y="6453188"/>
            <a:ext cx="827088" cy="404812"/>
          </a:xfrm>
          <a:prstGeom prst="actionButtonReturn">
            <a:avLst/>
          </a:prstGeom>
          <a:gradFill rotWithShape="1">
            <a:gsLst>
              <a:gs pos="0">
                <a:schemeClr val="accent1"/>
              </a:gs>
              <a:gs pos="100000">
                <a:srgbClr val="F4A6EB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pic>
        <p:nvPicPr>
          <p:cNvPr id="20496" name="Picture 16" descr="1or24b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657600" y="4005263"/>
            <a:ext cx="1993900" cy="2093912"/>
          </a:xfrm>
          <a:noFill/>
          <a:ln/>
        </p:spPr>
      </p:pic>
    </p:spTree>
  </p:cSld>
  <p:clrMapOvr>
    <a:masterClrMapping/>
  </p:clrMapOvr>
  <p:transition spd="slow">
    <p:diamond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  <p:bldP spid="2048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896938"/>
          </a:xfrm>
        </p:spPr>
        <p:txBody>
          <a:bodyPr/>
          <a:lstStyle/>
          <a:p>
            <a:r>
              <a:rPr lang="el-GR" b="1">
                <a:solidFill>
                  <a:schemeClr val="bg1"/>
                </a:solidFill>
              </a:rPr>
              <a:t>Σύγκριση με Νέα Ελληνικά</a:t>
            </a:r>
            <a:endParaRPr lang="en-US" b="1">
              <a:solidFill>
                <a:schemeClr val="bg1"/>
              </a:solidFill>
            </a:endParaRPr>
          </a:p>
        </p:txBody>
      </p:sp>
      <p:pic>
        <p:nvPicPr>
          <p:cNvPr id="22548" name="Picture 20" descr="gifkori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1340768"/>
            <a:ext cx="2209800" cy="513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2666" name="Group 138"/>
          <p:cNvGraphicFramePr>
            <a:graphicFrameLocks noGrp="1"/>
          </p:cNvGraphicFramePr>
          <p:nvPr>
            <p:ph sz="quarter" idx="1"/>
          </p:nvPr>
        </p:nvGraphicFramePr>
        <p:xfrm>
          <a:off x="539552" y="1268760"/>
          <a:ext cx="4194175" cy="1521143"/>
        </p:xfrm>
        <a:graphic>
          <a:graphicData uri="http://schemas.openxmlformats.org/drawingml/2006/table">
            <a:tbl>
              <a:tblPr/>
              <a:tblGrid>
                <a:gridCol w="2097088"/>
                <a:gridCol w="2097087"/>
              </a:tblGrid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Αρχαία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Νέα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96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τόνος μουσικός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chemeClr val="tx2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τόνος δυναμικός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chemeClr val="tx2"/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  <p:graphicFrame>
        <p:nvGraphicFramePr>
          <p:cNvPr id="22686" name="Group 158"/>
          <p:cNvGraphicFramePr>
            <a:graphicFrameLocks noGrp="1"/>
          </p:cNvGraphicFramePr>
          <p:nvPr>
            <p:ph sz="quarter" idx="2"/>
          </p:nvPr>
        </p:nvGraphicFramePr>
        <p:xfrm>
          <a:off x="179512" y="2996952"/>
          <a:ext cx="6336704" cy="3676962"/>
        </p:xfrm>
        <a:graphic>
          <a:graphicData uri="http://schemas.openxmlformats.org/drawingml/2006/table">
            <a:tbl>
              <a:tblPr/>
              <a:tblGrid>
                <a:gridCol w="3096979"/>
                <a:gridCol w="3239725"/>
              </a:tblGrid>
              <a:tr h="562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Αρχαία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chemeClr val="accent1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Νέα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chemeClr val="accent1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</a:tr>
              <a:tr h="31148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Μεγαλογράμματη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  γραφή</a:t>
                      </a:r>
                      <a:endParaRPr kumimoji="0" lang="el-G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Μικρογράμματη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  γραφή</a:t>
                      </a:r>
                      <a:endParaRPr kumimoji="0" lang="el-G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Τόνοι στα αλεξανδρινά χρόνια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chemeClr val="accent1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Μικρογράμματη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  γραφή</a:t>
                      </a:r>
                      <a:endParaRPr kumimoji="0" lang="el-G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Από το 1982 ένας τόνος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chemeClr val="accent1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</a:tr>
            </a:tbl>
          </a:graphicData>
        </a:graphic>
      </p:graphicFrame>
      <p:sp>
        <p:nvSpPr>
          <p:cNvPr id="22687" name="AutoShape 15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96300" y="6453188"/>
            <a:ext cx="647700" cy="404812"/>
          </a:xfrm>
          <a:prstGeom prst="actionButtonForwardNext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2688" name="AutoShape 160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948488" y="6453188"/>
            <a:ext cx="684212" cy="404812"/>
          </a:xfrm>
          <a:prstGeom prst="actionButtonBackPrevious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2689" name="AutoShape 161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7667625" y="6453188"/>
            <a:ext cx="827088" cy="404812"/>
          </a:xfrm>
          <a:prstGeom prst="actionButtonReturn">
            <a:avLst/>
          </a:prstGeom>
          <a:gradFill rotWithShape="1">
            <a:gsLst>
              <a:gs pos="0">
                <a:schemeClr val="accent1"/>
              </a:gs>
              <a:gs pos="100000">
                <a:srgbClr val="F4A6EB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 spd="slow">
    <p:diamond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3000"/>
                                        <p:tgtEl>
                                          <p:spTgt spid="22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3000"/>
                                        <p:tgtEl>
                                          <p:spTgt spid="22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dirty="0">
                <a:solidFill>
                  <a:schemeClr val="bg1"/>
                </a:solidFill>
              </a:rPr>
              <a:t>ΚΑΝΟΝΕΣ ΤΟΝΙΣΜΟΥ</a:t>
            </a:r>
            <a:br>
              <a:rPr lang="el-GR" sz="4000" dirty="0">
                <a:solidFill>
                  <a:schemeClr val="bg1"/>
                </a:solidFill>
              </a:rPr>
            </a:br>
            <a:r>
              <a:rPr lang="el-GR" sz="4000" dirty="0">
                <a:solidFill>
                  <a:schemeClr val="bg1"/>
                </a:solidFill>
              </a:rPr>
              <a:t>Θυμηθείτε: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27654" name="Rectangle 6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179512" y="3963988"/>
            <a:ext cx="8712967" cy="241734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l-GR" sz="2800" b="1" dirty="0">
                <a:solidFill>
                  <a:schemeClr val="bg1"/>
                </a:solidFill>
              </a:rPr>
              <a:t>Οι </a:t>
            </a:r>
            <a:r>
              <a:rPr lang="el-GR" sz="2800" b="1" dirty="0">
                <a:solidFill>
                  <a:schemeClr val="bg2"/>
                </a:solidFill>
              </a:rPr>
              <a:t>δίφθογγοι</a:t>
            </a:r>
            <a:r>
              <a:rPr lang="el-GR" sz="2800" b="1" dirty="0">
                <a:solidFill>
                  <a:schemeClr val="bg1"/>
                </a:solidFill>
              </a:rPr>
              <a:t> (αι, ει, οι κ.ά.) είναι μακρόχρονες </a:t>
            </a:r>
            <a:r>
              <a:rPr lang="el-GR" sz="2800" b="1" dirty="0" smtClean="0">
                <a:solidFill>
                  <a:schemeClr val="bg1"/>
                </a:solidFill>
              </a:rPr>
              <a:t>εκτός αν βρίσκονται στο τέλος της λέξης</a:t>
            </a:r>
          </a:p>
          <a:p>
            <a:pPr>
              <a:buNone/>
            </a:pPr>
            <a:r>
              <a:rPr lang="el-GR" sz="2800" b="1" dirty="0" smtClean="0">
                <a:solidFill>
                  <a:schemeClr val="bg1"/>
                </a:solidFill>
              </a:rPr>
              <a:t>    π.χ.  </a:t>
            </a:r>
            <a:r>
              <a:rPr lang="el-GR" sz="2800" b="1" dirty="0" err="1" smtClean="0">
                <a:solidFill>
                  <a:schemeClr val="bg1"/>
                </a:solidFill>
              </a:rPr>
              <a:t>Δί</a:t>
            </a:r>
            <a:r>
              <a:rPr lang="el-GR" sz="2800" b="1" dirty="0" smtClean="0">
                <a:solidFill>
                  <a:schemeClr val="bg1"/>
                </a:solidFill>
              </a:rPr>
              <a:t>  -  </a:t>
            </a:r>
            <a:r>
              <a:rPr lang="el-GR" sz="2800" b="1" dirty="0" smtClean="0">
                <a:solidFill>
                  <a:srgbClr val="00B050"/>
                </a:solidFill>
              </a:rPr>
              <a:t>και</a:t>
            </a:r>
            <a:r>
              <a:rPr lang="el-GR" sz="1800" b="1" dirty="0" smtClean="0">
                <a:solidFill>
                  <a:schemeClr val="bg1"/>
                </a:solidFill>
              </a:rPr>
              <a:t>(μακρόχρονη)  </a:t>
            </a:r>
            <a:r>
              <a:rPr lang="el-GR" sz="2800" b="1" dirty="0" smtClean="0">
                <a:solidFill>
                  <a:schemeClr val="bg1"/>
                </a:solidFill>
              </a:rPr>
              <a:t>-  </a:t>
            </a:r>
            <a:r>
              <a:rPr lang="el-GR" sz="2800" b="1" dirty="0" smtClean="0">
                <a:solidFill>
                  <a:srgbClr val="FF0000"/>
                </a:solidFill>
              </a:rPr>
              <a:t>οι</a:t>
            </a:r>
            <a:r>
              <a:rPr lang="el-GR" sz="1800" b="1" dirty="0" smtClean="0">
                <a:solidFill>
                  <a:schemeClr val="bg1"/>
                </a:solidFill>
              </a:rPr>
              <a:t>(βραχύχρονη)</a:t>
            </a:r>
            <a:r>
              <a:rPr lang="el-GR" sz="2800" b="1" dirty="0" smtClean="0">
                <a:solidFill>
                  <a:schemeClr val="bg1"/>
                </a:solidFill>
              </a:rPr>
              <a:t> </a:t>
            </a:r>
            <a:endParaRPr lang="el-GR" sz="2800" b="1" dirty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l-GR" sz="2800" b="1" dirty="0">
                <a:solidFill>
                  <a:schemeClr val="bg2"/>
                </a:solidFill>
              </a:rPr>
              <a:t>Συλλαβές</a:t>
            </a:r>
            <a:r>
              <a:rPr lang="el-GR" sz="2800" b="1" dirty="0">
                <a:solidFill>
                  <a:schemeClr val="bg1"/>
                </a:solidFill>
              </a:rPr>
              <a:t>: </a:t>
            </a:r>
            <a:r>
              <a:rPr lang="el-GR" sz="1800" b="1" dirty="0" err="1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Δί</a:t>
            </a:r>
            <a:r>
              <a:rPr lang="el-GR" sz="1800" b="1" dirty="0" smtClean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(προπαραλήγουσα</a:t>
            </a:r>
            <a:r>
              <a:rPr lang="el-GR" sz="1800" b="1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) – </a:t>
            </a:r>
            <a:r>
              <a:rPr lang="el-GR" sz="1800" b="1" dirty="0" smtClean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και(παραλήγουσα</a:t>
            </a:r>
            <a:r>
              <a:rPr lang="el-GR" sz="1800" b="1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) </a:t>
            </a:r>
            <a:r>
              <a:rPr lang="el-GR" sz="1800" b="1" dirty="0" smtClean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– οι(λήγουσα</a:t>
            </a:r>
            <a:r>
              <a:rPr lang="el-GR" sz="1800" b="1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).                                     </a:t>
            </a:r>
          </a:p>
        </p:txBody>
      </p:sp>
      <p:graphicFrame>
        <p:nvGraphicFramePr>
          <p:cNvPr id="27656" name="Organization Chart 8"/>
          <p:cNvGraphicFramePr>
            <a:graphicFrameLocks/>
          </p:cNvGraphicFramePr>
          <p:nvPr>
            <p:ph sz="half" idx="1"/>
          </p:nvPr>
        </p:nvGraphicFramePr>
        <p:xfrm>
          <a:off x="288925" y="1655763"/>
          <a:ext cx="8496300" cy="2087562"/>
        </p:xfrm>
        <a:graphic>
          <a:graphicData uri="http://schemas.openxmlformats.org/drawingml/2006/compatibility">
            <com:legacyDrawing xmlns:com="http://schemas.openxmlformats.org/drawingml/2006/compatibility" spid="_x0000_s27656"/>
          </a:graphicData>
        </a:graphic>
      </p:graphicFrame>
      <p:sp>
        <p:nvSpPr>
          <p:cNvPr id="27667" name="AutoShape 1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96300" y="6453188"/>
            <a:ext cx="647700" cy="404812"/>
          </a:xfrm>
          <a:prstGeom prst="actionButtonForwardNext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7668" name="AutoShape 20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948488" y="6453188"/>
            <a:ext cx="684212" cy="404812"/>
          </a:xfrm>
          <a:prstGeom prst="actionButtonBackPrevious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7669" name="AutoShape 21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7667625" y="6453188"/>
            <a:ext cx="827088" cy="404812"/>
          </a:xfrm>
          <a:prstGeom prst="actionButtonReturn">
            <a:avLst/>
          </a:prstGeom>
          <a:gradFill rotWithShape="1">
            <a:gsLst>
              <a:gs pos="0">
                <a:schemeClr val="accent1"/>
              </a:gs>
              <a:gs pos="100000">
                <a:srgbClr val="F4A6EB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 spd="slow">
    <p:diamond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1"/>
      <p:bldP spid="27654" grpId="0" build="p"/>
      <p:bldDgm spid="27656" grpId="0"/>
    </p:bldLst>
  </p:timing>
</p:sld>
</file>

<file path=ppt/theme/theme1.xml><?xml version="1.0" encoding="utf-8"?>
<a:theme xmlns:a="http://schemas.openxmlformats.org/drawingml/2006/main" name="Clouds">
  <a:themeElements>
    <a:clrScheme name="Clouds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Cloud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  <a:ea typeface="Arial Unicode MS" pitchFamily="34" charset="-128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  <a:ea typeface="Arial Unicode MS" pitchFamily="34" charset="-128"/>
            <a:cs typeface="Arial" charset="0"/>
          </a:defRPr>
        </a:defPPr>
      </a:lstStyle>
    </a:lnDef>
  </a:objectDefaults>
  <a:extraClrSchemeLst>
    <a:extraClrScheme>
      <a:clrScheme name="Clouds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s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Clouds</Template>
  <TotalTime>677</TotalTime>
  <Words>706</Words>
  <Application>Microsoft Office PowerPoint</Application>
  <PresentationFormat>Προβολή στην οθόνη (4:3)</PresentationFormat>
  <Paragraphs>113</Paragraphs>
  <Slides>17</Slides>
  <Notes>0</Notes>
  <HiddenSlides>0</HiddenSlides>
  <MMClips>1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24" baseType="lpstr">
      <vt:lpstr>Monotype Corsiva</vt:lpstr>
      <vt:lpstr>Arial Unicode MS</vt:lpstr>
      <vt:lpstr>Arial</vt:lpstr>
      <vt:lpstr>Wingdings</vt:lpstr>
      <vt:lpstr>Comic Sans MS</vt:lpstr>
      <vt:lpstr>Wingdings 2</vt:lpstr>
      <vt:lpstr>Clouds</vt:lpstr>
      <vt:lpstr>Διαφάνεια 1</vt:lpstr>
      <vt:lpstr>Διαφάνεια 2</vt:lpstr>
      <vt:lpstr>Διαφάνεια 3</vt:lpstr>
      <vt:lpstr>Διαφάνεια 4</vt:lpstr>
      <vt:lpstr>Διαφάνεια 5</vt:lpstr>
      <vt:lpstr>ΤΟΝΙΣΜΟΣ</vt:lpstr>
      <vt:lpstr>ΤΟΝΙΚΟ ΣΥΣΤΗΜΑ</vt:lpstr>
      <vt:lpstr>Σύγκριση με Νέα Ελληνικά</vt:lpstr>
      <vt:lpstr>ΚΑΝΟΝΕΣ ΤΟΝΙΣΜΟΥ Θυμηθείτε:</vt:lpstr>
      <vt:lpstr>Ας γνωρίσουμε κάποιους απλούς κανόνες τονισμού των αρχαίων ελληνικών: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Καλό ταξίδι, Ηράκλειτε...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ΝΑΚΙ</cp:lastModifiedBy>
  <cp:revision>54</cp:revision>
  <dcterms:created xsi:type="dcterms:W3CDTF">2005-03-21T14:56:14Z</dcterms:created>
  <dcterms:modified xsi:type="dcterms:W3CDTF">2010-10-28T08:29:34Z</dcterms:modified>
</cp:coreProperties>
</file>