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67" r:id="rId6"/>
    <p:sldId id="259" r:id="rId7"/>
    <p:sldId id="260" r:id="rId8"/>
    <p:sldId id="268" r:id="rId9"/>
    <p:sldId id="261" r:id="rId10"/>
    <p:sldId id="262" r:id="rId11"/>
    <p:sldId id="269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0502" autoAdjust="0"/>
  </p:normalViewPr>
  <p:slideViewPr>
    <p:cSldViewPr snapToGrid="0">
      <p:cViewPr varScale="1">
        <p:scale>
          <a:sx n="63" d="100"/>
          <a:sy n="63" d="100"/>
        </p:scale>
        <p:origin x="-138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A6370-AD28-4599-BC32-7A2294873371}" type="datetimeFigureOut">
              <a:rPr lang="en-US" smtClean="0"/>
              <a:pPr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3D59BB-8773-4C0E-A008-E2C3762928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30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C0D460B-9C0B-4522-84F7-C0F6E9CE15BD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374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E3280-9AE8-4C1F-AF0B-E369E03220D6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321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63828-6C92-432A-B208-4FB3FF591568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735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E19D7-BFA4-4908-BCCF-3D551712ADF8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35683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A8809-FFDA-45EE-B174-26E12AE84CA9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331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090B-9CF6-46F6-A489-FD50519223B7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9010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4A5F0-D029-4E9C-B69C-C60C6DD247D1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7827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94EB-7A48-4E97-9FEA-EFFAAE8DB0FE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19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4E4B9-EAA2-4BA1-8DA0-9812C14088B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261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9C70-CDB0-4C98-B993-E0A78E62DDBF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878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5126-6CCE-425D-8B7C-DB457953A0E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45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159-3C05-452A-BBA4-CE55BC85CB58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72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6FFFE-033C-41AF-B67D-47814E016FA1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488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3945-2B44-4326-BFA1-69C3648F915F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543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8BAD-F93A-4233-91A1-1AE5AB6593AF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007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7E519-5EE5-45BC-9D8B-8ACF76290F00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035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782B5-E59B-4CAE-942B-C58F58958C5E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403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print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4BBF2-9B0F-439E-9B36-B80ACED77A5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AB597-DB3A-4587-8381-36CF7376FD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3143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Πληροφορικη</a:t>
            </a:r>
            <a:r>
              <a:rPr lang="el-GR" dirty="0" smtClean="0"/>
              <a:t> Γ </a:t>
            </a:r>
            <a:r>
              <a:rPr lang="el-GR" dirty="0" err="1" smtClean="0"/>
              <a:t>γυμνασιου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ΠΡΟΓΡΑΜΜΑΤΙΣΜΟΣ</a:t>
            </a:r>
          </a:p>
          <a:p>
            <a:r>
              <a:rPr lang="el-GR" dirty="0"/>
              <a:t>ΚΕΦΑΛΑΙΟ 1: Εισαγωγή στην Έννοια του Αλγορίθμου και στον Προγραμματισμό </a:t>
            </a: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68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Γλώσσες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608513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effectLst/>
              </a:rPr>
              <a:t>Τα χαρακτηριστικά της γλώσσας μηχανής: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Οι εντολές της γλώσσας μηχανής παριστάνονται στην «εσωτερική γλώσσα» του υπολογιστή, δηλαδή σε μορφή «0» και «1» (δυαδικό σύστημα). Αυτό έχει τεράστια μειονεκτήματα: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Οι εντολές της, υλοποιούν μόνο τις απολύτως βασικές λειτουργίες. Άρα πρέπει να χρησιμοποιήσουμε τεράστιο αριθμό εντολών για να δημιουργήσουμε ακόμα και τα πιο απλά προγράμματα.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Κάθε επεξεργαστής έχει διαφορετική γλώσσα μηχανής, που σημαίνει ότι το πρόγραμμα θα πρέπει να γραφεί σε πολλές μορφές προκειμένου να εκτελεστεί από διαφορετικούς υπολογιστές.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Άρα ο προγραμματισμός σε γλώσσα μηχανής είναι δύσκολος, ακόμα και σε έμπειρους </a:t>
            </a:r>
            <a:r>
              <a:rPr lang="el-GR" dirty="0" smtClean="0">
                <a:effectLst/>
              </a:rPr>
              <a:t>προγραμματιστές.</a:t>
            </a:r>
            <a:r>
              <a:rPr lang="el-GR" dirty="0">
                <a:effectLst/>
              </a:rPr>
              <a:t> </a:t>
            </a:r>
            <a:r>
              <a:rPr lang="el-GR" dirty="0" smtClean="0">
                <a:effectLst/>
              </a:rPr>
              <a:t>Όμως Είναι </a:t>
            </a:r>
            <a:r>
              <a:rPr lang="el-GR" dirty="0">
                <a:effectLst/>
              </a:rPr>
              <a:t>η μοναδική γλώσσα που καταλαβαίνει ο επεξεργαστής.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59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Γλώσσες υψηλού επιπέδου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dirty="0">
                <a:effectLst/>
              </a:rPr>
              <a:t>Είναι γλώσσες προγραμματισμού που μοιάζουν αρκετά με τις ανθρώπινες γλώσσες.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Λύνουν τα προβλήματα της γλώσσας μηχανής: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Ένας αλγόριθμος μετατρέπεται εύκολα σε πρόγραμμα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Υλοποιούν σύνθετες αλγοριθμικές δομές και μπορούμε να κατασκευάσουμε δύσκολα προγράμματα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Είναι ανεξάρτητες από τον τύπο του επεξεργαστή</a:t>
            </a:r>
            <a:r>
              <a:rPr lang="el-GR" dirty="0" smtClean="0">
                <a:effectLst/>
              </a:rPr>
              <a:t>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73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Γλώσσες υψηλού επιπέδου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b="1" smtClean="0">
                <a:effectLst/>
              </a:rPr>
              <a:t>Χαρακτηριστικά </a:t>
            </a:r>
            <a:r>
              <a:rPr lang="el-GR" b="1" dirty="0">
                <a:effectLst/>
              </a:rPr>
              <a:t>των γλωσσών προγραμματισμού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Αλφάβητο</a:t>
            </a:r>
            <a:r>
              <a:rPr lang="el-GR" dirty="0">
                <a:effectLst/>
              </a:rPr>
              <a:t>: το σύνολο των χαρακτήρων που χρησιμοποιούνται από την γλώσσα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Λεξιλόγιο</a:t>
            </a:r>
            <a:r>
              <a:rPr lang="el-GR" dirty="0">
                <a:effectLst/>
              </a:rPr>
              <a:t>: το σύνολο των λέξεων που αναγνωρίζει η γλώσσα και έχουν συγκεκριμένη και μοναδική σημασία, είναι περιορισμένο (μερικές δεκάδες λέξεις).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Συντακτικό</a:t>
            </a:r>
            <a:r>
              <a:rPr lang="el-GR" dirty="0">
                <a:effectLst/>
              </a:rPr>
              <a:t>: οι κανόνες σύνδεσης μεταξύ των λέξεων ώστε να σχηματιστούν προτάσεις- </a:t>
            </a:r>
            <a:r>
              <a:rPr lang="el-GR" b="1" dirty="0">
                <a:effectLst/>
              </a:rPr>
              <a:t>εντολές</a:t>
            </a:r>
            <a:r>
              <a:rPr lang="el-GR" dirty="0">
                <a:effectLst/>
              </a:rPr>
              <a:t> προς τον υπολογιστή.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8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ολοκληρωμένο προγραμματιστικό περιβάλλον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85000" lnSpcReduction="20000"/>
          </a:bodyPr>
          <a:lstStyle/>
          <a:p>
            <a:r>
              <a:rPr lang="el-GR" dirty="0">
                <a:effectLst/>
              </a:rPr>
              <a:t>Ένα περιβάλλον προγραμματισμού, αποτελείται από διάφορα εργαλεία που βοηθάνε τον προγραμματιστή να γράψει και να διορθώσει τα προγράμματα του. Τα εργαλεία αυτά είναι: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Ένας </a:t>
            </a:r>
            <a:r>
              <a:rPr lang="el-GR" b="1" dirty="0">
                <a:effectLst/>
              </a:rPr>
              <a:t>εξειδικευμένος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κειμενογράφος</a:t>
            </a:r>
            <a:r>
              <a:rPr lang="el-GR" dirty="0">
                <a:effectLst/>
              </a:rPr>
              <a:t>, που χρησιμεύει για την σύνταξη και διόρθωση του προγράμματος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Ένα </a:t>
            </a:r>
            <a:r>
              <a:rPr lang="el-GR" b="1" dirty="0">
                <a:effectLst/>
              </a:rPr>
              <a:t>πρόγραμμα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μεταφραστής</a:t>
            </a:r>
            <a:r>
              <a:rPr lang="el-GR" dirty="0">
                <a:effectLst/>
              </a:rPr>
              <a:t>, που μετατρέπει τις οδηγίες μας στη μορφή που καταλαβαίνει ο επεξεργαστής, δηλαδή σε μια σειρά 0 και 1.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Ένα πρόγραμμα </a:t>
            </a:r>
            <a:r>
              <a:rPr lang="el-GR" b="1" dirty="0">
                <a:effectLst/>
              </a:rPr>
              <a:t>μεταφραστής</a:t>
            </a:r>
            <a:r>
              <a:rPr lang="el-GR" dirty="0">
                <a:effectLst/>
              </a:rPr>
              <a:t> ονομάζεται: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Μεταγλωττιστής</a:t>
            </a:r>
            <a:r>
              <a:rPr lang="el-GR" dirty="0">
                <a:effectLst/>
              </a:rPr>
              <a:t> (</a:t>
            </a:r>
            <a:r>
              <a:rPr lang="en-US" dirty="0">
                <a:effectLst/>
              </a:rPr>
              <a:t>compiler</a:t>
            </a:r>
            <a:r>
              <a:rPr lang="el-GR" dirty="0">
                <a:effectLst/>
              </a:rPr>
              <a:t>), αν ελέγχει ολόκληρο το πρόγραμμα για συντακτικά λάθη και μετά το μετατρέπει σε γλώσσα μηχανής.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Διερμηνέας</a:t>
            </a:r>
            <a:r>
              <a:rPr lang="el-GR" dirty="0">
                <a:effectLst/>
              </a:rPr>
              <a:t> (</a:t>
            </a:r>
            <a:r>
              <a:rPr lang="en-US" dirty="0">
                <a:effectLst/>
              </a:rPr>
              <a:t>interpreter</a:t>
            </a:r>
            <a:r>
              <a:rPr lang="el-GR" dirty="0">
                <a:effectLst/>
              </a:rPr>
              <a:t>), αν ελέγχει για συντακτικά λάθη και μετατρέπει σε γλώσσα μηχανής μία εντολή κάθε φορά.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186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effectLst/>
              </a:rPr>
              <a:t>Λάθη κατά τον προγραμματισμό: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effectLst/>
              </a:rPr>
              <a:t>Συντακτικά</a:t>
            </a:r>
            <a:r>
              <a:rPr lang="el-GR" dirty="0">
                <a:effectLst/>
              </a:rPr>
              <a:t>: οφείλονται στην λανθασμένη χρήση του συντακτικού, λεξιλογίου ή του αλφαβήτου της γλώσσας. Εάν υπάρχουν </a:t>
            </a:r>
            <a:r>
              <a:rPr lang="el-GR" b="1" dirty="0">
                <a:effectLst/>
              </a:rPr>
              <a:t>συντακτικά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λάθη</a:t>
            </a:r>
            <a:r>
              <a:rPr lang="el-GR" dirty="0">
                <a:effectLst/>
              </a:rPr>
              <a:t> στην περίπτωση των μεταγλωττιστών, το πρόγραμμα δεν μεταφράζεται και δεν εκτελείται μέχρι να διορθωθούν και στην περίπτωση των διερμηνέων η εντολή δεν μεταφράζεται και δεν εκτελείται μέχρι να διορθωθεί.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Λογικά</a:t>
            </a:r>
            <a:r>
              <a:rPr lang="el-GR" dirty="0">
                <a:effectLst/>
              </a:rPr>
              <a:t>: οφείλονται σε λανθασμένο αλγόριθμο. Στην περίπτωση των </a:t>
            </a:r>
            <a:r>
              <a:rPr lang="el-GR" b="1" dirty="0">
                <a:effectLst/>
              </a:rPr>
              <a:t>λογικών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λαθών</a:t>
            </a:r>
            <a:r>
              <a:rPr lang="el-GR" dirty="0">
                <a:effectLst/>
              </a:rPr>
              <a:t>, το πρόγραμμα μεταγλωττίζεται, διερμηνεύεται και εκτελείται αλλά βγάζει λανθασμένα αποτελέσματα. Στην περίπτωση που έχουμε κάνει ένα λογικό λάθος πρέπει να ελέγξουμε ένα προς ένα βήματα – εντολές του αλγορίθμου μας, ώστε να διαπιστώσουμε αν δίνουμε τις κατάλληλες εντολές με την σωστή σειρά.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Στάδια κατά την εκτέλεση ενός αλγορίθμου από την Κ.Μ.Ε. του υπολογιστή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Αλγόριθμος</a:t>
            </a:r>
            <a:r>
              <a:rPr lang="el-GR" dirty="0">
                <a:effectLst/>
                <a:sym typeface="Wingdings" panose="05000000000000000000" pitchFamily="2" charset="2"/>
              </a:rPr>
              <a:t></a:t>
            </a:r>
            <a:r>
              <a:rPr lang="el-GR" dirty="0">
                <a:effectLst/>
              </a:rPr>
              <a:t> </a:t>
            </a:r>
            <a:r>
              <a:rPr lang="el-GR" dirty="0" err="1">
                <a:effectLst/>
              </a:rPr>
              <a:t>Πρόγραμμα</a:t>
            </a:r>
            <a:r>
              <a:rPr lang="el-GR" dirty="0" err="1">
                <a:effectLst/>
                <a:sym typeface="Wingdings" panose="05000000000000000000" pitchFamily="2" charset="2"/>
              </a:rPr>
              <a:t></a:t>
            </a:r>
            <a:r>
              <a:rPr lang="el-GR" dirty="0" err="1">
                <a:effectLst/>
              </a:rPr>
              <a:t>Μετατροπή</a:t>
            </a:r>
            <a:r>
              <a:rPr lang="el-GR" dirty="0">
                <a:effectLst/>
              </a:rPr>
              <a:t> του προγράμματος σε γλώσσα μηχανής (0 και 1)</a:t>
            </a:r>
            <a:r>
              <a:rPr lang="el-GR" dirty="0">
                <a:effectLst/>
                <a:sym typeface="Wingdings" panose="05000000000000000000" pitchFamily="2" charset="2"/>
              </a:rPr>
              <a:t></a:t>
            </a:r>
            <a:r>
              <a:rPr lang="el-GR" dirty="0">
                <a:effectLst/>
              </a:rPr>
              <a:t>Εκτέλεση του προγράμματος από την Κ.Μ.Ε.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0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l-GR" b="1" dirty="0"/>
              <a:t>Η έννοια του προβλήματος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>
                <a:effectLst/>
              </a:rPr>
              <a:t>Πρόβλημα</a:t>
            </a:r>
            <a:r>
              <a:rPr lang="el-GR" dirty="0">
                <a:effectLst/>
              </a:rPr>
              <a:t> θεωρούμε κάθε ζήτημα που τίθεται προς επίλυση, κάθε κατάσταση που μας απασχολεί και πρέπει να αντιμετωπιστεί.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Κατηγορίες προβλημάτων:</a:t>
            </a:r>
            <a:endParaRPr lang="en-US" dirty="0">
              <a:effectLst/>
            </a:endParaRPr>
          </a:p>
          <a:p>
            <a:pPr lvl="0"/>
            <a:r>
              <a:rPr lang="el-GR" b="1" dirty="0">
                <a:effectLst/>
              </a:rPr>
              <a:t>Υπολογιστικά προβλήματα</a:t>
            </a:r>
            <a:r>
              <a:rPr lang="el-GR" dirty="0">
                <a:effectLst/>
              </a:rPr>
              <a:t>: απαιτούν μία σειρά από λογικές σκέψεις και μαθηματικές πράξεις. Στην κατηγορία αυτή εντάσσονται τα προβλήματα της Φυσικής, των Μαθηματικών. Στην κατηγορία αυτή εντάσσονται και τα</a:t>
            </a:r>
            <a:r>
              <a:rPr lang="el-GR" dirty="0" smtClean="0">
                <a:effectLst/>
              </a:rPr>
              <a:t>: </a:t>
            </a:r>
            <a:r>
              <a:rPr lang="el-GR" b="1" dirty="0" smtClean="0">
                <a:effectLst/>
              </a:rPr>
              <a:t>Καθημερινά</a:t>
            </a:r>
            <a:r>
              <a:rPr lang="el-GR" dirty="0" smtClean="0">
                <a:effectLst/>
              </a:rPr>
              <a:t> </a:t>
            </a:r>
            <a:r>
              <a:rPr lang="el-GR" dirty="0">
                <a:effectLst/>
              </a:rPr>
              <a:t>προβλήματα, π.χ. ποιος είναι ο συντομότερος δρόμος για να πάω σχολείο, πως θα οργανώσω μία εκδρομή, ποιος είναι ο μέσος όρος της βαθμολογίας μου, τι διαστάσεις πρέπει να έχει το γραφείο που θα αγοράσω;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Προβλήματα που </a:t>
            </a:r>
            <a:r>
              <a:rPr lang="el-GR" b="1" dirty="0">
                <a:effectLst/>
              </a:rPr>
              <a:t>λύνονται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Προβλήματα που </a:t>
            </a:r>
            <a:r>
              <a:rPr lang="el-GR" b="1" dirty="0">
                <a:effectLst/>
              </a:rPr>
              <a:t>δεν</a:t>
            </a:r>
            <a:r>
              <a:rPr lang="el-GR" dirty="0">
                <a:effectLst/>
              </a:rPr>
              <a:t> λύνονται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22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Εμείς στο μάθημά αυτό, θα ασχοληθούμε με τα υπολογιστικά προβλήματα.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dirty="0">
                <a:effectLst/>
              </a:rPr>
              <a:t>Δεδομένα προβλήματος: είναι τα στοιχεία που μας είναι γνωστά και βοηθούν στην επίλυση του προβλήματος.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Η διαδικασία μέσω της οποίας βρίσκουμε το ζητούμενο και επιτυγχάνουμε τον επιθυμητό στόχο, ονομάζεται </a:t>
            </a:r>
            <a:r>
              <a:rPr lang="el-GR" b="1" dirty="0">
                <a:effectLst/>
              </a:rPr>
              <a:t>επίλυση προβλήματος</a:t>
            </a:r>
            <a:r>
              <a:rPr lang="el-GR" dirty="0" smtClean="0">
                <a:effectLst/>
              </a:rPr>
              <a:t>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72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Εμείς στο μάθημά αυτό, θα ασχοληθούμε με τα υπολογιστικά προβλήματα.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>
                <a:effectLst/>
              </a:rPr>
              <a:t>Για </a:t>
            </a:r>
            <a:r>
              <a:rPr lang="el-GR" dirty="0">
                <a:effectLst/>
              </a:rPr>
              <a:t>να επιλύσουμε ένα πρόβλημα, πρέπει αρχικά να το κατανοήσουμε, πρέπει δηλαδή να: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καταλάβουμε καλά το περιεχόμενό του,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διακρίνουμε τα </a:t>
            </a:r>
            <a:r>
              <a:rPr lang="el-GR" b="1" dirty="0">
                <a:effectLst/>
              </a:rPr>
              <a:t>δεδομένα</a:t>
            </a:r>
            <a:r>
              <a:rPr lang="el-GR" dirty="0">
                <a:effectLst/>
              </a:rPr>
              <a:t> που έχουμε στη διάθεση μας</a:t>
            </a:r>
            <a:endParaRPr lang="en-US" dirty="0">
              <a:effectLst/>
            </a:endParaRPr>
          </a:p>
          <a:p>
            <a:pPr lvl="0"/>
            <a:r>
              <a:rPr lang="el-GR" b="1" dirty="0">
                <a:effectLst/>
              </a:rPr>
              <a:t>προσδιορίσουμε</a:t>
            </a:r>
            <a:r>
              <a:rPr lang="el-GR" dirty="0">
                <a:effectLst/>
              </a:rPr>
              <a:t> τα ζητούμενα</a:t>
            </a:r>
            <a:endParaRPr lang="en-US" dirty="0">
              <a:effectLst/>
            </a:endParaRPr>
          </a:p>
          <a:p>
            <a:pPr lvl="0"/>
            <a:r>
              <a:rPr lang="el-GR" b="1" dirty="0">
                <a:effectLst/>
              </a:rPr>
              <a:t>προσδιορίσουμε</a:t>
            </a:r>
            <a:r>
              <a:rPr lang="el-GR" dirty="0">
                <a:effectLst/>
              </a:rPr>
              <a:t> το </a:t>
            </a:r>
            <a:r>
              <a:rPr lang="el-GR" b="1" dirty="0">
                <a:effectLst/>
              </a:rPr>
              <a:t>περιβάλλον</a:t>
            </a:r>
            <a:r>
              <a:rPr lang="el-GR" dirty="0">
                <a:effectLst/>
              </a:rPr>
              <a:t> ή το </a:t>
            </a:r>
            <a:r>
              <a:rPr lang="el-GR" b="1" dirty="0">
                <a:effectLst/>
              </a:rPr>
              <a:t>πλαίσιο</a:t>
            </a:r>
            <a:r>
              <a:rPr lang="el-GR" dirty="0">
                <a:effectLst/>
              </a:rPr>
              <a:t> μέσα στο οποίο εντάσσεται το πρόβλημα</a:t>
            </a:r>
            <a:endParaRPr lang="en-US" dirty="0">
              <a:effectLst/>
            </a:endParaRPr>
          </a:p>
          <a:p>
            <a:pPr lvl="0"/>
            <a:r>
              <a:rPr lang="el-GR" dirty="0">
                <a:effectLst/>
              </a:rPr>
              <a:t>αν είναι </a:t>
            </a:r>
            <a:r>
              <a:rPr lang="el-GR" b="1" dirty="0">
                <a:effectLst/>
              </a:rPr>
              <a:t>σύνθετο</a:t>
            </a:r>
            <a:r>
              <a:rPr lang="el-GR" dirty="0">
                <a:effectLst/>
              </a:rPr>
              <a:t>, είναι αναγκαίο να το αναλύσουμε σε απλούστερα προβλήματα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Μπορούμε να </a:t>
            </a:r>
            <a:r>
              <a:rPr lang="el-GR" b="1" dirty="0">
                <a:effectLst/>
              </a:rPr>
              <a:t>περιγράψουμε</a:t>
            </a:r>
            <a:r>
              <a:rPr lang="el-GR" dirty="0">
                <a:effectLst/>
              </a:rPr>
              <a:t> την </a:t>
            </a:r>
            <a:r>
              <a:rPr lang="el-GR" b="1" dirty="0">
                <a:effectLst/>
              </a:rPr>
              <a:t>λύση</a:t>
            </a:r>
            <a:r>
              <a:rPr lang="el-GR" dirty="0">
                <a:effectLst/>
              </a:rPr>
              <a:t> ενός προβλήματος δίνοντας </a:t>
            </a:r>
            <a:r>
              <a:rPr lang="el-GR" b="1" dirty="0">
                <a:effectLst/>
              </a:rPr>
              <a:t>σαφείς</a:t>
            </a:r>
            <a:r>
              <a:rPr lang="el-GR" dirty="0">
                <a:effectLst/>
              </a:rPr>
              <a:t> και </a:t>
            </a:r>
            <a:r>
              <a:rPr lang="el-GR" b="1" dirty="0">
                <a:effectLst/>
              </a:rPr>
              <a:t>απλές</a:t>
            </a:r>
            <a:r>
              <a:rPr lang="el-GR" dirty="0">
                <a:effectLst/>
              </a:rPr>
              <a:t> στην διατύπωσή τους οδηγίες.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2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	Τι είναι Αλγόριθμος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dirty="0">
                <a:effectLst/>
              </a:rPr>
              <a:t>Αλγόριθμο ονομάζουμε την σαφή και ακριβή περιγραφή μιας σειράς ξεχωριστών – οδηγιών, βημάτων με σκοπό την επίλυση ενός προβλήματος.</a:t>
            </a:r>
            <a:endParaRPr lang="en-US" sz="4000" dirty="0">
              <a:effectLst/>
            </a:endParaRPr>
          </a:p>
          <a:p>
            <a:r>
              <a:rPr lang="el-GR" dirty="0">
                <a:effectLst/>
              </a:rPr>
              <a:t>Ιδιαίτερα σημαντική είναι η σωστή/λογική σειρά με την οποία θα διατυπωθούν οι οδηγίες</a:t>
            </a:r>
            <a:r>
              <a:rPr lang="el-GR" dirty="0" smtClean="0">
                <a:effectLst/>
              </a:rPr>
              <a:t>.</a:t>
            </a:r>
            <a:endParaRPr lang="en-US" sz="3600" dirty="0">
              <a:effectLst/>
            </a:endParaRPr>
          </a:p>
          <a:p>
            <a:r>
              <a:rPr lang="el-GR" dirty="0">
                <a:effectLst/>
              </a:rPr>
              <a:t>Τα βήματα που αποτελούν έναν αλγόριθμο, ονομάζονται </a:t>
            </a:r>
            <a:r>
              <a:rPr lang="el-GR" b="1" dirty="0">
                <a:effectLst/>
              </a:rPr>
              <a:t>οδηγίες</a:t>
            </a:r>
            <a:r>
              <a:rPr lang="el-GR" dirty="0">
                <a:effectLst/>
              </a:rPr>
              <a:t> ή </a:t>
            </a:r>
            <a:r>
              <a:rPr lang="el-GR" b="1" dirty="0">
                <a:effectLst/>
              </a:rPr>
              <a:t>εντολές</a:t>
            </a:r>
            <a:r>
              <a:rPr lang="el-GR" dirty="0">
                <a:effectLst/>
              </a:rPr>
              <a:t>.</a:t>
            </a:r>
            <a:endParaRPr lang="en-US" sz="4000" dirty="0">
              <a:effectLst/>
            </a:endParaRPr>
          </a:p>
          <a:p>
            <a:r>
              <a:rPr lang="el-GR" dirty="0">
                <a:effectLst/>
              </a:rPr>
              <a:t>Η εκτέλεση των οδηγιών ενός αλγορίθμου από τον άνθρωπο ή από τον υπολογιστή ονομάζεται </a:t>
            </a:r>
            <a:r>
              <a:rPr lang="el-GR" b="1" dirty="0">
                <a:effectLst/>
              </a:rPr>
              <a:t>υλοποίηση</a:t>
            </a:r>
            <a:r>
              <a:rPr lang="el-GR" dirty="0">
                <a:effectLst/>
              </a:rPr>
              <a:t> του αλγορίθμου</a:t>
            </a:r>
            <a:r>
              <a:rPr lang="el-GR" dirty="0" smtClean="0">
                <a:effectLst/>
              </a:rPr>
              <a:t>.</a:t>
            </a:r>
            <a:endParaRPr lang="en-US" sz="4000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10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	Τι είναι Αλγόριθμος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dirty="0" smtClean="0">
                <a:effectLst/>
              </a:rPr>
              <a:t>Ιδιότητες </a:t>
            </a:r>
            <a:r>
              <a:rPr lang="el-GR" dirty="0">
                <a:effectLst/>
              </a:rPr>
              <a:t>ενός αλγορίθμου: Οι αλγόριθμοι που υλοποιούμε πρέπει να πληρούν κάποιες προϋποθέσεις. Οι εντολές του αλγορίθμου πρέπει να:</a:t>
            </a:r>
            <a:endParaRPr lang="en-US" sz="4000" dirty="0">
              <a:effectLst/>
            </a:endParaRPr>
          </a:p>
          <a:p>
            <a:r>
              <a:rPr lang="el-GR" dirty="0">
                <a:effectLst/>
              </a:rPr>
              <a:t>Έχουν </a:t>
            </a:r>
            <a:r>
              <a:rPr lang="el-GR" b="1" dirty="0">
                <a:effectLst/>
              </a:rPr>
              <a:t>ακρίβεια</a:t>
            </a:r>
            <a:r>
              <a:rPr lang="el-GR" dirty="0">
                <a:effectLst/>
              </a:rPr>
              <a:t> και </a:t>
            </a:r>
            <a:r>
              <a:rPr lang="el-GR" b="1" dirty="0">
                <a:effectLst/>
              </a:rPr>
              <a:t>σαφήνεια</a:t>
            </a:r>
            <a:endParaRPr lang="en-US" sz="4000" dirty="0">
              <a:effectLst/>
            </a:endParaRPr>
          </a:p>
          <a:p>
            <a:r>
              <a:rPr lang="el-GR" dirty="0">
                <a:effectLst/>
              </a:rPr>
              <a:t>Είναι εκφρασμένες με </a:t>
            </a:r>
            <a:r>
              <a:rPr lang="el-GR" b="1" dirty="0">
                <a:effectLst/>
              </a:rPr>
              <a:t>απλά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λόγια</a:t>
            </a:r>
            <a:r>
              <a:rPr lang="el-GR" dirty="0">
                <a:effectLst/>
              </a:rPr>
              <a:t> ώστε να είναι απόλυτα </a:t>
            </a:r>
            <a:r>
              <a:rPr lang="el-GR" b="1" dirty="0">
                <a:effectLst/>
              </a:rPr>
              <a:t>κατανοητές</a:t>
            </a:r>
            <a:endParaRPr lang="en-US" sz="4000" dirty="0">
              <a:effectLst/>
            </a:endParaRPr>
          </a:p>
          <a:p>
            <a:r>
              <a:rPr lang="el-GR" dirty="0">
                <a:effectLst/>
              </a:rPr>
              <a:t>Πρέπει να είναι </a:t>
            </a:r>
            <a:r>
              <a:rPr lang="el-GR" b="1" dirty="0">
                <a:effectLst/>
              </a:rPr>
              <a:t>πεπερασμένες</a:t>
            </a:r>
            <a:r>
              <a:rPr lang="el-GR" dirty="0">
                <a:effectLst/>
              </a:rPr>
              <a:t> σε αριθμό, δηλαδή ο αλγόριθμος πρέπει κάποτε να </a:t>
            </a:r>
            <a:r>
              <a:rPr lang="el-GR" b="1" dirty="0">
                <a:effectLst/>
              </a:rPr>
              <a:t>τελειώσει</a:t>
            </a:r>
            <a:r>
              <a:rPr lang="el-GR" dirty="0">
                <a:effectLst/>
              </a:rPr>
              <a:t> επιτυγχάνοντας τον αρχικό του σκοπό.</a:t>
            </a:r>
            <a:endParaRPr lang="en-US" sz="4000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373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1.1	Υλοποίηση Αλγορίθμου με Υπολογιστή,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>
                <a:effectLst/>
              </a:rPr>
              <a:t>Για </a:t>
            </a:r>
            <a:r>
              <a:rPr lang="el-GR" dirty="0">
                <a:effectLst/>
              </a:rPr>
              <a:t>να μπορέσουμε να περιγράψουμε σε κάποιον τα βήματα που οδηγούν στη λύση ενός προβλήματος, πρέπει πρώτα να έχουμε </a:t>
            </a:r>
            <a:r>
              <a:rPr lang="el-GR" b="1" dirty="0">
                <a:effectLst/>
              </a:rPr>
              <a:t>κατανοήσει</a:t>
            </a:r>
            <a:r>
              <a:rPr lang="el-GR" dirty="0">
                <a:effectLst/>
              </a:rPr>
              <a:t> το πρόβλημα, να βρούμε τη λύση του και στη συνέχεια να περιγράψουμε τη </a:t>
            </a:r>
            <a:r>
              <a:rPr lang="el-GR" b="1" dirty="0">
                <a:effectLst/>
              </a:rPr>
              <a:t>λύση</a:t>
            </a:r>
            <a:r>
              <a:rPr lang="el-GR" dirty="0">
                <a:effectLst/>
              </a:rPr>
              <a:t> αυτή με τη μορφή </a:t>
            </a:r>
            <a:r>
              <a:rPr lang="el-GR" b="1" dirty="0">
                <a:effectLst/>
              </a:rPr>
              <a:t>αλγορίθμου</a:t>
            </a:r>
            <a:r>
              <a:rPr lang="el-GR" dirty="0">
                <a:effectLst/>
              </a:rPr>
              <a:t>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Ένα πρόγραμμα είναι η αναπαράσταση ενός αλγορίθμου, σε γλώσσα κατανοητή για έναν υπολογιστή.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Ένα πρόγραμμα, δηλαδή, αποτελείται από μία </a:t>
            </a:r>
            <a:r>
              <a:rPr lang="el-GR" b="1" dirty="0">
                <a:effectLst/>
              </a:rPr>
              <a:t>σειρά εντολών</a:t>
            </a:r>
            <a:r>
              <a:rPr lang="el-GR" dirty="0">
                <a:effectLst/>
              </a:rPr>
              <a:t>, σε </a:t>
            </a:r>
            <a:r>
              <a:rPr lang="el-GR" b="1" dirty="0">
                <a:effectLst/>
              </a:rPr>
              <a:t>συγκεκριμένη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λογική</a:t>
            </a:r>
            <a:r>
              <a:rPr lang="el-GR" dirty="0">
                <a:effectLst/>
              </a:rPr>
              <a:t> σειρά που δίνονται στον υπολογιστή με σκοπό να εκτελέσει κάποια </a:t>
            </a:r>
            <a:r>
              <a:rPr lang="el-GR" b="1" dirty="0">
                <a:effectLst/>
              </a:rPr>
              <a:t>συγκεκριμένη λειτουργία</a:t>
            </a:r>
            <a:r>
              <a:rPr lang="el-GR" dirty="0">
                <a:effectLst/>
              </a:rPr>
              <a:t> ή να υπολογίσει κάποιο επιθυμητό αποτέλεσμα</a:t>
            </a:r>
            <a:r>
              <a:rPr lang="el-GR" dirty="0" smtClean="0">
                <a:effectLst/>
              </a:rPr>
              <a:t>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94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1.1	Υλοποίηση Αλγορίθμου με Υπολογιστή, Προγραμματισμός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608513"/>
          </a:xfrm>
        </p:spPr>
        <p:txBody>
          <a:bodyPr>
            <a:normAutofit/>
          </a:bodyPr>
          <a:lstStyle/>
          <a:p>
            <a:r>
              <a:rPr lang="el-GR" b="1" dirty="0" smtClean="0">
                <a:effectLst/>
              </a:rPr>
              <a:t>Προγραμματισμός</a:t>
            </a:r>
            <a:r>
              <a:rPr lang="el-GR" dirty="0" smtClean="0">
                <a:effectLst/>
              </a:rPr>
              <a:t> </a:t>
            </a:r>
            <a:r>
              <a:rPr lang="el-GR" dirty="0">
                <a:effectLst/>
              </a:rPr>
              <a:t>είναι η </a:t>
            </a:r>
            <a:r>
              <a:rPr lang="el-GR" b="1" dirty="0">
                <a:effectLst/>
              </a:rPr>
              <a:t>διαδικασία κατασκευής</a:t>
            </a:r>
            <a:r>
              <a:rPr lang="el-GR" dirty="0">
                <a:effectLst/>
              </a:rPr>
              <a:t> προγραμμάτων.</a:t>
            </a:r>
            <a:endParaRPr lang="en-US" dirty="0">
              <a:effectLst/>
            </a:endParaRPr>
          </a:p>
          <a:p>
            <a:r>
              <a:rPr lang="el-GR" b="1" dirty="0">
                <a:effectLst/>
              </a:rPr>
              <a:t>Προγραμματιστές</a:t>
            </a:r>
            <a:r>
              <a:rPr lang="el-GR" dirty="0">
                <a:effectLst/>
              </a:rPr>
              <a:t> είναι τα άτομα που γράφουν και συντάσσουν προγράμματα.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Όταν εκτελείται ένα πρόγραμμα, οι εντολές του </a:t>
            </a:r>
            <a:r>
              <a:rPr lang="el-GR" b="1" dirty="0">
                <a:effectLst/>
              </a:rPr>
              <a:t>αποθηκεύονται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προσωρινά</a:t>
            </a:r>
            <a:r>
              <a:rPr lang="el-GR" dirty="0">
                <a:effectLst/>
              </a:rPr>
              <a:t> «</a:t>
            </a:r>
            <a:r>
              <a:rPr lang="el-GR" b="1" dirty="0">
                <a:effectLst/>
              </a:rPr>
              <a:t>φορτώνονται</a:t>
            </a:r>
            <a:r>
              <a:rPr lang="el-GR" dirty="0">
                <a:effectLst/>
              </a:rPr>
              <a:t>» στη μνήμη </a:t>
            </a:r>
            <a:r>
              <a:rPr lang="en-US" dirty="0">
                <a:effectLst/>
              </a:rPr>
              <a:t>RAM</a:t>
            </a:r>
            <a:r>
              <a:rPr lang="el-GR" dirty="0">
                <a:effectLst/>
              </a:rPr>
              <a:t> του υπολογιστή, και </a:t>
            </a:r>
            <a:r>
              <a:rPr lang="el-GR" b="1" dirty="0">
                <a:effectLst/>
              </a:rPr>
              <a:t>εκτελούνται</a:t>
            </a:r>
            <a:r>
              <a:rPr lang="el-GR" dirty="0">
                <a:effectLst/>
              </a:rPr>
              <a:t> στη συνέχεια από την Κεντρική Μονάδα Επεξεργασίας (Κ.Μ.Ε.).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415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Γλώσσες Προγραμματισμού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>
                <a:effectLst/>
              </a:rPr>
              <a:t>Τεχνητές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γλώσσες</a:t>
            </a:r>
            <a:r>
              <a:rPr lang="el-GR" dirty="0">
                <a:effectLst/>
              </a:rPr>
              <a:t> που χρησιμοποιούνται για την κατασκευή προγραμμάτων. Αποτελούνται από ένα συγκεκριμένο σύνολο εντολών. Οι εντολές αυτές υλοποιούν τρεις βασικές λειτουργίες: Πράξεις, Συγκρίσεις, Αποθήκευση- Φόρτωση Δεδομένων στην Κύρια Μνήμη.</a:t>
            </a:r>
            <a:endParaRPr lang="en-US" dirty="0">
              <a:effectLst/>
            </a:endParaRPr>
          </a:p>
          <a:p>
            <a:r>
              <a:rPr lang="el-GR" dirty="0">
                <a:effectLst/>
              </a:rPr>
              <a:t>Στα πρώτα βήματα της ιστορίας των υπολογιστών χρησιμοποιείται η </a:t>
            </a:r>
            <a:r>
              <a:rPr lang="el-GR" b="1" dirty="0">
                <a:effectLst/>
              </a:rPr>
              <a:t>γλώσσα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μηχανής</a:t>
            </a:r>
            <a:r>
              <a:rPr lang="el-GR" dirty="0">
                <a:effectLst/>
              </a:rPr>
              <a:t>, με δύο σύμβολα «0» και «1». Αργότερα οι γλώσσες προγραμματισμού εξελίσσονται και μοιάζουν όλο και περισσότερο με την φυσική μας γλώσσα. Η </a:t>
            </a:r>
            <a:r>
              <a:rPr lang="el-GR" b="1" dirty="0">
                <a:effectLst/>
              </a:rPr>
              <a:t>μοναδική</a:t>
            </a:r>
            <a:r>
              <a:rPr lang="el-GR" dirty="0">
                <a:effectLst/>
              </a:rPr>
              <a:t> γλώσσα που καταλαβαίνει η Κ.Μ.Ε. όμως παραμένει η </a:t>
            </a:r>
            <a:r>
              <a:rPr lang="el-GR" b="1" dirty="0">
                <a:effectLst/>
              </a:rPr>
              <a:t>γλώσσα</a:t>
            </a:r>
            <a:r>
              <a:rPr lang="el-GR" dirty="0">
                <a:effectLst/>
              </a:rPr>
              <a:t> </a:t>
            </a:r>
            <a:r>
              <a:rPr lang="el-GR" b="1" dirty="0">
                <a:effectLst/>
              </a:rPr>
              <a:t>μηχανής</a:t>
            </a:r>
            <a:r>
              <a:rPr lang="el-GR" dirty="0">
                <a:effectLst/>
              </a:rPr>
              <a:t>.</a:t>
            </a:r>
            <a:endParaRPr lang="en-US" dirty="0">
              <a:effectLst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AB597-DB3A-4587-8381-36CF7376FD6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167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124</TotalTime>
  <Words>1101</Words>
  <Application>Microsoft Office PowerPoint</Application>
  <PresentationFormat>Προσαρμογή</PresentationFormat>
  <Paragraphs>84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Circuit</vt:lpstr>
      <vt:lpstr>Πληροφορικη Γ γυμνασιου</vt:lpstr>
      <vt:lpstr>Η έννοια του προβλήματος</vt:lpstr>
      <vt:lpstr>Εμείς στο μάθημά αυτό, θα ασχοληθούμε με τα υπολογιστικά προβλήματα.</vt:lpstr>
      <vt:lpstr>Εμείς στο μάθημά αυτό, θα ασχοληθούμε με τα υπολογιστικά προβλήματα.</vt:lpstr>
      <vt:lpstr> Τι είναι Αλγόριθμος</vt:lpstr>
      <vt:lpstr> Τι είναι Αλγόριθμος</vt:lpstr>
      <vt:lpstr>1.1 Υλοποίηση Αλγορίθμου με Υπολογιστή, Προγραμματισμός</vt:lpstr>
      <vt:lpstr>1.1 Υλοποίηση Αλγορίθμου με Υπολογιστή, Προγραμματισμός</vt:lpstr>
      <vt:lpstr>Γλώσσες Προγραμματισμού</vt:lpstr>
      <vt:lpstr>Γλώσσες Προγραμματισμού</vt:lpstr>
      <vt:lpstr>Γλώσσες υψηλού επιπέδου</vt:lpstr>
      <vt:lpstr>Γλώσσες υψηλού επιπέδου</vt:lpstr>
      <vt:lpstr>Το ολοκληρωμένο προγραμματιστικό περιβάλλον</vt:lpstr>
      <vt:lpstr>Λάθη κατά τον προγραμματισμό: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β γυμνασιου</dc:title>
  <dc:creator>Ελένη Μητσοπούλου</dc:creator>
  <cp:lastModifiedBy>user</cp:lastModifiedBy>
  <cp:revision>6</cp:revision>
  <dcterms:created xsi:type="dcterms:W3CDTF">2024-10-06T18:01:31Z</dcterms:created>
  <dcterms:modified xsi:type="dcterms:W3CDTF">2024-10-07T07:07:45Z</dcterms:modified>
</cp:coreProperties>
</file>