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6"/>
  </p:notesMasterIdLst>
  <p:sldIdLst>
    <p:sldId id="256" r:id="rId2"/>
    <p:sldId id="257" r:id="rId3"/>
    <p:sldId id="258" r:id="rId4"/>
    <p:sldId id="266" r:id="rId5"/>
    <p:sldId id="267" r:id="rId6"/>
    <p:sldId id="259" r:id="rId7"/>
    <p:sldId id="260" r:id="rId8"/>
    <p:sldId id="268" r:id="rId9"/>
    <p:sldId id="261" r:id="rId10"/>
    <p:sldId id="262" r:id="rId11"/>
    <p:sldId id="269" r:id="rId12"/>
    <p:sldId id="263" r:id="rId13"/>
    <p:sldId id="264" r:id="rId14"/>
    <p:sldId id="265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6" autoAdjust="0"/>
    <p:restoredTop sz="90502" autoAdjust="0"/>
  </p:normalViewPr>
  <p:slideViewPr>
    <p:cSldViewPr snapToGrid="0">
      <p:cViewPr varScale="1">
        <p:scale>
          <a:sx n="63" d="100"/>
          <a:sy n="63" d="100"/>
        </p:scale>
        <p:origin x="-138" y="-1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BA6370-AD28-4599-BC32-7A2294873371}" type="datetimeFigureOut">
              <a:rPr lang="en-US" smtClean="0"/>
              <a:pPr/>
              <a:t>10/7/2024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3D59BB-8773-4C0E-A008-E2C3762928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13300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 cstate="print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3C0D460B-9C0B-4522-84F7-C0F6E9CE15BD}" type="datetime1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C87AB597-DB3A-4587-8381-36CF7376FD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92374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E3280-9AE8-4C1F-AF0B-E369E03220D6}" type="datetime1">
              <a:rPr lang="en-US" smtClean="0"/>
              <a:t>10/7/2024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AB597-DB3A-4587-8381-36CF7376FD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53210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63828-6C92-432A-B208-4FB3FF591568}" type="datetime1">
              <a:rPr lang="en-US" smtClean="0"/>
              <a:t>10/7/2024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AB597-DB3A-4587-8381-36CF7376FD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873588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E19D7-BFA4-4908-BCCF-3D551712ADF8}" type="datetime1">
              <a:rPr lang="en-US" smtClean="0"/>
              <a:t>10/7/2024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AB597-DB3A-4587-8381-36CF7376FD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5356830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A8809-FFDA-45EE-B174-26E12AE84CA9}" type="datetime1">
              <a:rPr lang="en-US" smtClean="0"/>
              <a:t>10/7/2024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AB597-DB3A-4587-8381-36CF7376FD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03316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3090B-9CF6-46F6-A489-FD50519223B7}" type="datetime1">
              <a:rPr lang="en-US" smtClean="0"/>
              <a:t>10/7/2024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AB597-DB3A-4587-8381-36CF7376FD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090102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4A5F0-D029-4E9C-B69C-C60C6DD247D1}" type="datetime1">
              <a:rPr lang="en-US" smtClean="0"/>
              <a:t>10/7/2024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AB597-DB3A-4587-8381-36CF7376FD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678271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D94EB-7A48-4E97-9FEA-EFFAAE8DB0FE}" type="datetime1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AB597-DB3A-4587-8381-36CF7376FD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511977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4E4B9-EAA2-4BA1-8DA0-9812C14088BC}" type="datetime1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AB597-DB3A-4587-8381-36CF7376FD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12612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C9C70-CDB0-4C98-B993-E0A78E62DDBF}" type="datetime1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AB597-DB3A-4587-8381-36CF7376FD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35878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55126-6CCE-425D-8B7C-DB457953A0E6}" type="datetime1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AB597-DB3A-4587-8381-36CF7376FD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5451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ED159-3C05-452A-BBA4-CE55BC85CB58}" type="datetime1">
              <a:rPr lang="en-US" smtClean="0"/>
              <a:t>10/7/2024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AB597-DB3A-4587-8381-36CF7376FD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25728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6FFFE-033C-41AF-B67D-47814E016FA1}" type="datetime1">
              <a:rPr lang="en-US" smtClean="0"/>
              <a:t>10/7/2024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AB597-DB3A-4587-8381-36CF7376FD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4886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43945-2B44-4326-BFA1-69C3648F915F}" type="datetime1">
              <a:rPr lang="en-US" smtClean="0"/>
              <a:t>10/7/2024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AB597-DB3A-4587-8381-36CF7376FD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5431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8BAD-F93A-4233-91A1-1AE5AB6593AF}" type="datetime1">
              <a:rPr lang="en-US" smtClean="0"/>
              <a:t>10/7/2024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AB597-DB3A-4587-8381-36CF7376FD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69007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7E519-5EE5-45BC-9D8B-8ACF76290F00}" type="datetime1">
              <a:rPr lang="en-US" smtClean="0"/>
              <a:t>10/7/2024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AB597-DB3A-4587-8381-36CF7376FD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90355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782B5-E59B-4CAE-942B-C58F58958C5E}" type="datetime1">
              <a:rPr lang="en-US" smtClean="0"/>
              <a:t>10/7/2024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AB597-DB3A-4587-8381-36CF7376FD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34033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 cstate="print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94BBF2-9B0F-439E-9B36-B80ACED77A56}" type="datetime1">
              <a:rPr lang="en-US" smtClean="0"/>
              <a:t>10/7/2024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AB597-DB3A-4587-8381-36CF7376FD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73143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177800" dist="38100" dir="2700000" algn="tl">
              <a:srgbClr val="000000">
                <a:alpha val="24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err="1" smtClean="0"/>
              <a:t>Πληροφορικη</a:t>
            </a:r>
            <a:r>
              <a:rPr lang="el-GR" dirty="0" smtClean="0"/>
              <a:t> Γ </a:t>
            </a:r>
            <a:r>
              <a:rPr lang="el-GR" dirty="0" err="1" smtClean="0"/>
              <a:t>γυμνασιου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ΠΡΟΓΡΑΜΜΑΤΙΣΜΟΣ</a:t>
            </a:r>
          </a:p>
          <a:p>
            <a:r>
              <a:rPr lang="el-GR" dirty="0"/>
              <a:t>ΚΕΦΑΛΑΙΟ 1: Εισαγωγή στην Έννοια του Αλγορίθμου και στον Προγραμματισμό </a:t>
            </a:r>
            <a:endParaRPr lang="en-US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AB597-DB3A-4587-8381-36CF7376FD6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36825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Γλώσσες Προγραμματισμού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4608513"/>
          </a:xfrm>
        </p:spPr>
        <p:txBody>
          <a:bodyPr>
            <a:normAutofit fontScale="85000" lnSpcReduction="20000"/>
          </a:bodyPr>
          <a:lstStyle/>
          <a:p>
            <a:r>
              <a:rPr lang="el-GR" b="1" dirty="0">
                <a:effectLst/>
              </a:rPr>
              <a:t>Τα χαρακτηριστικά της γλώσσας μηχανής:</a:t>
            </a:r>
            <a:endParaRPr lang="en-US" dirty="0">
              <a:effectLst/>
            </a:endParaRPr>
          </a:p>
          <a:p>
            <a:pPr lvl="0"/>
            <a:r>
              <a:rPr lang="el-GR" dirty="0">
                <a:effectLst/>
              </a:rPr>
              <a:t>Οι εντολές της γλώσσας μηχανής παριστάνονται στην «εσωτερική γλώσσα» του υπολογιστή, δηλαδή σε μορφή «0» και «1» (δυαδικό σύστημα). Αυτό έχει τεράστια μειονεκτήματα:</a:t>
            </a:r>
            <a:endParaRPr lang="en-US" dirty="0">
              <a:effectLst/>
            </a:endParaRPr>
          </a:p>
          <a:p>
            <a:pPr lvl="0"/>
            <a:r>
              <a:rPr lang="el-GR" dirty="0">
                <a:effectLst/>
              </a:rPr>
              <a:t>Οι εντολές της, υλοποιούν μόνο τις απολύτως βασικές λειτουργίες. Άρα πρέπει να χρησιμοποιήσουμε τεράστιο αριθμό εντολών για να δημιουργήσουμε ακόμα και τα πιο απλά προγράμματα.</a:t>
            </a:r>
            <a:endParaRPr lang="en-US" dirty="0">
              <a:effectLst/>
            </a:endParaRPr>
          </a:p>
          <a:p>
            <a:pPr lvl="0"/>
            <a:r>
              <a:rPr lang="el-GR" dirty="0">
                <a:effectLst/>
              </a:rPr>
              <a:t>Κάθε επεξεργαστής έχει διαφορετική γλώσσα μηχανής, που σημαίνει ότι το πρόγραμμα θα πρέπει να γραφεί σε πολλές μορφές προκειμένου να εκτελεστεί από διαφορετικούς υπολογιστές.</a:t>
            </a:r>
            <a:endParaRPr lang="en-US" dirty="0">
              <a:effectLst/>
            </a:endParaRPr>
          </a:p>
          <a:p>
            <a:r>
              <a:rPr lang="el-GR" dirty="0">
                <a:effectLst/>
              </a:rPr>
              <a:t>Άρα ο προγραμματισμός σε γλώσσα μηχανής είναι δύσκολος, ακόμα και σε έμπειρους </a:t>
            </a:r>
            <a:r>
              <a:rPr lang="el-GR" dirty="0" smtClean="0">
                <a:effectLst/>
              </a:rPr>
              <a:t>προγραμματιστές.</a:t>
            </a:r>
            <a:r>
              <a:rPr lang="el-GR" dirty="0">
                <a:effectLst/>
              </a:rPr>
              <a:t> </a:t>
            </a:r>
            <a:r>
              <a:rPr lang="el-GR" dirty="0" smtClean="0">
                <a:effectLst/>
              </a:rPr>
              <a:t>Όμως Είναι </a:t>
            </a:r>
            <a:r>
              <a:rPr lang="el-GR" dirty="0">
                <a:effectLst/>
              </a:rPr>
              <a:t>η μοναδική γλώσσα που καταλαβαίνει ο επεξεργαστής.</a:t>
            </a:r>
            <a:endParaRPr lang="en-US" dirty="0">
              <a:effectLst/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AB597-DB3A-4587-8381-36CF7376FD6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5954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Γλώσσες υψηλού επιπέδου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608513"/>
          </a:xfrm>
        </p:spPr>
        <p:txBody>
          <a:bodyPr>
            <a:normAutofit/>
          </a:bodyPr>
          <a:lstStyle/>
          <a:p>
            <a:r>
              <a:rPr lang="el-GR" dirty="0">
                <a:effectLst/>
              </a:rPr>
              <a:t>Είναι γλώσσες προγραμματισμού που μοιάζουν αρκετά με τις ανθρώπινες γλώσσες.</a:t>
            </a:r>
            <a:endParaRPr lang="en-US" dirty="0">
              <a:effectLst/>
            </a:endParaRPr>
          </a:p>
          <a:p>
            <a:r>
              <a:rPr lang="el-GR" b="1" dirty="0">
                <a:effectLst/>
              </a:rPr>
              <a:t>Λύνουν τα προβλήματα της γλώσσας μηχανής:</a:t>
            </a:r>
            <a:endParaRPr lang="en-US" dirty="0">
              <a:effectLst/>
            </a:endParaRPr>
          </a:p>
          <a:p>
            <a:pPr lvl="0"/>
            <a:r>
              <a:rPr lang="el-GR" dirty="0">
                <a:effectLst/>
              </a:rPr>
              <a:t>Ένας αλγόριθμος μετατρέπεται εύκολα σε πρόγραμμα</a:t>
            </a:r>
            <a:endParaRPr lang="en-US" dirty="0">
              <a:effectLst/>
            </a:endParaRPr>
          </a:p>
          <a:p>
            <a:pPr lvl="0"/>
            <a:r>
              <a:rPr lang="el-GR" dirty="0">
                <a:effectLst/>
              </a:rPr>
              <a:t>Υλοποιούν σύνθετες αλγοριθμικές δομές και μπορούμε να κατασκευάσουμε δύσκολα προγράμματα</a:t>
            </a:r>
            <a:endParaRPr lang="en-US" dirty="0">
              <a:effectLst/>
            </a:endParaRPr>
          </a:p>
          <a:p>
            <a:pPr lvl="0"/>
            <a:r>
              <a:rPr lang="el-GR" dirty="0">
                <a:effectLst/>
              </a:rPr>
              <a:t>Είναι ανεξάρτητες από τον τύπο του επεξεργαστή</a:t>
            </a:r>
            <a:r>
              <a:rPr lang="el-GR" dirty="0" smtClean="0">
                <a:effectLst/>
              </a:rPr>
              <a:t>.</a:t>
            </a:r>
            <a:endParaRPr lang="en-US" dirty="0">
              <a:effectLst/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AB597-DB3A-4587-8381-36CF7376FD68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9730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Γλώσσες υψηλού επιπέδου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608513"/>
          </a:xfrm>
        </p:spPr>
        <p:txBody>
          <a:bodyPr>
            <a:normAutofit/>
          </a:bodyPr>
          <a:lstStyle/>
          <a:p>
            <a:r>
              <a:rPr lang="el-GR" b="1" smtClean="0">
                <a:effectLst/>
              </a:rPr>
              <a:t>Χαρακτηριστικά </a:t>
            </a:r>
            <a:r>
              <a:rPr lang="el-GR" b="1" dirty="0">
                <a:effectLst/>
              </a:rPr>
              <a:t>των γλωσσών προγραμματισμού</a:t>
            </a:r>
            <a:endParaRPr lang="en-US" dirty="0">
              <a:effectLst/>
            </a:endParaRPr>
          </a:p>
          <a:p>
            <a:r>
              <a:rPr lang="el-GR" b="1" dirty="0">
                <a:effectLst/>
              </a:rPr>
              <a:t>Αλφάβητο</a:t>
            </a:r>
            <a:r>
              <a:rPr lang="el-GR" dirty="0">
                <a:effectLst/>
              </a:rPr>
              <a:t>: το σύνολο των χαρακτήρων που χρησιμοποιούνται από την γλώσσα</a:t>
            </a:r>
            <a:endParaRPr lang="en-US" dirty="0">
              <a:effectLst/>
            </a:endParaRPr>
          </a:p>
          <a:p>
            <a:r>
              <a:rPr lang="el-GR" b="1" dirty="0">
                <a:effectLst/>
              </a:rPr>
              <a:t>Λεξιλόγιο</a:t>
            </a:r>
            <a:r>
              <a:rPr lang="el-GR" dirty="0">
                <a:effectLst/>
              </a:rPr>
              <a:t>: το σύνολο των λέξεων που αναγνωρίζει η γλώσσα και έχουν συγκεκριμένη και μοναδική σημασία, είναι περιορισμένο (μερικές δεκάδες λέξεις).</a:t>
            </a:r>
            <a:endParaRPr lang="en-US" dirty="0">
              <a:effectLst/>
            </a:endParaRPr>
          </a:p>
          <a:p>
            <a:r>
              <a:rPr lang="el-GR" b="1" dirty="0">
                <a:effectLst/>
              </a:rPr>
              <a:t>Συντακτικό</a:t>
            </a:r>
            <a:r>
              <a:rPr lang="el-GR" dirty="0">
                <a:effectLst/>
              </a:rPr>
              <a:t>: οι κανόνες σύνδεσης μεταξύ των λέξεων ώστε να σχηματιστούν προτάσεις- </a:t>
            </a:r>
            <a:r>
              <a:rPr lang="el-GR" b="1" dirty="0">
                <a:effectLst/>
              </a:rPr>
              <a:t>εντολές</a:t>
            </a:r>
            <a:r>
              <a:rPr lang="el-GR" dirty="0">
                <a:effectLst/>
              </a:rPr>
              <a:t> προς τον υπολογιστή.</a:t>
            </a:r>
            <a:endParaRPr lang="en-US" dirty="0">
              <a:effectLst/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AB597-DB3A-4587-8381-36CF7376FD68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77859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Το ολοκληρωμένο προγραμματιστικό περιβάλλον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608513"/>
          </a:xfrm>
        </p:spPr>
        <p:txBody>
          <a:bodyPr>
            <a:normAutofit fontScale="85000" lnSpcReduction="20000"/>
          </a:bodyPr>
          <a:lstStyle/>
          <a:p>
            <a:r>
              <a:rPr lang="el-GR" dirty="0">
                <a:effectLst/>
              </a:rPr>
              <a:t>Ένα περιβάλλον προγραμματισμού, αποτελείται από διάφορα εργαλεία που βοηθάνε τον προγραμματιστή να γράψει και να διορθώσει τα προγράμματα του. Τα εργαλεία αυτά είναι:</a:t>
            </a:r>
            <a:endParaRPr lang="en-US" dirty="0">
              <a:effectLst/>
            </a:endParaRPr>
          </a:p>
          <a:p>
            <a:pPr lvl="0"/>
            <a:r>
              <a:rPr lang="el-GR" dirty="0">
                <a:effectLst/>
              </a:rPr>
              <a:t>Ένας </a:t>
            </a:r>
            <a:r>
              <a:rPr lang="el-GR" b="1" dirty="0">
                <a:effectLst/>
              </a:rPr>
              <a:t>εξειδικευμένος</a:t>
            </a:r>
            <a:r>
              <a:rPr lang="el-GR" dirty="0">
                <a:effectLst/>
              </a:rPr>
              <a:t> </a:t>
            </a:r>
            <a:r>
              <a:rPr lang="el-GR" b="1" dirty="0">
                <a:effectLst/>
              </a:rPr>
              <a:t>κειμενογράφος</a:t>
            </a:r>
            <a:r>
              <a:rPr lang="el-GR" dirty="0">
                <a:effectLst/>
              </a:rPr>
              <a:t>, που χρησιμεύει για την σύνταξη και διόρθωση του προγράμματος</a:t>
            </a:r>
            <a:endParaRPr lang="en-US" dirty="0">
              <a:effectLst/>
            </a:endParaRPr>
          </a:p>
          <a:p>
            <a:pPr lvl="0"/>
            <a:r>
              <a:rPr lang="el-GR" dirty="0">
                <a:effectLst/>
              </a:rPr>
              <a:t>Ένα </a:t>
            </a:r>
            <a:r>
              <a:rPr lang="el-GR" b="1" dirty="0">
                <a:effectLst/>
              </a:rPr>
              <a:t>πρόγραμμα</a:t>
            </a:r>
            <a:r>
              <a:rPr lang="el-GR" dirty="0">
                <a:effectLst/>
              </a:rPr>
              <a:t> </a:t>
            </a:r>
            <a:r>
              <a:rPr lang="el-GR" b="1" dirty="0">
                <a:effectLst/>
              </a:rPr>
              <a:t>μεταφραστής</a:t>
            </a:r>
            <a:r>
              <a:rPr lang="el-GR" dirty="0">
                <a:effectLst/>
              </a:rPr>
              <a:t>, που μετατρέπει τις οδηγίες μας στη μορφή που καταλαβαίνει ο επεξεργαστής, δηλαδή σε μια σειρά 0 και 1.</a:t>
            </a:r>
            <a:endParaRPr lang="en-US" dirty="0">
              <a:effectLst/>
            </a:endParaRPr>
          </a:p>
          <a:p>
            <a:r>
              <a:rPr lang="el-GR" dirty="0">
                <a:effectLst/>
              </a:rPr>
              <a:t>Ένα πρόγραμμα </a:t>
            </a:r>
            <a:r>
              <a:rPr lang="el-GR" b="1" dirty="0">
                <a:effectLst/>
              </a:rPr>
              <a:t>μεταφραστής</a:t>
            </a:r>
            <a:r>
              <a:rPr lang="el-GR" dirty="0">
                <a:effectLst/>
              </a:rPr>
              <a:t> ονομάζεται:</a:t>
            </a:r>
            <a:endParaRPr lang="en-US" dirty="0">
              <a:effectLst/>
            </a:endParaRPr>
          </a:p>
          <a:p>
            <a:r>
              <a:rPr lang="el-GR" b="1" dirty="0">
                <a:effectLst/>
              </a:rPr>
              <a:t>Μεταγλωττιστής</a:t>
            </a:r>
            <a:r>
              <a:rPr lang="el-GR" dirty="0">
                <a:effectLst/>
              </a:rPr>
              <a:t> (</a:t>
            </a:r>
            <a:r>
              <a:rPr lang="en-US" dirty="0">
                <a:effectLst/>
              </a:rPr>
              <a:t>compiler</a:t>
            </a:r>
            <a:r>
              <a:rPr lang="el-GR" dirty="0">
                <a:effectLst/>
              </a:rPr>
              <a:t>), αν ελέγχει ολόκληρο το πρόγραμμα για συντακτικά λάθη και μετά το μετατρέπει σε γλώσσα μηχανής.</a:t>
            </a:r>
            <a:endParaRPr lang="en-US" dirty="0">
              <a:effectLst/>
            </a:endParaRPr>
          </a:p>
          <a:p>
            <a:r>
              <a:rPr lang="el-GR" b="1" dirty="0">
                <a:effectLst/>
              </a:rPr>
              <a:t>Διερμηνέας</a:t>
            </a:r>
            <a:r>
              <a:rPr lang="el-GR" dirty="0">
                <a:effectLst/>
              </a:rPr>
              <a:t> (</a:t>
            </a:r>
            <a:r>
              <a:rPr lang="en-US" dirty="0">
                <a:effectLst/>
              </a:rPr>
              <a:t>interpreter</a:t>
            </a:r>
            <a:r>
              <a:rPr lang="el-GR" dirty="0">
                <a:effectLst/>
              </a:rPr>
              <a:t>), αν ελέγχει για συντακτικά λάθη και μετατρέπει σε γλώσσα μηχανής μία εντολή κάθε φορά.</a:t>
            </a:r>
            <a:endParaRPr lang="en-US" dirty="0">
              <a:effectLst/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AB597-DB3A-4587-8381-36CF7376FD68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31862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effectLst/>
              </a:rPr>
              <a:t>Λάθη κατά τον προγραμματισμό:</a:t>
            </a:r>
            <a:endParaRPr lang="en-US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608513"/>
          </a:xfrm>
        </p:spPr>
        <p:txBody>
          <a:bodyPr>
            <a:normAutofit fontScale="85000" lnSpcReduction="20000"/>
          </a:bodyPr>
          <a:lstStyle/>
          <a:p>
            <a:r>
              <a:rPr lang="el-GR" b="1" dirty="0">
                <a:effectLst/>
              </a:rPr>
              <a:t>Συντακτικά</a:t>
            </a:r>
            <a:r>
              <a:rPr lang="el-GR" dirty="0">
                <a:effectLst/>
              </a:rPr>
              <a:t>: οφείλονται στην λανθασμένη χρήση του συντακτικού, λεξιλογίου ή του αλφαβήτου της γλώσσας. Εάν υπάρχουν </a:t>
            </a:r>
            <a:r>
              <a:rPr lang="el-GR" b="1" dirty="0">
                <a:effectLst/>
              </a:rPr>
              <a:t>συντακτικά</a:t>
            </a:r>
            <a:r>
              <a:rPr lang="el-GR" dirty="0">
                <a:effectLst/>
              </a:rPr>
              <a:t> </a:t>
            </a:r>
            <a:r>
              <a:rPr lang="el-GR" b="1" dirty="0">
                <a:effectLst/>
              </a:rPr>
              <a:t>λάθη</a:t>
            </a:r>
            <a:r>
              <a:rPr lang="el-GR" dirty="0">
                <a:effectLst/>
              </a:rPr>
              <a:t> στην περίπτωση των μεταγλωττιστών, το πρόγραμμα δεν μεταφράζεται και δεν εκτελείται μέχρι να διορθωθούν και στην περίπτωση των διερμηνέων η εντολή δεν μεταφράζεται και δεν εκτελείται μέχρι να διορθωθεί.</a:t>
            </a:r>
            <a:endParaRPr lang="en-US" dirty="0">
              <a:effectLst/>
            </a:endParaRPr>
          </a:p>
          <a:p>
            <a:r>
              <a:rPr lang="el-GR" b="1" dirty="0">
                <a:effectLst/>
              </a:rPr>
              <a:t>Λογικά</a:t>
            </a:r>
            <a:r>
              <a:rPr lang="el-GR" dirty="0">
                <a:effectLst/>
              </a:rPr>
              <a:t>: οφείλονται σε λανθασμένο αλγόριθμο. Στην περίπτωση των </a:t>
            </a:r>
            <a:r>
              <a:rPr lang="el-GR" b="1" dirty="0">
                <a:effectLst/>
              </a:rPr>
              <a:t>λογικών</a:t>
            </a:r>
            <a:r>
              <a:rPr lang="el-GR" dirty="0">
                <a:effectLst/>
              </a:rPr>
              <a:t> </a:t>
            </a:r>
            <a:r>
              <a:rPr lang="el-GR" b="1" dirty="0">
                <a:effectLst/>
              </a:rPr>
              <a:t>λαθών</a:t>
            </a:r>
            <a:r>
              <a:rPr lang="el-GR" dirty="0">
                <a:effectLst/>
              </a:rPr>
              <a:t>, το πρόγραμμα μεταγλωττίζεται, διερμηνεύεται και εκτελείται αλλά βγάζει λανθασμένα αποτελέσματα. Στην περίπτωση που έχουμε κάνει ένα λογικό λάθος πρέπει να ελέγξουμε ένα προς ένα βήματα – εντολές του αλγορίθμου μας, ώστε να διαπιστώσουμε αν δίνουμε τις κατάλληλες εντολές με την σωστή σειρά.</a:t>
            </a:r>
            <a:endParaRPr lang="en-US" dirty="0">
              <a:effectLst/>
            </a:endParaRPr>
          </a:p>
          <a:p>
            <a:r>
              <a:rPr lang="el-GR" b="1" dirty="0">
                <a:effectLst/>
              </a:rPr>
              <a:t>Στάδια κατά την εκτέλεση ενός αλγορίθμου από την Κ.Μ.Ε. του υπολογιστή</a:t>
            </a:r>
            <a:endParaRPr lang="en-US" dirty="0">
              <a:effectLst/>
            </a:endParaRPr>
          </a:p>
          <a:p>
            <a:r>
              <a:rPr lang="el-GR" dirty="0">
                <a:effectLst/>
              </a:rPr>
              <a:t>Αλγόριθμος</a:t>
            </a:r>
            <a:r>
              <a:rPr lang="el-GR" dirty="0">
                <a:effectLst/>
                <a:sym typeface="Wingdings" panose="05000000000000000000" pitchFamily="2" charset="2"/>
              </a:rPr>
              <a:t></a:t>
            </a:r>
            <a:r>
              <a:rPr lang="el-GR" dirty="0">
                <a:effectLst/>
              </a:rPr>
              <a:t> </a:t>
            </a:r>
            <a:r>
              <a:rPr lang="el-GR" dirty="0" err="1">
                <a:effectLst/>
              </a:rPr>
              <a:t>Πρόγραμμα</a:t>
            </a:r>
            <a:r>
              <a:rPr lang="el-GR" dirty="0" err="1">
                <a:effectLst/>
                <a:sym typeface="Wingdings" panose="05000000000000000000" pitchFamily="2" charset="2"/>
              </a:rPr>
              <a:t></a:t>
            </a:r>
            <a:r>
              <a:rPr lang="el-GR" dirty="0" err="1">
                <a:effectLst/>
              </a:rPr>
              <a:t>Μετατροπή</a:t>
            </a:r>
            <a:r>
              <a:rPr lang="el-GR" dirty="0">
                <a:effectLst/>
              </a:rPr>
              <a:t> του προγράμματος σε γλώσσα μηχανής (0 και 1)</a:t>
            </a:r>
            <a:r>
              <a:rPr lang="el-GR" dirty="0">
                <a:effectLst/>
                <a:sym typeface="Wingdings" panose="05000000000000000000" pitchFamily="2" charset="2"/>
              </a:rPr>
              <a:t></a:t>
            </a:r>
            <a:r>
              <a:rPr lang="el-GR" dirty="0">
                <a:effectLst/>
              </a:rPr>
              <a:t>Εκτέλεση του προγράμματος από την Κ.Μ.Ε.</a:t>
            </a:r>
            <a:endParaRPr lang="en-US" dirty="0">
              <a:effectLst/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AB597-DB3A-4587-8381-36CF7376FD68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2048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l-GR" b="1" dirty="0"/>
              <a:t>Η έννοια του προβλήματος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608513"/>
          </a:xfrm>
        </p:spPr>
        <p:txBody>
          <a:bodyPr>
            <a:normAutofit fontScale="92500" lnSpcReduction="20000"/>
          </a:bodyPr>
          <a:lstStyle/>
          <a:p>
            <a:r>
              <a:rPr lang="el-GR" b="1" dirty="0">
                <a:effectLst/>
              </a:rPr>
              <a:t>Πρόβλημα</a:t>
            </a:r>
            <a:r>
              <a:rPr lang="el-GR" dirty="0">
                <a:effectLst/>
              </a:rPr>
              <a:t> θεωρούμε κάθε ζήτημα που τίθεται προς επίλυση, κάθε κατάσταση που μας απασχολεί και πρέπει να αντιμετωπιστεί.</a:t>
            </a:r>
            <a:endParaRPr lang="en-US" dirty="0">
              <a:effectLst/>
            </a:endParaRPr>
          </a:p>
          <a:p>
            <a:r>
              <a:rPr lang="el-GR" b="1" dirty="0">
                <a:effectLst/>
              </a:rPr>
              <a:t>Κατηγορίες προβλημάτων:</a:t>
            </a:r>
            <a:endParaRPr lang="en-US" dirty="0">
              <a:effectLst/>
            </a:endParaRPr>
          </a:p>
          <a:p>
            <a:pPr lvl="0"/>
            <a:r>
              <a:rPr lang="el-GR" b="1" dirty="0">
                <a:effectLst/>
              </a:rPr>
              <a:t>Υπολογιστικά προβλήματα</a:t>
            </a:r>
            <a:r>
              <a:rPr lang="el-GR" dirty="0">
                <a:effectLst/>
              </a:rPr>
              <a:t>: απαιτούν μία σειρά από λογικές σκέψεις και μαθηματικές πράξεις. Στην κατηγορία αυτή εντάσσονται τα προβλήματα της Φυσικής, των Μαθηματικών. Στην κατηγορία αυτή εντάσσονται και τα</a:t>
            </a:r>
            <a:r>
              <a:rPr lang="el-GR" dirty="0" smtClean="0">
                <a:effectLst/>
              </a:rPr>
              <a:t>: </a:t>
            </a:r>
            <a:r>
              <a:rPr lang="el-GR" b="1" dirty="0" smtClean="0">
                <a:effectLst/>
              </a:rPr>
              <a:t>Καθημερινά</a:t>
            </a:r>
            <a:r>
              <a:rPr lang="el-GR" dirty="0" smtClean="0">
                <a:effectLst/>
              </a:rPr>
              <a:t> </a:t>
            </a:r>
            <a:r>
              <a:rPr lang="el-GR" dirty="0">
                <a:effectLst/>
              </a:rPr>
              <a:t>προβλήματα, π.χ. ποιος είναι ο συντομότερος δρόμος για να πάω σχολείο, πως θα οργανώσω μία εκδρομή, ποιος είναι ο μέσος όρος της βαθμολογίας μου, τι διαστάσεις πρέπει να έχει το γραφείο που θα αγοράσω;</a:t>
            </a:r>
            <a:endParaRPr lang="en-US" dirty="0">
              <a:effectLst/>
            </a:endParaRPr>
          </a:p>
          <a:p>
            <a:pPr lvl="0"/>
            <a:r>
              <a:rPr lang="el-GR" dirty="0">
                <a:effectLst/>
              </a:rPr>
              <a:t>Προβλήματα που </a:t>
            </a:r>
            <a:r>
              <a:rPr lang="el-GR" b="1" dirty="0">
                <a:effectLst/>
              </a:rPr>
              <a:t>λύνονται</a:t>
            </a:r>
            <a:endParaRPr lang="en-US" dirty="0">
              <a:effectLst/>
            </a:endParaRPr>
          </a:p>
          <a:p>
            <a:pPr lvl="0"/>
            <a:r>
              <a:rPr lang="el-GR" dirty="0">
                <a:effectLst/>
              </a:rPr>
              <a:t>Προβλήματα που </a:t>
            </a:r>
            <a:r>
              <a:rPr lang="el-GR" b="1" dirty="0">
                <a:effectLst/>
              </a:rPr>
              <a:t>δεν</a:t>
            </a:r>
            <a:r>
              <a:rPr lang="el-GR" dirty="0">
                <a:effectLst/>
              </a:rPr>
              <a:t> λύνονται</a:t>
            </a:r>
            <a:endParaRPr lang="en-US" dirty="0">
              <a:effectLst/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AB597-DB3A-4587-8381-36CF7376FD6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7226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Εμείς στο μάθημά αυτό, θα ασχοληθούμε με τα υπολογιστικά προβλήματα.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608513"/>
          </a:xfrm>
        </p:spPr>
        <p:txBody>
          <a:bodyPr>
            <a:normAutofit/>
          </a:bodyPr>
          <a:lstStyle/>
          <a:p>
            <a:r>
              <a:rPr lang="el-GR" dirty="0">
                <a:effectLst/>
              </a:rPr>
              <a:t>Δεδομένα προβλήματος: είναι τα στοιχεία που μας είναι γνωστά και βοηθούν στην επίλυση του προβλήματος.</a:t>
            </a:r>
            <a:endParaRPr lang="en-US" dirty="0">
              <a:effectLst/>
            </a:endParaRPr>
          </a:p>
          <a:p>
            <a:r>
              <a:rPr lang="el-GR" dirty="0">
                <a:effectLst/>
              </a:rPr>
              <a:t>Η διαδικασία μέσω της οποίας βρίσκουμε το ζητούμενο και επιτυγχάνουμε τον επιθυμητό στόχο, ονομάζεται </a:t>
            </a:r>
            <a:r>
              <a:rPr lang="el-GR" b="1" dirty="0">
                <a:effectLst/>
              </a:rPr>
              <a:t>επίλυση προβλήματος</a:t>
            </a:r>
            <a:r>
              <a:rPr lang="el-GR" dirty="0" smtClean="0">
                <a:effectLst/>
              </a:rPr>
              <a:t>.</a:t>
            </a:r>
            <a:endParaRPr lang="en-US" dirty="0">
              <a:effectLst/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AB597-DB3A-4587-8381-36CF7376FD6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8722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Εμείς στο μάθημά αυτό, θα ασχοληθούμε με τα υπολογιστικά προβλήματα.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608513"/>
          </a:xfrm>
        </p:spPr>
        <p:txBody>
          <a:bodyPr>
            <a:normAutofit fontScale="92500" lnSpcReduction="10000"/>
          </a:bodyPr>
          <a:lstStyle/>
          <a:p>
            <a:r>
              <a:rPr lang="el-GR" dirty="0" smtClean="0">
                <a:effectLst/>
              </a:rPr>
              <a:t>Για </a:t>
            </a:r>
            <a:r>
              <a:rPr lang="el-GR" dirty="0">
                <a:effectLst/>
              </a:rPr>
              <a:t>να επιλύσουμε ένα πρόβλημα, πρέπει αρχικά να το κατανοήσουμε, πρέπει δηλαδή να:</a:t>
            </a:r>
            <a:endParaRPr lang="en-US" dirty="0">
              <a:effectLst/>
            </a:endParaRPr>
          </a:p>
          <a:p>
            <a:pPr lvl="0"/>
            <a:r>
              <a:rPr lang="el-GR" dirty="0">
                <a:effectLst/>
              </a:rPr>
              <a:t>καταλάβουμε καλά το περιεχόμενό του,</a:t>
            </a:r>
            <a:endParaRPr lang="en-US" dirty="0">
              <a:effectLst/>
            </a:endParaRPr>
          </a:p>
          <a:p>
            <a:pPr lvl="0"/>
            <a:r>
              <a:rPr lang="el-GR" dirty="0">
                <a:effectLst/>
              </a:rPr>
              <a:t>διακρίνουμε τα </a:t>
            </a:r>
            <a:r>
              <a:rPr lang="el-GR" b="1" dirty="0">
                <a:effectLst/>
              </a:rPr>
              <a:t>δεδομένα</a:t>
            </a:r>
            <a:r>
              <a:rPr lang="el-GR" dirty="0">
                <a:effectLst/>
              </a:rPr>
              <a:t> που έχουμε στη διάθεση μας</a:t>
            </a:r>
            <a:endParaRPr lang="en-US" dirty="0">
              <a:effectLst/>
            </a:endParaRPr>
          </a:p>
          <a:p>
            <a:pPr lvl="0"/>
            <a:r>
              <a:rPr lang="el-GR" b="1" dirty="0">
                <a:effectLst/>
              </a:rPr>
              <a:t>προσδιορίσουμε</a:t>
            </a:r>
            <a:r>
              <a:rPr lang="el-GR" dirty="0">
                <a:effectLst/>
              </a:rPr>
              <a:t> τα ζητούμενα</a:t>
            </a:r>
            <a:endParaRPr lang="en-US" dirty="0">
              <a:effectLst/>
            </a:endParaRPr>
          </a:p>
          <a:p>
            <a:pPr lvl="0"/>
            <a:r>
              <a:rPr lang="el-GR" b="1" dirty="0">
                <a:effectLst/>
              </a:rPr>
              <a:t>προσδιορίσουμε</a:t>
            </a:r>
            <a:r>
              <a:rPr lang="el-GR" dirty="0">
                <a:effectLst/>
              </a:rPr>
              <a:t> το </a:t>
            </a:r>
            <a:r>
              <a:rPr lang="el-GR" b="1" dirty="0">
                <a:effectLst/>
              </a:rPr>
              <a:t>περιβάλλον</a:t>
            </a:r>
            <a:r>
              <a:rPr lang="el-GR" dirty="0">
                <a:effectLst/>
              </a:rPr>
              <a:t> ή το </a:t>
            </a:r>
            <a:r>
              <a:rPr lang="el-GR" b="1" dirty="0">
                <a:effectLst/>
              </a:rPr>
              <a:t>πλαίσιο</a:t>
            </a:r>
            <a:r>
              <a:rPr lang="el-GR" dirty="0">
                <a:effectLst/>
              </a:rPr>
              <a:t> μέσα στο οποίο εντάσσεται το πρόβλημα</a:t>
            </a:r>
            <a:endParaRPr lang="en-US" dirty="0">
              <a:effectLst/>
            </a:endParaRPr>
          </a:p>
          <a:p>
            <a:pPr lvl="0"/>
            <a:r>
              <a:rPr lang="el-GR" dirty="0">
                <a:effectLst/>
              </a:rPr>
              <a:t>αν είναι </a:t>
            </a:r>
            <a:r>
              <a:rPr lang="el-GR" b="1" dirty="0">
                <a:effectLst/>
              </a:rPr>
              <a:t>σύνθετο</a:t>
            </a:r>
            <a:r>
              <a:rPr lang="el-GR" dirty="0">
                <a:effectLst/>
              </a:rPr>
              <a:t>, είναι αναγκαίο να το αναλύσουμε σε απλούστερα προβλήματα</a:t>
            </a:r>
            <a:endParaRPr lang="en-US" dirty="0">
              <a:effectLst/>
            </a:endParaRPr>
          </a:p>
          <a:p>
            <a:r>
              <a:rPr lang="el-GR" dirty="0">
                <a:effectLst/>
              </a:rPr>
              <a:t>Μπορούμε να </a:t>
            </a:r>
            <a:r>
              <a:rPr lang="el-GR" b="1" dirty="0">
                <a:effectLst/>
              </a:rPr>
              <a:t>περιγράψουμε</a:t>
            </a:r>
            <a:r>
              <a:rPr lang="el-GR" dirty="0">
                <a:effectLst/>
              </a:rPr>
              <a:t> την </a:t>
            </a:r>
            <a:r>
              <a:rPr lang="el-GR" b="1" dirty="0">
                <a:effectLst/>
              </a:rPr>
              <a:t>λύση</a:t>
            </a:r>
            <a:r>
              <a:rPr lang="el-GR" dirty="0">
                <a:effectLst/>
              </a:rPr>
              <a:t> ενός προβλήματος δίνοντας </a:t>
            </a:r>
            <a:r>
              <a:rPr lang="el-GR" b="1" dirty="0">
                <a:effectLst/>
              </a:rPr>
              <a:t>σαφείς</a:t>
            </a:r>
            <a:r>
              <a:rPr lang="el-GR" dirty="0">
                <a:effectLst/>
              </a:rPr>
              <a:t> και </a:t>
            </a:r>
            <a:r>
              <a:rPr lang="el-GR" b="1" dirty="0">
                <a:effectLst/>
              </a:rPr>
              <a:t>απλές</a:t>
            </a:r>
            <a:r>
              <a:rPr lang="el-GR" dirty="0">
                <a:effectLst/>
              </a:rPr>
              <a:t> στην διατύπωσή τους οδηγίες.</a:t>
            </a:r>
            <a:endParaRPr lang="en-US" dirty="0">
              <a:effectLst/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AB597-DB3A-4587-8381-36CF7376FD6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4244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	Τι είναι Αλγόριθμος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608513"/>
          </a:xfrm>
        </p:spPr>
        <p:txBody>
          <a:bodyPr>
            <a:normAutofit/>
          </a:bodyPr>
          <a:lstStyle/>
          <a:p>
            <a:r>
              <a:rPr lang="el-GR" dirty="0">
                <a:effectLst/>
              </a:rPr>
              <a:t>Αλγόριθμο ονομάζουμε την σαφή και ακριβή περιγραφή μιας σειράς ξεχωριστών – οδηγιών, βημάτων με σκοπό την επίλυση ενός προβλήματος.</a:t>
            </a:r>
            <a:endParaRPr lang="en-US" sz="4000" dirty="0">
              <a:effectLst/>
            </a:endParaRPr>
          </a:p>
          <a:p>
            <a:r>
              <a:rPr lang="el-GR" dirty="0">
                <a:effectLst/>
              </a:rPr>
              <a:t>Ιδιαίτερα σημαντική είναι η σωστή/λογική σειρά με την οποία θα διατυπωθούν οι οδηγίες</a:t>
            </a:r>
            <a:r>
              <a:rPr lang="el-GR" dirty="0" smtClean="0">
                <a:effectLst/>
              </a:rPr>
              <a:t>.</a:t>
            </a:r>
            <a:endParaRPr lang="en-US" sz="3600" dirty="0">
              <a:effectLst/>
            </a:endParaRPr>
          </a:p>
          <a:p>
            <a:r>
              <a:rPr lang="el-GR" dirty="0">
                <a:effectLst/>
              </a:rPr>
              <a:t>Τα βήματα που αποτελούν έναν αλγόριθμο, ονομάζονται </a:t>
            </a:r>
            <a:r>
              <a:rPr lang="el-GR" b="1" dirty="0">
                <a:effectLst/>
              </a:rPr>
              <a:t>οδηγίες</a:t>
            </a:r>
            <a:r>
              <a:rPr lang="el-GR" dirty="0">
                <a:effectLst/>
              </a:rPr>
              <a:t> ή </a:t>
            </a:r>
            <a:r>
              <a:rPr lang="el-GR" b="1" dirty="0">
                <a:effectLst/>
              </a:rPr>
              <a:t>εντολές</a:t>
            </a:r>
            <a:r>
              <a:rPr lang="el-GR" dirty="0">
                <a:effectLst/>
              </a:rPr>
              <a:t>.</a:t>
            </a:r>
            <a:endParaRPr lang="en-US" sz="4000" dirty="0">
              <a:effectLst/>
            </a:endParaRPr>
          </a:p>
          <a:p>
            <a:r>
              <a:rPr lang="el-GR" dirty="0">
                <a:effectLst/>
              </a:rPr>
              <a:t>Η εκτέλεση των οδηγιών ενός αλγορίθμου από τον άνθρωπο ή από τον υπολογιστή ονομάζεται </a:t>
            </a:r>
            <a:r>
              <a:rPr lang="el-GR" b="1" dirty="0">
                <a:effectLst/>
              </a:rPr>
              <a:t>υλοποίηση</a:t>
            </a:r>
            <a:r>
              <a:rPr lang="el-GR" dirty="0">
                <a:effectLst/>
              </a:rPr>
              <a:t> του αλγορίθμου</a:t>
            </a:r>
            <a:r>
              <a:rPr lang="el-GR" dirty="0" smtClean="0">
                <a:effectLst/>
              </a:rPr>
              <a:t>.</a:t>
            </a:r>
            <a:endParaRPr lang="en-US" sz="4000" dirty="0">
              <a:effectLst/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AB597-DB3A-4587-8381-36CF7376FD6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2102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	Τι είναι Αλγόριθμος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608513"/>
          </a:xfrm>
        </p:spPr>
        <p:txBody>
          <a:bodyPr>
            <a:normAutofit/>
          </a:bodyPr>
          <a:lstStyle/>
          <a:p>
            <a:r>
              <a:rPr lang="el-GR" dirty="0" smtClean="0">
                <a:effectLst/>
              </a:rPr>
              <a:t>Ιδιότητες </a:t>
            </a:r>
            <a:r>
              <a:rPr lang="el-GR" dirty="0">
                <a:effectLst/>
              </a:rPr>
              <a:t>ενός αλγορίθμου: Οι αλγόριθμοι που υλοποιούμε πρέπει να πληρούν κάποιες προϋποθέσεις. Οι εντολές του αλγορίθμου πρέπει να:</a:t>
            </a:r>
            <a:endParaRPr lang="en-US" sz="4000" dirty="0">
              <a:effectLst/>
            </a:endParaRPr>
          </a:p>
          <a:p>
            <a:r>
              <a:rPr lang="el-GR" dirty="0">
                <a:effectLst/>
              </a:rPr>
              <a:t>Έχουν </a:t>
            </a:r>
            <a:r>
              <a:rPr lang="el-GR" b="1" dirty="0">
                <a:effectLst/>
              </a:rPr>
              <a:t>ακρίβεια</a:t>
            </a:r>
            <a:r>
              <a:rPr lang="el-GR" dirty="0">
                <a:effectLst/>
              </a:rPr>
              <a:t> και </a:t>
            </a:r>
            <a:r>
              <a:rPr lang="el-GR" b="1" dirty="0">
                <a:effectLst/>
              </a:rPr>
              <a:t>σαφήνεια</a:t>
            </a:r>
            <a:endParaRPr lang="en-US" sz="4000" dirty="0">
              <a:effectLst/>
            </a:endParaRPr>
          </a:p>
          <a:p>
            <a:r>
              <a:rPr lang="el-GR" dirty="0">
                <a:effectLst/>
              </a:rPr>
              <a:t>Είναι εκφρασμένες με </a:t>
            </a:r>
            <a:r>
              <a:rPr lang="el-GR" b="1" dirty="0">
                <a:effectLst/>
              </a:rPr>
              <a:t>απλά</a:t>
            </a:r>
            <a:r>
              <a:rPr lang="el-GR" dirty="0">
                <a:effectLst/>
              </a:rPr>
              <a:t> </a:t>
            </a:r>
            <a:r>
              <a:rPr lang="el-GR" b="1" dirty="0">
                <a:effectLst/>
              </a:rPr>
              <a:t>λόγια</a:t>
            </a:r>
            <a:r>
              <a:rPr lang="el-GR" dirty="0">
                <a:effectLst/>
              </a:rPr>
              <a:t> ώστε να είναι απόλυτα </a:t>
            </a:r>
            <a:r>
              <a:rPr lang="el-GR" b="1" dirty="0">
                <a:effectLst/>
              </a:rPr>
              <a:t>κατανοητές</a:t>
            </a:r>
            <a:endParaRPr lang="en-US" sz="4000" dirty="0">
              <a:effectLst/>
            </a:endParaRPr>
          </a:p>
          <a:p>
            <a:r>
              <a:rPr lang="el-GR" dirty="0">
                <a:effectLst/>
              </a:rPr>
              <a:t>Πρέπει να είναι </a:t>
            </a:r>
            <a:r>
              <a:rPr lang="el-GR" b="1" dirty="0">
                <a:effectLst/>
              </a:rPr>
              <a:t>πεπερασμένες</a:t>
            </a:r>
            <a:r>
              <a:rPr lang="el-GR" dirty="0">
                <a:effectLst/>
              </a:rPr>
              <a:t> σε αριθμό, δηλαδή ο αλγόριθμος πρέπει κάποτε να </a:t>
            </a:r>
            <a:r>
              <a:rPr lang="el-GR" b="1" dirty="0">
                <a:effectLst/>
              </a:rPr>
              <a:t>τελειώσει</a:t>
            </a:r>
            <a:r>
              <a:rPr lang="el-GR" dirty="0">
                <a:effectLst/>
              </a:rPr>
              <a:t> επιτυγχάνοντας τον αρχικό του σκοπό.</a:t>
            </a:r>
            <a:endParaRPr lang="en-US" sz="4000" dirty="0">
              <a:effectLst/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AB597-DB3A-4587-8381-36CF7376FD6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33733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1.1	Υλοποίηση Αλγορίθμου με Υπολογιστή, Προγραμματισμός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60851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dirty="0" smtClean="0">
                <a:effectLst/>
              </a:rPr>
              <a:t>Για </a:t>
            </a:r>
            <a:r>
              <a:rPr lang="el-GR" dirty="0">
                <a:effectLst/>
              </a:rPr>
              <a:t>να μπορέσουμε να περιγράψουμε σε κάποιον τα βήματα που οδηγούν στη λύση ενός προβλήματος, πρέπει πρώτα να έχουμε </a:t>
            </a:r>
            <a:r>
              <a:rPr lang="el-GR" b="1" dirty="0">
                <a:effectLst/>
              </a:rPr>
              <a:t>κατανοήσει</a:t>
            </a:r>
            <a:r>
              <a:rPr lang="el-GR" dirty="0">
                <a:effectLst/>
              </a:rPr>
              <a:t> το πρόβλημα, να βρούμε τη λύση του και στη συνέχεια να περιγράψουμε τη </a:t>
            </a:r>
            <a:r>
              <a:rPr lang="el-GR" b="1" dirty="0">
                <a:effectLst/>
              </a:rPr>
              <a:t>λύση</a:t>
            </a:r>
            <a:r>
              <a:rPr lang="el-GR" dirty="0">
                <a:effectLst/>
              </a:rPr>
              <a:t> αυτή με τη μορφή </a:t>
            </a:r>
            <a:r>
              <a:rPr lang="el-GR" b="1" dirty="0">
                <a:effectLst/>
              </a:rPr>
              <a:t>αλγορίθμου</a:t>
            </a:r>
            <a:r>
              <a:rPr lang="el-GR" dirty="0">
                <a:effectLst/>
              </a:rPr>
              <a:t>.</a:t>
            </a:r>
            <a:endParaRPr lang="en-US" dirty="0">
              <a:effectLst/>
            </a:endParaRPr>
          </a:p>
          <a:p>
            <a:r>
              <a:rPr lang="el-GR" dirty="0">
                <a:effectLst/>
              </a:rPr>
              <a:t>Ένα πρόγραμμα είναι η αναπαράσταση ενός αλγορίθμου, σε γλώσσα κατανοητή για έναν υπολογιστή.</a:t>
            </a:r>
            <a:endParaRPr lang="en-US" dirty="0">
              <a:effectLst/>
            </a:endParaRPr>
          </a:p>
          <a:p>
            <a:r>
              <a:rPr lang="el-GR" dirty="0">
                <a:effectLst/>
              </a:rPr>
              <a:t>Ένα πρόγραμμα, δηλαδή, αποτελείται από μία </a:t>
            </a:r>
            <a:r>
              <a:rPr lang="el-GR" b="1" dirty="0">
                <a:effectLst/>
              </a:rPr>
              <a:t>σειρά εντολών</a:t>
            </a:r>
            <a:r>
              <a:rPr lang="el-GR" dirty="0">
                <a:effectLst/>
              </a:rPr>
              <a:t>, σε </a:t>
            </a:r>
            <a:r>
              <a:rPr lang="el-GR" b="1" dirty="0">
                <a:effectLst/>
              </a:rPr>
              <a:t>συγκεκριμένη</a:t>
            </a:r>
            <a:r>
              <a:rPr lang="el-GR" dirty="0">
                <a:effectLst/>
              </a:rPr>
              <a:t> </a:t>
            </a:r>
            <a:r>
              <a:rPr lang="el-GR" b="1" dirty="0">
                <a:effectLst/>
              </a:rPr>
              <a:t>λογική</a:t>
            </a:r>
            <a:r>
              <a:rPr lang="el-GR" dirty="0">
                <a:effectLst/>
              </a:rPr>
              <a:t> σειρά που δίνονται στον υπολογιστή με σκοπό να εκτελέσει κάποια </a:t>
            </a:r>
            <a:r>
              <a:rPr lang="el-GR" b="1" dirty="0">
                <a:effectLst/>
              </a:rPr>
              <a:t>συγκεκριμένη λειτουργία</a:t>
            </a:r>
            <a:r>
              <a:rPr lang="el-GR" dirty="0">
                <a:effectLst/>
              </a:rPr>
              <a:t> ή να υπολογίσει κάποιο επιθυμητό αποτέλεσμα</a:t>
            </a:r>
            <a:r>
              <a:rPr lang="el-GR" dirty="0" smtClean="0">
                <a:effectLst/>
              </a:rPr>
              <a:t>.</a:t>
            </a:r>
            <a:endParaRPr lang="en-US" dirty="0">
              <a:effectLst/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AB597-DB3A-4587-8381-36CF7376FD6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9944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1.1	Υλοποίηση Αλγορίθμου με Υπολογιστή, Προγραμματισμός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608513"/>
          </a:xfrm>
        </p:spPr>
        <p:txBody>
          <a:bodyPr>
            <a:normAutofit/>
          </a:bodyPr>
          <a:lstStyle/>
          <a:p>
            <a:r>
              <a:rPr lang="el-GR" b="1" dirty="0" smtClean="0">
                <a:effectLst/>
              </a:rPr>
              <a:t>Προγραμματισμός</a:t>
            </a:r>
            <a:r>
              <a:rPr lang="el-GR" dirty="0" smtClean="0">
                <a:effectLst/>
              </a:rPr>
              <a:t> </a:t>
            </a:r>
            <a:r>
              <a:rPr lang="el-GR" dirty="0">
                <a:effectLst/>
              </a:rPr>
              <a:t>είναι η </a:t>
            </a:r>
            <a:r>
              <a:rPr lang="el-GR" b="1" dirty="0">
                <a:effectLst/>
              </a:rPr>
              <a:t>διαδικασία κατασκευής</a:t>
            </a:r>
            <a:r>
              <a:rPr lang="el-GR" dirty="0">
                <a:effectLst/>
              </a:rPr>
              <a:t> προγραμμάτων.</a:t>
            </a:r>
            <a:endParaRPr lang="en-US" dirty="0">
              <a:effectLst/>
            </a:endParaRPr>
          </a:p>
          <a:p>
            <a:r>
              <a:rPr lang="el-GR" b="1" dirty="0">
                <a:effectLst/>
              </a:rPr>
              <a:t>Προγραμματιστές</a:t>
            </a:r>
            <a:r>
              <a:rPr lang="el-GR" dirty="0">
                <a:effectLst/>
              </a:rPr>
              <a:t> είναι τα άτομα που γράφουν και συντάσσουν προγράμματα.</a:t>
            </a:r>
            <a:endParaRPr lang="en-US" dirty="0">
              <a:effectLst/>
            </a:endParaRPr>
          </a:p>
          <a:p>
            <a:r>
              <a:rPr lang="el-GR" dirty="0">
                <a:effectLst/>
              </a:rPr>
              <a:t>Όταν εκτελείται ένα πρόγραμμα, οι εντολές του </a:t>
            </a:r>
            <a:r>
              <a:rPr lang="el-GR" b="1" dirty="0">
                <a:effectLst/>
              </a:rPr>
              <a:t>αποθηκεύονται</a:t>
            </a:r>
            <a:r>
              <a:rPr lang="el-GR" dirty="0">
                <a:effectLst/>
              </a:rPr>
              <a:t> </a:t>
            </a:r>
            <a:r>
              <a:rPr lang="el-GR" b="1" dirty="0">
                <a:effectLst/>
              </a:rPr>
              <a:t>προσωρινά</a:t>
            </a:r>
            <a:r>
              <a:rPr lang="el-GR" dirty="0">
                <a:effectLst/>
              </a:rPr>
              <a:t> «</a:t>
            </a:r>
            <a:r>
              <a:rPr lang="el-GR" b="1" dirty="0">
                <a:effectLst/>
              </a:rPr>
              <a:t>φορτώνονται</a:t>
            </a:r>
            <a:r>
              <a:rPr lang="el-GR" dirty="0">
                <a:effectLst/>
              </a:rPr>
              <a:t>» στη μνήμη </a:t>
            </a:r>
            <a:r>
              <a:rPr lang="en-US" dirty="0">
                <a:effectLst/>
              </a:rPr>
              <a:t>RAM</a:t>
            </a:r>
            <a:r>
              <a:rPr lang="el-GR" dirty="0">
                <a:effectLst/>
              </a:rPr>
              <a:t> του υπολογιστή, και </a:t>
            </a:r>
            <a:r>
              <a:rPr lang="el-GR" b="1" dirty="0">
                <a:effectLst/>
              </a:rPr>
              <a:t>εκτελούνται</a:t>
            </a:r>
            <a:r>
              <a:rPr lang="el-GR" dirty="0">
                <a:effectLst/>
              </a:rPr>
              <a:t> στη συνέχεια από την Κεντρική Μονάδα Επεξεργασίας (Κ.Μ.Ε.).</a:t>
            </a:r>
            <a:endParaRPr lang="en-US" dirty="0">
              <a:effectLst/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AB597-DB3A-4587-8381-36CF7376FD6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5415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Γλώσσες Προγραμματισμού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b="1" dirty="0">
                <a:effectLst/>
              </a:rPr>
              <a:t>Τεχνητές</a:t>
            </a:r>
            <a:r>
              <a:rPr lang="el-GR" dirty="0">
                <a:effectLst/>
              </a:rPr>
              <a:t> </a:t>
            </a:r>
            <a:r>
              <a:rPr lang="el-GR" b="1" dirty="0">
                <a:effectLst/>
              </a:rPr>
              <a:t>γλώσσες</a:t>
            </a:r>
            <a:r>
              <a:rPr lang="el-GR" dirty="0">
                <a:effectLst/>
              </a:rPr>
              <a:t> που χρησιμοποιούνται για την κατασκευή προγραμμάτων. Αποτελούνται από ένα συγκεκριμένο σύνολο εντολών. Οι εντολές αυτές υλοποιούν τρεις βασικές λειτουργίες: Πράξεις, Συγκρίσεις, Αποθήκευση- Φόρτωση Δεδομένων στην Κύρια Μνήμη.</a:t>
            </a:r>
            <a:endParaRPr lang="en-US" dirty="0">
              <a:effectLst/>
            </a:endParaRPr>
          </a:p>
          <a:p>
            <a:r>
              <a:rPr lang="el-GR" dirty="0">
                <a:effectLst/>
              </a:rPr>
              <a:t>Στα πρώτα βήματα της ιστορίας των υπολογιστών χρησιμοποιείται η </a:t>
            </a:r>
            <a:r>
              <a:rPr lang="el-GR" b="1" dirty="0">
                <a:effectLst/>
              </a:rPr>
              <a:t>γλώσσα</a:t>
            </a:r>
            <a:r>
              <a:rPr lang="el-GR" dirty="0">
                <a:effectLst/>
              </a:rPr>
              <a:t> </a:t>
            </a:r>
            <a:r>
              <a:rPr lang="el-GR" b="1" dirty="0">
                <a:effectLst/>
              </a:rPr>
              <a:t>μηχανής</a:t>
            </a:r>
            <a:r>
              <a:rPr lang="el-GR" dirty="0">
                <a:effectLst/>
              </a:rPr>
              <a:t>, με δύο σύμβολα «0» και «1». Αργότερα οι γλώσσες προγραμματισμού εξελίσσονται και μοιάζουν όλο και περισσότερο με την φυσική μας γλώσσα. Η </a:t>
            </a:r>
            <a:r>
              <a:rPr lang="el-GR" b="1" dirty="0">
                <a:effectLst/>
              </a:rPr>
              <a:t>μοναδική</a:t>
            </a:r>
            <a:r>
              <a:rPr lang="el-GR" dirty="0">
                <a:effectLst/>
              </a:rPr>
              <a:t> γλώσσα που καταλαβαίνει η Κ.Μ.Ε. όμως παραμένει η </a:t>
            </a:r>
            <a:r>
              <a:rPr lang="el-GR" b="1" dirty="0">
                <a:effectLst/>
              </a:rPr>
              <a:t>γλώσσα</a:t>
            </a:r>
            <a:r>
              <a:rPr lang="el-GR" dirty="0">
                <a:effectLst/>
              </a:rPr>
              <a:t> </a:t>
            </a:r>
            <a:r>
              <a:rPr lang="el-GR" b="1" dirty="0">
                <a:effectLst/>
              </a:rPr>
              <a:t>μηχανής</a:t>
            </a:r>
            <a:r>
              <a:rPr lang="el-GR" dirty="0">
                <a:effectLst/>
              </a:rPr>
              <a:t>.</a:t>
            </a:r>
            <a:endParaRPr lang="en-US" dirty="0">
              <a:effectLst/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AB597-DB3A-4587-8381-36CF7376FD6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1673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2B5F27"/>
      </a:dk2>
      <a:lt2>
        <a:srgbClr val="D8FC68"/>
      </a:lt2>
      <a:accent1>
        <a:srgbClr val="DDC855"/>
      </a:accent1>
      <a:accent2>
        <a:srgbClr val="FCA03D"/>
      </a:accent2>
      <a:accent3>
        <a:srgbClr val="E36439"/>
      </a:accent3>
      <a:accent4>
        <a:srgbClr val="C2935B"/>
      </a:accent4>
      <a:accent5>
        <a:srgbClr val="88C25C"/>
      </a:accent5>
      <a:accent6>
        <a:srgbClr val="BFCC86"/>
      </a:accent6>
      <a:hlink>
        <a:srgbClr val="FFCE23"/>
      </a:hlink>
      <a:folHlink>
        <a:srgbClr val="FDEB86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82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ircuit" id="{0AC2F7E7-15F5-431C-B2A2-456FE929F56C}" vid="{97ECCC31-8429-4523-BE8D-8F09B7A4D4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124</TotalTime>
  <Words>1101</Words>
  <Application>Microsoft Office PowerPoint</Application>
  <PresentationFormat>Προσαρμογή</PresentationFormat>
  <Paragraphs>84</Paragraphs>
  <Slides>14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14</vt:i4>
      </vt:variant>
    </vt:vector>
  </HeadingPairs>
  <TitlesOfParts>
    <vt:vector size="15" baseType="lpstr">
      <vt:lpstr>Circuit</vt:lpstr>
      <vt:lpstr>Πληροφορικη Γ γυμνασιου</vt:lpstr>
      <vt:lpstr>Η έννοια του προβλήματος</vt:lpstr>
      <vt:lpstr>Εμείς στο μάθημά αυτό, θα ασχοληθούμε με τα υπολογιστικά προβλήματα.</vt:lpstr>
      <vt:lpstr>Εμείς στο μάθημά αυτό, θα ασχοληθούμε με τα υπολογιστικά προβλήματα.</vt:lpstr>
      <vt:lpstr> Τι είναι Αλγόριθμος</vt:lpstr>
      <vt:lpstr> Τι είναι Αλγόριθμος</vt:lpstr>
      <vt:lpstr>1.1 Υλοποίηση Αλγορίθμου με Υπολογιστή, Προγραμματισμός</vt:lpstr>
      <vt:lpstr>1.1 Υλοποίηση Αλγορίθμου με Υπολογιστή, Προγραμματισμός</vt:lpstr>
      <vt:lpstr>Γλώσσες Προγραμματισμού</vt:lpstr>
      <vt:lpstr>Γλώσσες Προγραμματισμού</vt:lpstr>
      <vt:lpstr>Γλώσσες υψηλού επιπέδου</vt:lpstr>
      <vt:lpstr>Γλώσσες υψηλού επιπέδου</vt:lpstr>
      <vt:lpstr>Το ολοκληρωμένο προγραμματιστικό περιβάλλον</vt:lpstr>
      <vt:lpstr>Λάθη κατά τον προγραμματισμό: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Πληροφορικη β γυμνασιου</dc:title>
  <dc:creator>Ελένη Μητσοπούλου</dc:creator>
  <cp:lastModifiedBy>user</cp:lastModifiedBy>
  <cp:revision>6</cp:revision>
  <dcterms:created xsi:type="dcterms:W3CDTF">2024-10-06T18:01:31Z</dcterms:created>
  <dcterms:modified xsi:type="dcterms:W3CDTF">2024-10-07T07:07:45Z</dcterms:modified>
</cp:coreProperties>
</file>