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8" r:id="rId4"/>
    <p:sldId id="271" r:id="rId5"/>
    <p:sldId id="277" r:id="rId6"/>
    <p:sldId id="272" r:id="rId7"/>
    <p:sldId id="258" r:id="rId8"/>
    <p:sldId id="257" r:id="rId9"/>
    <p:sldId id="259" r:id="rId10"/>
    <p:sldId id="261" r:id="rId11"/>
    <p:sldId id="262" r:id="rId12"/>
    <p:sldId id="260" r:id="rId13"/>
    <p:sldId id="263" r:id="rId14"/>
    <p:sldId id="264" r:id="rId15"/>
    <p:sldId id="265" r:id="rId16"/>
    <p:sldId id="266" r:id="rId17"/>
    <p:sldId id="267" r:id="rId18"/>
    <p:sldId id="269" r:id="rId19"/>
    <p:sldId id="275" r:id="rId20"/>
    <p:sldId id="274" r:id="rId21"/>
    <p:sldId id="273" r:id="rId22"/>
    <p:sldId id="276"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2" autoAdjust="0"/>
    <p:restoredTop sz="94574" autoAdjust="0"/>
  </p:normalViewPr>
  <p:slideViewPr>
    <p:cSldViewPr>
      <p:cViewPr varScale="1">
        <p:scale>
          <a:sx n="65" d="100"/>
          <a:sy n="65" d="100"/>
        </p:scale>
        <p:origin x="1542"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holev\Documents\Vasiliki\&#945;&#961;&#967;&#949;&#943;&#959;%20excel%20&#914;&#945;&#963;&#953;&#955;&#953;&#954;&#94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holev\Documents\Vasiliki\&#945;&#961;&#967;&#949;&#943;&#959;%20excel%20&#914;&#945;&#963;&#953;&#955;&#953;&#954;&#94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holev\Documents\Vasiliki\excel%20&#957;&#964;&#959;&#956;&#940;&#964;&#9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holev\Documents\Vasiliki\excel%20&#957;&#964;&#959;&#956;&#940;&#964;&#94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FF0000"/>
                </a:solidFill>
                <a:latin typeface="+mn-lt"/>
                <a:ea typeface="+mn-ea"/>
                <a:cs typeface="+mn-cs"/>
              </a:defRPr>
            </a:pPr>
            <a:r>
              <a:rPr lang="el-GR" sz="1800" b="1" u="sng" dirty="0">
                <a:solidFill>
                  <a:srgbClr val="FF0000"/>
                </a:solidFill>
                <a:latin typeface="+mn-lt"/>
              </a:rPr>
              <a:t>Φυτό</a:t>
            </a:r>
            <a:r>
              <a:rPr lang="en-US" sz="1800" b="1" u="sng" dirty="0">
                <a:solidFill>
                  <a:srgbClr val="FF0000"/>
                </a:solidFill>
                <a:latin typeface="+mn-lt"/>
              </a:rPr>
              <a:t>:</a:t>
            </a:r>
            <a:r>
              <a:rPr lang="el-GR" sz="1800" b="1" u="sng" baseline="0" dirty="0">
                <a:solidFill>
                  <a:srgbClr val="FF0000"/>
                </a:solidFill>
                <a:latin typeface="+mn-lt"/>
              </a:rPr>
              <a:t> Βασιλικός σε φως</a:t>
            </a:r>
            <a:endParaRPr lang="en-US" sz="1800" b="1" u="sng" dirty="0">
              <a:solidFill>
                <a:srgbClr val="FF0000"/>
              </a:solidFill>
              <a:latin typeface="+mn-lt"/>
            </a:endParaRPr>
          </a:p>
        </c:rich>
      </c:tx>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Sheet1!$C$6:$C$18</c:f>
              <c:numCache>
                <c:formatCode>General</c:formatCode>
                <c:ptCount val="13"/>
                <c:pt idx="0">
                  <c:v>0</c:v>
                </c:pt>
                <c:pt idx="1">
                  <c:v>1</c:v>
                </c:pt>
                <c:pt idx="2">
                  <c:v>3</c:v>
                </c:pt>
                <c:pt idx="3">
                  <c:v>5</c:v>
                </c:pt>
                <c:pt idx="4">
                  <c:v>7</c:v>
                </c:pt>
                <c:pt idx="5">
                  <c:v>9</c:v>
                </c:pt>
                <c:pt idx="6">
                  <c:v>11</c:v>
                </c:pt>
                <c:pt idx="7">
                  <c:v>13</c:v>
                </c:pt>
                <c:pt idx="8">
                  <c:v>15</c:v>
                </c:pt>
                <c:pt idx="9">
                  <c:v>17</c:v>
                </c:pt>
                <c:pt idx="10">
                  <c:v>19</c:v>
                </c:pt>
                <c:pt idx="11">
                  <c:v>21</c:v>
                </c:pt>
                <c:pt idx="12">
                  <c:v>23</c:v>
                </c:pt>
              </c:numCache>
            </c:numRef>
          </c:xVal>
          <c:yVal>
            <c:numRef>
              <c:f>Sheet1!$D$6:$D$18</c:f>
              <c:numCache>
                <c:formatCode>General</c:formatCode>
                <c:ptCount val="13"/>
                <c:pt idx="0">
                  <c:v>0</c:v>
                </c:pt>
                <c:pt idx="1">
                  <c:v>0</c:v>
                </c:pt>
                <c:pt idx="2">
                  <c:v>0</c:v>
                </c:pt>
                <c:pt idx="3">
                  <c:v>0</c:v>
                </c:pt>
                <c:pt idx="4">
                  <c:v>0.8</c:v>
                </c:pt>
                <c:pt idx="5">
                  <c:v>1</c:v>
                </c:pt>
                <c:pt idx="6">
                  <c:v>1.2</c:v>
                </c:pt>
                <c:pt idx="7">
                  <c:v>1.4</c:v>
                </c:pt>
                <c:pt idx="8">
                  <c:v>1.7000000000000006</c:v>
                </c:pt>
                <c:pt idx="9">
                  <c:v>2</c:v>
                </c:pt>
                <c:pt idx="10">
                  <c:v>2.2000000000000002</c:v>
                </c:pt>
                <c:pt idx="11">
                  <c:v>2.5</c:v>
                </c:pt>
                <c:pt idx="12">
                  <c:v>3</c:v>
                </c:pt>
              </c:numCache>
            </c:numRef>
          </c:yVal>
          <c:smooth val="0"/>
          <c:extLst>
            <c:ext xmlns:c16="http://schemas.microsoft.com/office/drawing/2014/chart" uri="{C3380CC4-5D6E-409C-BE32-E72D297353CC}">
              <c16:uniqueId val="{00000000-9790-4143-AA19-D398A16B315A}"/>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yVal>
            <c:numLit>
              <c:formatCode>General</c:formatCode>
              <c:ptCount val="1"/>
              <c:pt idx="0">
                <c:v>1</c:v>
              </c:pt>
            </c:numLit>
          </c:yVal>
          <c:smooth val="0"/>
          <c:extLst>
            <c:ext xmlns:c16="http://schemas.microsoft.com/office/drawing/2014/chart" uri="{C3380CC4-5D6E-409C-BE32-E72D297353CC}">
              <c16:uniqueId val="{00000001-9790-4143-AA19-D398A16B315A}"/>
            </c:ext>
          </c:extLst>
        </c:ser>
        <c:dLbls>
          <c:showLegendKey val="0"/>
          <c:showVal val="0"/>
          <c:showCatName val="0"/>
          <c:showSerName val="0"/>
          <c:showPercent val="0"/>
          <c:showBubbleSize val="0"/>
        </c:dLbls>
        <c:axId val="150458848"/>
        <c:axId val="150459408"/>
      </c:scatterChart>
      <c:valAx>
        <c:axId val="1504588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l-GR" sz="1800" b="1">
                    <a:solidFill>
                      <a:schemeClr val="tx1"/>
                    </a:solidFill>
                    <a:latin typeface="+mn-lt"/>
                  </a:rPr>
                  <a:t>Ημέρες</a:t>
                </a:r>
              </a:p>
            </c:rich>
          </c:tx>
          <c:layout>
            <c:manualLayout>
              <c:xMode val="edge"/>
              <c:yMode val="edge"/>
              <c:x val="0.4856393795370173"/>
              <c:y val="0.9359614375126186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0459408"/>
        <c:crosses val="autoZero"/>
        <c:crossBetween val="midCat"/>
      </c:valAx>
      <c:valAx>
        <c:axId val="15045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l-GR" sz="1800" b="1">
                    <a:solidFill>
                      <a:schemeClr val="tx1"/>
                    </a:solidFill>
                    <a:latin typeface="+mn-lt"/>
                  </a:rPr>
                  <a:t>Υψος φυτού σε </a:t>
                </a:r>
                <a:r>
                  <a:rPr lang="en-US" sz="1800" b="1">
                    <a:solidFill>
                      <a:schemeClr val="tx1"/>
                    </a:solidFill>
                    <a:latin typeface="+mn-lt"/>
                  </a:rPr>
                  <a:t>cm </a:t>
                </a:r>
                <a:endParaRPr lang="el-GR" sz="1800" b="1">
                  <a:solidFill>
                    <a:schemeClr val="tx1"/>
                  </a:solidFill>
                  <a:latin typeface="+mn-lt"/>
                </a:endParaRPr>
              </a:p>
            </c:rich>
          </c:tx>
          <c:layout>
            <c:manualLayout>
              <c:xMode val="edge"/>
              <c:yMode val="edge"/>
              <c:x val="1.5015015015015019E-3"/>
              <c:y val="0.3369765798505957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045884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bg1"/>
                </a:solidFill>
                <a:latin typeface="+mn-lt"/>
                <a:ea typeface="+mn-ea"/>
                <a:cs typeface="+mn-cs"/>
              </a:defRPr>
            </a:pPr>
            <a:r>
              <a:rPr lang="el-GR" sz="1800" u="sng" dirty="0">
                <a:solidFill>
                  <a:schemeClr val="bg1"/>
                </a:solidFill>
              </a:rPr>
              <a:t>Φυτό</a:t>
            </a:r>
            <a:r>
              <a:rPr lang="en-US" sz="1800" u="sng" dirty="0">
                <a:solidFill>
                  <a:schemeClr val="bg1"/>
                </a:solidFill>
              </a:rPr>
              <a:t>:</a:t>
            </a:r>
            <a:r>
              <a:rPr lang="el-GR" sz="1800" u="sng" dirty="0">
                <a:solidFill>
                  <a:schemeClr val="bg1"/>
                </a:solidFill>
              </a:rPr>
              <a:t> Βασιλικός στο σκοτάδι</a:t>
            </a:r>
            <a:endParaRPr lang="en-US" sz="1800" u="sng" dirty="0">
              <a:solidFill>
                <a:schemeClr val="bg1"/>
              </a:solidFill>
            </a:endParaRPr>
          </a:p>
        </c:rich>
      </c:tx>
      <c:overlay val="0"/>
      <c:spPr>
        <a:noFill/>
        <a:ln>
          <a:noFill/>
        </a:ln>
        <a:effectLst/>
      </c:spPr>
    </c:title>
    <c:autoTitleDeleted val="0"/>
    <c:plotArea>
      <c:layout>
        <c:manualLayout>
          <c:layoutTarget val="inner"/>
          <c:xMode val="edge"/>
          <c:yMode val="edge"/>
          <c:x val="0.1031663890571371"/>
          <c:y val="0.11247331020921421"/>
          <c:w val="0.87990644733764711"/>
          <c:h val="0.74236777476770377"/>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Sheet1!$C$28:$C$40</c:f>
              <c:numCache>
                <c:formatCode>General</c:formatCode>
                <c:ptCount val="13"/>
                <c:pt idx="0">
                  <c:v>0</c:v>
                </c:pt>
                <c:pt idx="1">
                  <c:v>1</c:v>
                </c:pt>
                <c:pt idx="2">
                  <c:v>3</c:v>
                </c:pt>
                <c:pt idx="3">
                  <c:v>5</c:v>
                </c:pt>
                <c:pt idx="4">
                  <c:v>7</c:v>
                </c:pt>
                <c:pt idx="5">
                  <c:v>9</c:v>
                </c:pt>
                <c:pt idx="6">
                  <c:v>11</c:v>
                </c:pt>
                <c:pt idx="7">
                  <c:v>13</c:v>
                </c:pt>
                <c:pt idx="8">
                  <c:v>15</c:v>
                </c:pt>
                <c:pt idx="9">
                  <c:v>17</c:v>
                </c:pt>
                <c:pt idx="10">
                  <c:v>19</c:v>
                </c:pt>
                <c:pt idx="11">
                  <c:v>21</c:v>
                </c:pt>
                <c:pt idx="12">
                  <c:v>23</c:v>
                </c:pt>
              </c:numCache>
            </c:numRef>
          </c:xVal>
          <c:yVal>
            <c:numRef>
              <c:f>Sheet1!$D$28:$D$40</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yVal>
          <c:smooth val="0"/>
          <c:extLst>
            <c:ext xmlns:c16="http://schemas.microsoft.com/office/drawing/2014/chart" uri="{C3380CC4-5D6E-409C-BE32-E72D297353CC}">
              <c16:uniqueId val="{00000000-4DEB-477A-8A16-91CA0086055A}"/>
            </c:ext>
          </c:extLst>
        </c:ser>
        <c:dLbls>
          <c:showLegendKey val="0"/>
          <c:showVal val="0"/>
          <c:showCatName val="0"/>
          <c:showSerName val="0"/>
          <c:showPercent val="0"/>
          <c:showBubbleSize val="0"/>
        </c:dLbls>
        <c:axId val="150461648"/>
        <c:axId val="150462208"/>
      </c:scatterChart>
      <c:valAx>
        <c:axId val="15046164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r>
                  <a:rPr lang="el-GR" sz="1800">
                    <a:solidFill>
                      <a:schemeClr val="bg1"/>
                    </a:solidFill>
                    <a:latin typeface="+mn-lt"/>
                  </a:rPr>
                  <a:t>Ημέρες</a:t>
                </a:r>
              </a:p>
            </c:rich>
          </c:tx>
          <c:layout>
            <c:manualLayout>
              <c:xMode val="edge"/>
              <c:yMode val="edge"/>
              <c:x val="0.4759667108443128"/>
              <c:y val="0.9303991442388031"/>
            </c:manualLayout>
          </c:layout>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l-GR"/>
          </a:p>
        </c:txPr>
        <c:crossAx val="150462208"/>
        <c:crosses val="autoZero"/>
        <c:crossBetween val="midCat"/>
      </c:valAx>
      <c:valAx>
        <c:axId val="150462208"/>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1"/>
                    </a:solidFill>
                    <a:latin typeface="+mn-lt"/>
                    <a:ea typeface="+mn-ea"/>
                    <a:cs typeface="+mn-cs"/>
                  </a:defRPr>
                </a:pPr>
                <a:r>
                  <a:rPr lang="el-GR" sz="1800" dirty="0">
                    <a:solidFill>
                      <a:schemeClr val="bg1"/>
                    </a:solidFill>
                    <a:latin typeface="+mn-lt"/>
                  </a:rPr>
                  <a:t>Ύψος  φυτού σε </a:t>
                </a:r>
                <a:r>
                  <a:rPr lang="en-US" sz="1800" dirty="0">
                    <a:solidFill>
                      <a:schemeClr val="bg1"/>
                    </a:solidFill>
                    <a:latin typeface="+mn-lt"/>
                  </a:rPr>
                  <a:t>cm </a:t>
                </a:r>
                <a:endParaRPr lang="el-GR" sz="1800" dirty="0">
                  <a:solidFill>
                    <a:schemeClr val="bg1"/>
                  </a:solidFill>
                  <a:latin typeface="+mn-lt"/>
                </a:endParaRPr>
              </a:p>
            </c:rich>
          </c:tx>
          <c:layout>
            <c:manualLayout>
              <c:xMode val="edge"/>
              <c:yMode val="edge"/>
              <c:x val="6.5410202437566596E-3"/>
              <c:y val="0.24818425028061203"/>
            </c:manualLayout>
          </c:layout>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l-GR"/>
          </a:p>
        </c:txPr>
        <c:crossAx val="15046164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FF0000"/>
                </a:solidFill>
                <a:latin typeface="Calibri" pitchFamily="34" charset="0"/>
                <a:ea typeface="+mn-ea"/>
                <a:cs typeface="+mn-cs"/>
              </a:defRPr>
            </a:pPr>
            <a:r>
              <a:rPr lang="el-GR" sz="1800" b="1" u="sng" dirty="0">
                <a:solidFill>
                  <a:srgbClr val="FF0000"/>
                </a:solidFill>
                <a:latin typeface="Calibri" pitchFamily="34" charset="0"/>
              </a:rPr>
              <a:t>Φυτό</a:t>
            </a:r>
            <a:r>
              <a:rPr lang="en-US" sz="1800" b="1" u="sng" dirty="0">
                <a:solidFill>
                  <a:srgbClr val="FF0000"/>
                </a:solidFill>
                <a:latin typeface="Calibri" pitchFamily="34" charset="0"/>
              </a:rPr>
              <a:t>:</a:t>
            </a:r>
            <a:r>
              <a:rPr lang="el-GR" sz="1800" b="1" u="sng" baseline="0" dirty="0">
                <a:solidFill>
                  <a:srgbClr val="FF0000"/>
                </a:solidFill>
                <a:latin typeface="Calibri" pitchFamily="34" charset="0"/>
              </a:rPr>
              <a:t> Ντομάτα σε φως</a:t>
            </a:r>
            <a:endParaRPr lang="en-US" sz="1800" b="1" u="sng" dirty="0">
              <a:solidFill>
                <a:srgbClr val="FF0000"/>
              </a:solidFill>
              <a:latin typeface="Calibri" pitchFamily="34" charset="0"/>
            </a:endParaRPr>
          </a:p>
        </c:rich>
      </c:tx>
      <c:layout>
        <c:manualLayout>
          <c:xMode val="edge"/>
          <c:yMode val="edge"/>
          <c:x val="0.35270241219847526"/>
          <c:y val="1.4925373134328361E-2"/>
        </c:manualLayout>
      </c:layout>
      <c:overlay val="0"/>
      <c:spPr>
        <a:noFill/>
        <a:ln>
          <a:noFill/>
        </a:ln>
        <a:effectLst/>
      </c:sp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Sheet1!$C$6:$C$18</c:f>
              <c:numCache>
                <c:formatCode>General</c:formatCode>
                <c:ptCount val="13"/>
                <c:pt idx="0">
                  <c:v>0</c:v>
                </c:pt>
                <c:pt idx="1">
                  <c:v>1</c:v>
                </c:pt>
                <c:pt idx="2">
                  <c:v>3</c:v>
                </c:pt>
                <c:pt idx="3">
                  <c:v>5</c:v>
                </c:pt>
                <c:pt idx="4">
                  <c:v>7</c:v>
                </c:pt>
                <c:pt idx="5">
                  <c:v>9</c:v>
                </c:pt>
                <c:pt idx="6">
                  <c:v>11</c:v>
                </c:pt>
                <c:pt idx="7">
                  <c:v>13</c:v>
                </c:pt>
                <c:pt idx="8">
                  <c:v>15</c:v>
                </c:pt>
                <c:pt idx="9">
                  <c:v>17</c:v>
                </c:pt>
                <c:pt idx="10">
                  <c:v>19</c:v>
                </c:pt>
                <c:pt idx="11">
                  <c:v>21</c:v>
                </c:pt>
                <c:pt idx="12">
                  <c:v>23</c:v>
                </c:pt>
              </c:numCache>
            </c:numRef>
          </c:xVal>
          <c:yVal>
            <c:numRef>
              <c:f>Sheet1!$D$6:$D$18</c:f>
              <c:numCache>
                <c:formatCode>General</c:formatCode>
                <c:ptCount val="13"/>
                <c:pt idx="0">
                  <c:v>0</c:v>
                </c:pt>
                <c:pt idx="1">
                  <c:v>0</c:v>
                </c:pt>
                <c:pt idx="2">
                  <c:v>0</c:v>
                </c:pt>
                <c:pt idx="3">
                  <c:v>0</c:v>
                </c:pt>
                <c:pt idx="4">
                  <c:v>0</c:v>
                </c:pt>
                <c:pt idx="5">
                  <c:v>0</c:v>
                </c:pt>
                <c:pt idx="6">
                  <c:v>0.4</c:v>
                </c:pt>
                <c:pt idx="7">
                  <c:v>1</c:v>
                </c:pt>
                <c:pt idx="8">
                  <c:v>1.5</c:v>
                </c:pt>
                <c:pt idx="9">
                  <c:v>1.7000000000000006</c:v>
                </c:pt>
                <c:pt idx="10">
                  <c:v>2</c:v>
                </c:pt>
                <c:pt idx="11">
                  <c:v>2.2999999999999998</c:v>
                </c:pt>
                <c:pt idx="12">
                  <c:v>2.5</c:v>
                </c:pt>
              </c:numCache>
            </c:numRef>
          </c:yVal>
          <c:smooth val="0"/>
          <c:extLst>
            <c:ext xmlns:c16="http://schemas.microsoft.com/office/drawing/2014/chart" uri="{C3380CC4-5D6E-409C-BE32-E72D297353CC}">
              <c16:uniqueId val="{00000000-4545-409B-BB7A-BDE49C14E78E}"/>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yVal>
            <c:numLit>
              <c:formatCode>General</c:formatCode>
              <c:ptCount val="1"/>
              <c:pt idx="0">
                <c:v>1</c:v>
              </c:pt>
            </c:numLit>
          </c:yVal>
          <c:smooth val="0"/>
          <c:extLst>
            <c:ext xmlns:c16="http://schemas.microsoft.com/office/drawing/2014/chart" uri="{C3380CC4-5D6E-409C-BE32-E72D297353CC}">
              <c16:uniqueId val="{00000001-4545-409B-BB7A-BDE49C14E78E}"/>
            </c:ext>
          </c:extLst>
        </c:ser>
        <c:dLbls>
          <c:showLegendKey val="0"/>
          <c:showVal val="0"/>
          <c:showCatName val="0"/>
          <c:showSerName val="0"/>
          <c:showPercent val="0"/>
          <c:showBubbleSize val="0"/>
        </c:dLbls>
        <c:axId val="150465008"/>
        <c:axId val="150465568"/>
      </c:scatterChart>
      <c:valAx>
        <c:axId val="1504650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ysClr val="windowText" lastClr="000000"/>
                    </a:solidFill>
                    <a:latin typeface="Calibri" pitchFamily="34" charset="0"/>
                    <a:ea typeface="+mn-ea"/>
                    <a:cs typeface="+mn-cs"/>
                  </a:defRPr>
                </a:pPr>
                <a:r>
                  <a:rPr lang="el-GR" sz="1800" b="1">
                    <a:solidFill>
                      <a:sysClr val="windowText" lastClr="000000"/>
                    </a:solidFill>
                    <a:latin typeface="Calibri" pitchFamily="34" charset="0"/>
                  </a:rPr>
                  <a:t>Ημέρες</a:t>
                </a:r>
              </a:p>
            </c:rich>
          </c:tx>
          <c:layout>
            <c:manualLayout>
              <c:xMode val="edge"/>
              <c:yMode val="edge"/>
              <c:x val="0.48481877265341838"/>
              <c:y val="0.9378730363928390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0465568"/>
        <c:crosses val="autoZero"/>
        <c:crossBetween val="midCat"/>
      </c:valAx>
      <c:valAx>
        <c:axId val="150465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r>
                  <a:rPr lang="el-GR" sz="1800" b="1" dirty="0">
                    <a:solidFill>
                      <a:sysClr val="windowText" lastClr="000000"/>
                    </a:solidFill>
                    <a:latin typeface="+mn-lt"/>
                  </a:rPr>
                  <a:t>Ύψος φυτού σε </a:t>
                </a:r>
                <a:r>
                  <a:rPr lang="en-US" sz="1800" b="1" dirty="0">
                    <a:solidFill>
                      <a:sysClr val="windowText" lastClr="000000"/>
                    </a:solidFill>
                    <a:latin typeface="+mn-lt"/>
                  </a:rPr>
                  <a:t>cm </a:t>
                </a:r>
                <a:endParaRPr lang="el-GR" sz="1800" b="1" dirty="0">
                  <a:solidFill>
                    <a:sysClr val="windowText" lastClr="000000"/>
                  </a:solidFill>
                  <a:latin typeface="+mn-lt"/>
                </a:endParaRPr>
              </a:p>
            </c:rich>
          </c:tx>
          <c:layout>
            <c:manualLayout>
              <c:xMode val="edge"/>
              <c:yMode val="edge"/>
              <c:x val="0"/>
              <c:y val="0.2970668311983390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l-GR"/>
          </a:p>
        </c:txPr>
        <c:crossAx val="150465008"/>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none" baseline="0">
                <a:solidFill>
                  <a:schemeClr val="bg1"/>
                </a:solidFill>
                <a:latin typeface="+mn-lt"/>
                <a:ea typeface="+mn-ea"/>
                <a:cs typeface="+mn-cs"/>
              </a:defRPr>
            </a:pPr>
            <a:r>
              <a:rPr lang="el-GR" sz="1800">
                <a:solidFill>
                  <a:schemeClr val="bg1"/>
                </a:solidFill>
              </a:rPr>
              <a:t>Φυτό</a:t>
            </a:r>
            <a:r>
              <a:rPr lang="en-US" sz="1800">
                <a:solidFill>
                  <a:schemeClr val="bg1"/>
                </a:solidFill>
              </a:rPr>
              <a:t>:</a:t>
            </a:r>
            <a:r>
              <a:rPr lang="el-GR" sz="1800">
                <a:solidFill>
                  <a:schemeClr val="bg1"/>
                </a:solidFill>
              </a:rPr>
              <a:t> Ντομάτα στο σκοτάδι</a:t>
            </a:r>
            <a:endParaRPr lang="en-US" sz="1800">
              <a:solidFill>
                <a:schemeClr val="bg1"/>
              </a:solidFill>
            </a:endParaRPr>
          </a:p>
        </c:rich>
      </c:tx>
      <c:overlay val="0"/>
      <c:spPr>
        <a:noFill/>
        <a:ln>
          <a:noFill/>
        </a:ln>
        <a:effectLst/>
      </c:sp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Sheet1!$C$28:$C$40</c:f>
              <c:numCache>
                <c:formatCode>General</c:formatCode>
                <c:ptCount val="13"/>
                <c:pt idx="0">
                  <c:v>0</c:v>
                </c:pt>
                <c:pt idx="1">
                  <c:v>1</c:v>
                </c:pt>
                <c:pt idx="2">
                  <c:v>3</c:v>
                </c:pt>
                <c:pt idx="3">
                  <c:v>5</c:v>
                </c:pt>
                <c:pt idx="4">
                  <c:v>7</c:v>
                </c:pt>
                <c:pt idx="5">
                  <c:v>9</c:v>
                </c:pt>
                <c:pt idx="6">
                  <c:v>11</c:v>
                </c:pt>
                <c:pt idx="7">
                  <c:v>13</c:v>
                </c:pt>
                <c:pt idx="8">
                  <c:v>15</c:v>
                </c:pt>
                <c:pt idx="9">
                  <c:v>17</c:v>
                </c:pt>
                <c:pt idx="10">
                  <c:v>19</c:v>
                </c:pt>
                <c:pt idx="11">
                  <c:v>21</c:v>
                </c:pt>
                <c:pt idx="12">
                  <c:v>23</c:v>
                </c:pt>
              </c:numCache>
            </c:numRef>
          </c:xVal>
          <c:yVal>
            <c:numRef>
              <c:f>Sheet1!$D$28:$D$40</c:f>
              <c:numCache>
                <c:formatCode>General</c:formatCode>
                <c:ptCount val="13"/>
                <c:pt idx="0">
                  <c:v>0</c:v>
                </c:pt>
                <c:pt idx="1">
                  <c:v>0</c:v>
                </c:pt>
                <c:pt idx="2">
                  <c:v>0</c:v>
                </c:pt>
                <c:pt idx="3">
                  <c:v>1</c:v>
                </c:pt>
                <c:pt idx="4">
                  <c:v>2</c:v>
                </c:pt>
                <c:pt idx="5">
                  <c:v>2.5</c:v>
                </c:pt>
                <c:pt idx="6">
                  <c:v>4</c:v>
                </c:pt>
                <c:pt idx="7">
                  <c:v>6</c:v>
                </c:pt>
                <c:pt idx="8">
                  <c:v>7</c:v>
                </c:pt>
                <c:pt idx="9">
                  <c:v>7.5</c:v>
                </c:pt>
                <c:pt idx="10">
                  <c:v>9</c:v>
                </c:pt>
                <c:pt idx="11">
                  <c:v>9.4</c:v>
                </c:pt>
                <c:pt idx="12">
                  <c:v>10</c:v>
                </c:pt>
              </c:numCache>
            </c:numRef>
          </c:yVal>
          <c:smooth val="0"/>
          <c:extLst>
            <c:ext xmlns:c16="http://schemas.microsoft.com/office/drawing/2014/chart" uri="{C3380CC4-5D6E-409C-BE32-E72D297353CC}">
              <c16:uniqueId val="{00000000-39AF-4FCF-A954-8766ABFFEF0C}"/>
            </c:ext>
          </c:extLst>
        </c:ser>
        <c:dLbls>
          <c:showLegendKey val="0"/>
          <c:showVal val="0"/>
          <c:showCatName val="0"/>
          <c:showSerName val="0"/>
          <c:showPercent val="0"/>
          <c:showBubbleSize val="0"/>
        </c:dLbls>
        <c:axId val="151017104"/>
        <c:axId val="151017664"/>
      </c:scatterChart>
      <c:valAx>
        <c:axId val="151017104"/>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r>
                  <a:rPr lang="el-GR" sz="1800">
                    <a:solidFill>
                      <a:schemeClr val="bg1"/>
                    </a:solidFill>
                  </a:rPr>
                  <a:t>Ημέρες</a:t>
                </a: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l-GR"/>
          </a:p>
        </c:txPr>
        <c:crossAx val="151017664"/>
        <c:crosses val="autoZero"/>
        <c:crossBetween val="midCat"/>
      </c:valAx>
      <c:valAx>
        <c:axId val="151017664"/>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bg1"/>
                    </a:solidFill>
                    <a:latin typeface="+mn-lt"/>
                    <a:ea typeface="+mn-ea"/>
                    <a:cs typeface="+mn-cs"/>
                  </a:defRPr>
                </a:pPr>
                <a:r>
                  <a:rPr lang="el-GR" sz="1800">
                    <a:solidFill>
                      <a:schemeClr val="bg1"/>
                    </a:solidFill>
                    <a:latin typeface="+mn-lt"/>
                  </a:rPr>
                  <a:t>Υψος φυτού σε </a:t>
                </a:r>
                <a:r>
                  <a:rPr lang="en-US" sz="1800">
                    <a:solidFill>
                      <a:schemeClr val="bg1"/>
                    </a:solidFill>
                    <a:latin typeface="+mn-lt"/>
                  </a:rPr>
                  <a:t>cm </a:t>
                </a:r>
                <a:endParaRPr lang="el-GR" sz="1800">
                  <a:solidFill>
                    <a:schemeClr val="bg1"/>
                  </a:solidFill>
                  <a:latin typeface="+mn-lt"/>
                </a:endParaRPr>
              </a:p>
            </c:rich>
          </c:tx>
          <c:overlay val="0"/>
          <c:spPr>
            <a:noFill/>
            <a:ln>
              <a:noFill/>
            </a:ln>
            <a:effectLst/>
          </c:sp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l-GR"/>
          </a:p>
        </c:txPr>
        <c:crossAx val="151017104"/>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l-G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6BF83B-1C51-47CE-BE79-00F40D333D3B}" type="datetimeFigureOut">
              <a:rPr lang="el-GR" smtClean="0"/>
              <a:pPr/>
              <a:t>9/2/2025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B893146-FC30-428A-8779-F5C86780BEE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BF83B-1C51-47CE-BE79-00F40D333D3B}" type="datetimeFigureOut">
              <a:rPr lang="el-GR" smtClean="0"/>
              <a:pPr/>
              <a:t>9/2/2025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93146-FC30-428A-8779-F5C86780BEE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7 - Ορθογώνιο"/>
          <p:cNvSpPr/>
          <p:nvPr/>
        </p:nvSpPr>
        <p:spPr>
          <a:xfrm>
            <a:off x="1143000" y="152400"/>
            <a:ext cx="8001000" cy="240065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000" b="1" u="sng" dirty="0">
                <a:ln w="11430">
                  <a:solidFill>
                    <a:schemeClr val="tx1">
                      <a:lumMod val="65000"/>
                      <a:lumOff val="35000"/>
                    </a:schemeClr>
                  </a:solidFill>
                </a:ln>
                <a:solidFill>
                  <a:schemeClr val="tx1">
                    <a:lumMod val="85000"/>
                    <a:lumOff val="15000"/>
                  </a:schemeClr>
                </a:solidFill>
                <a:effectLst>
                  <a:outerShdw blurRad="50800" dist="39000" dir="5460000" algn="tl">
                    <a:srgbClr val="000000">
                      <a:alpha val="38000"/>
                    </a:srgbClr>
                  </a:outerShdw>
                </a:effectLst>
              </a:rPr>
              <a:t>ΕΠΙΔΡΑΣΗ ΤΟΥ ΦΩΤΟΣ ΣΤΗΝ ΑΝΑΠΤΥΞΗ ΣΠΟΡΩΝ (</a:t>
            </a:r>
            <a:r>
              <a:rPr lang="el-GR" sz="4000" b="1" u="sng" dirty="0">
                <a:ln w="11430">
                  <a:solidFill>
                    <a:schemeClr val="tx1">
                      <a:lumMod val="65000"/>
                      <a:lumOff val="35000"/>
                    </a:schemeClr>
                  </a:solidFill>
                </a:ln>
                <a:solidFill>
                  <a:schemeClr val="tx1">
                    <a:lumMod val="85000"/>
                    <a:lumOff val="15000"/>
                  </a:schemeClr>
                </a:solidFill>
                <a:effectLst>
                  <a:outerShdw blurRad="50800" dist="39000" dir="5460000" algn="tl">
                    <a:srgbClr val="000000">
                      <a:alpha val="38000"/>
                    </a:srgbClr>
                  </a:outerShdw>
                </a:effectLst>
              </a:rPr>
              <a:t>Βασιλικός, ντομάτα, πιπεριά)</a:t>
            </a:r>
            <a:endParaRPr lang="el-GR" sz="4000" b="1" dirty="0">
              <a:ln w="11430">
                <a:solidFill>
                  <a:schemeClr val="tx1">
                    <a:lumMod val="65000"/>
                    <a:lumOff val="35000"/>
                  </a:schemeClr>
                </a:solidFill>
              </a:ln>
              <a:solidFill>
                <a:schemeClr val="tx1">
                  <a:lumMod val="85000"/>
                  <a:lumOff val="15000"/>
                </a:schemeClr>
              </a:solidFill>
              <a:effectLst>
                <a:outerShdw blurRad="50800" dist="39000" dir="5460000" algn="tl">
                  <a:srgbClr val="000000">
                    <a:alpha val="38000"/>
                  </a:srgbClr>
                </a:outerShdw>
              </a:effectLst>
            </a:endParaRPr>
          </a:p>
        </p:txBody>
      </p:sp>
      <p:pic>
        <p:nvPicPr>
          <p:cNvPr id="11" name="10 - Εικόνα" descr="imagesDTMLPIMG.jpg"/>
          <p:cNvPicPr>
            <a:picLocks noChangeAspect="1"/>
          </p:cNvPicPr>
          <p:nvPr/>
        </p:nvPicPr>
        <p:blipFill>
          <a:blip r:embed="rId2" cstate="print"/>
          <a:srcRect l="8000" t="2801" r="9333" b="7580"/>
          <a:stretch>
            <a:fillRect/>
          </a:stretch>
        </p:blipFill>
        <p:spPr>
          <a:xfrm>
            <a:off x="685800" y="3405996"/>
            <a:ext cx="2325636" cy="2400656"/>
          </a:xfrm>
          <a:prstGeom prst="rect">
            <a:avLst/>
          </a:prstGeom>
        </p:spPr>
      </p:pic>
      <p:pic>
        <p:nvPicPr>
          <p:cNvPr id="12" name="11 - Εικόνα" descr="Εικόνα1.jpg"/>
          <p:cNvPicPr>
            <a:picLocks noChangeAspect="1"/>
          </p:cNvPicPr>
          <p:nvPr/>
        </p:nvPicPr>
        <p:blipFill>
          <a:blip r:embed="rId3" cstate="print"/>
          <a:stretch>
            <a:fillRect/>
          </a:stretch>
        </p:blipFill>
        <p:spPr>
          <a:xfrm>
            <a:off x="3429000" y="2724713"/>
            <a:ext cx="5170537" cy="3880148"/>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G_5463.JPG"/>
          <p:cNvPicPr>
            <a:picLocks noChangeAspect="1"/>
          </p:cNvPicPr>
          <p:nvPr/>
        </p:nvPicPr>
        <p:blipFill>
          <a:blip r:embed="rId2" cstate="print"/>
          <a:srcRect l="27251" t="12222" r="7875" b="2222"/>
          <a:stretch>
            <a:fillRect/>
          </a:stretch>
        </p:blipFill>
        <p:spPr>
          <a:xfrm>
            <a:off x="685800" y="762000"/>
            <a:ext cx="3810000" cy="5791200"/>
          </a:xfrm>
          <a:prstGeom prst="rect">
            <a:avLst/>
          </a:prstGeom>
          <a:noFill/>
          <a:ln>
            <a:noFill/>
          </a:ln>
        </p:spPr>
      </p:pic>
      <p:sp>
        <p:nvSpPr>
          <p:cNvPr id="7" name="6 - Ορθογώνιο"/>
          <p:cNvSpPr/>
          <p:nvPr/>
        </p:nvSpPr>
        <p:spPr>
          <a:xfrm>
            <a:off x="152400" y="762000"/>
            <a:ext cx="381000" cy="400110"/>
          </a:xfrm>
          <a:prstGeom prst="rect">
            <a:avLst/>
          </a:prstGeom>
        </p:spPr>
        <p:txBody>
          <a:bodyPr wrap="square">
            <a:spAutoFit/>
          </a:bodyPr>
          <a:lstStyle/>
          <a:p>
            <a:r>
              <a:rPr lang="el-GR" sz="2000" b="1" i="1" dirty="0"/>
              <a:t>1.</a:t>
            </a:r>
            <a:endParaRPr lang="el-GR" sz="2000" dirty="0"/>
          </a:p>
        </p:txBody>
      </p:sp>
      <p:sp>
        <p:nvSpPr>
          <p:cNvPr id="9" name="8 - Ορθογώνιο"/>
          <p:cNvSpPr/>
          <p:nvPr/>
        </p:nvSpPr>
        <p:spPr>
          <a:xfrm>
            <a:off x="5029200" y="762000"/>
            <a:ext cx="362600" cy="369332"/>
          </a:xfrm>
          <a:prstGeom prst="rect">
            <a:avLst/>
          </a:prstGeom>
        </p:spPr>
        <p:txBody>
          <a:bodyPr wrap="none">
            <a:spAutoFit/>
          </a:bodyPr>
          <a:lstStyle/>
          <a:p>
            <a:r>
              <a:rPr lang="el-GR" b="1" i="1" dirty="0"/>
              <a:t>2.</a:t>
            </a:r>
            <a:endParaRPr lang="el-GR" dirty="0"/>
          </a:p>
        </p:txBody>
      </p:sp>
      <p:pic>
        <p:nvPicPr>
          <p:cNvPr id="10" name="9 - Εικόνα" descr="IMG_5477.JPG"/>
          <p:cNvPicPr>
            <a:picLocks noChangeAspect="1"/>
          </p:cNvPicPr>
          <p:nvPr/>
        </p:nvPicPr>
        <p:blipFill>
          <a:blip r:embed="rId3" cstate="print"/>
          <a:srcRect l="14550" t="21111" r="24094"/>
          <a:stretch>
            <a:fillRect/>
          </a:stretch>
        </p:blipFill>
        <p:spPr>
          <a:xfrm>
            <a:off x="5410200" y="762000"/>
            <a:ext cx="3429000" cy="5715000"/>
          </a:xfrm>
          <a:prstGeom prst="rect">
            <a:avLst/>
          </a:prstGeom>
        </p:spPr>
      </p:pic>
      <p:sp>
        <p:nvSpPr>
          <p:cNvPr id="2" name="Title 1"/>
          <p:cNvSpPr>
            <a:spLocks noGrp="1"/>
          </p:cNvSpPr>
          <p:nvPr>
            <p:ph type="title"/>
          </p:nvPr>
        </p:nvSpPr>
        <p:spPr>
          <a:xfrm>
            <a:off x="457200" y="-152400"/>
            <a:ext cx="8229600" cy="609600"/>
          </a:xfrm>
        </p:spPr>
        <p:txBody>
          <a:bodyPr>
            <a:normAutofit fontScale="90000"/>
          </a:bodyPr>
          <a:lstStyle/>
          <a:p>
            <a:pPr algn="l"/>
            <a:r>
              <a:rPr lang="el-GR" dirty="0"/>
              <a:t>Ντομάτα</a:t>
            </a:r>
            <a:endParaRPr lang="en-GB" dirty="0"/>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IMG_5490.JPG"/>
          <p:cNvPicPr>
            <a:picLocks noChangeAspect="1"/>
          </p:cNvPicPr>
          <p:nvPr/>
        </p:nvPicPr>
        <p:blipFill>
          <a:blip r:embed="rId2" cstate="print"/>
          <a:srcRect t="3333" r="-500" b="2222"/>
          <a:stretch>
            <a:fillRect/>
          </a:stretch>
        </p:blipFill>
        <p:spPr>
          <a:xfrm>
            <a:off x="2514600" y="228600"/>
            <a:ext cx="5004277" cy="6477000"/>
          </a:xfrm>
          <a:prstGeom prst="rect">
            <a:avLst/>
          </a:prstGeom>
        </p:spPr>
      </p:pic>
      <p:sp>
        <p:nvSpPr>
          <p:cNvPr id="9" name="8 - Ορθογώνιο"/>
          <p:cNvSpPr/>
          <p:nvPr/>
        </p:nvSpPr>
        <p:spPr>
          <a:xfrm>
            <a:off x="2057400" y="228600"/>
            <a:ext cx="362600" cy="369332"/>
          </a:xfrm>
          <a:prstGeom prst="rect">
            <a:avLst/>
          </a:prstGeom>
        </p:spPr>
        <p:txBody>
          <a:bodyPr wrap="none">
            <a:spAutoFit/>
          </a:bodyPr>
          <a:lstStyle/>
          <a:p>
            <a:r>
              <a:rPr lang="el-GR" b="1" i="1" dirty="0"/>
              <a:t>3.</a:t>
            </a:r>
            <a:endParaRPr lang="el-GR" dirty="0"/>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5715000" cy="1143000"/>
          </a:xfrm>
        </p:spPr>
        <p:txBody>
          <a:bodyPr>
            <a:normAutofit/>
          </a:bodyPr>
          <a:lstStyle/>
          <a:p>
            <a:r>
              <a:rPr lang="el-GR" sz="3600" b="1" i="1" u="sng" dirty="0">
                <a:solidFill>
                  <a:srgbClr val="C00000"/>
                </a:solidFill>
                <a:latin typeface="+mn-lt"/>
              </a:rPr>
              <a:t>ΝΤΟΜΑΤΑ ΣΤΟΝ ΗΛΙΟ</a:t>
            </a:r>
          </a:p>
        </p:txBody>
      </p:sp>
      <p:graphicFrame>
        <p:nvGraphicFramePr>
          <p:cNvPr id="4" name="3 - Γράφημα"/>
          <p:cNvGraphicFramePr/>
          <p:nvPr/>
        </p:nvGraphicFramePr>
        <p:xfrm>
          <a:off x="685800" y="1676400"/>
          <a:ext cx="8001000" cy="4800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1 - Εικόνα" descr="imagesDTMLPIMG.jpg"/>
          <p:cNvPicPr>
            <a:picLocks noChangeAspect="1"/>
          </p:cNvPicPr>
          <p:nvPr/>
        </p:nvPicPr>
        <p:blipFill>
          <a:blip r:embed="rId3" cstate="print"/>
          <a:stretch>
            <a:fillRect/>
          </a:stretch>
        </p:blipFill>
        <p:spPr>
          <a:xfrm>
            <a:off x="6172200" y="0"/>
            <a:ext cx="1828800" cy="16373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43000"/>
          </a:xfrm>
        </p:spPr>
        <p:txBody>
          <a:bodyPr>
            <a:normAutofit/>
          </a:bodyPr>
          <a:lstStyle/>
          <a:p>
            <a:r>
              <a:rPr lang="el-GR" sz="3600" b="1" i="1" u="sng" dirty="0">
                <a:solidFill>
                  <a:srgbClr val="C00000"/>
                </a:solidFill>
              </a:rPr>
              <a:t>ΝΤΟΜΑΤΑ ΣΤΟ ΣΚΟΤΑΔΙ</a:t>
            </a:r>
          </a:p>
        </p:txBody>
      </p:sp>
      <p:graphicFrame>
        <p:nvGraphicFramePr>
          <p:cNvPr id="4" name="3 - Γράφημα"/>
          <p:cNvGraphicFramePr/>
          <p:nvPr/>
        </p:nvGraphicFramePr>
        <p:xfrm>
          <a:off x="685800" y="1295400"/>
          <a:ext cx="78486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G_5395.JPG"/>
          <p:cNvPicPr>
            <a:picLocks noChangeAspect="1"/>
          </p:cNvPicPr>
          <p:nvPr/>
        </p:nvPicPr>
        <p:blipFill>
          <a:blip r:embed="rId2" cstate="print"/>
          <a:stretch>
            <a:fillRect/>
          </a:stretch>
        </p:blipFill>
        <p:spPr>
          <a:xfrm>
            <a:off x="429625" y="827248"/>
            <a:ext cx="4134414" cy="5791200"/>
          </a:xfrm>
          <a:prstGeom prst="rect">
            <a:avLst/>
          </a:prstGeom>
          <a:ln>
            <a:noFill/>
          </a:ln>
          <a:effectLst>
            <a:softEdge rad="112500"/>
          </a:effectLst>
        </p:spPr>
      </p:pic>
      <p:pic>
        <p:nvPicPr>
          <p:cNvPr id="5" name="4 - Εικόνα" descr="IMG_5466.JPG"/>
          <p:cNvPicPr>
            <a:picLocks noChangeAspect="1"/>
          </p:cNvPicPr>
          <p:nvPr/>
        </p:nvPicPr>
        <p:blipFill>
          <a:blip r:embed="rId3" cstate="print"/>
          <a:stretch>
            <a:fillRect/>
          </a:stretch>
        </p:blipFill>
        <p:spPr>
          <a:xfrm>
            <a:off x="4876800" y="533400"/>
            <a:ext cx="4114800" cy="6031006"/>
          </a:xfrm>
          <a:prstGeom prst="rect">
            <a:avLst/>
          </a:prstGeom>
          <a:ln>
            <a:noFill/>
          </a:ln>
          <a:effectLst>
            <a:softEdge rad="112500"/>
          </a:effectLst>
        </p:spPr>
      </p:pic>
      <p:sp>
        <p:nvSpPr>
          <p:cNvPr id="6" name="5 - Ορθογώνιο"/>
          <p:cNvSpPr/>
          <p:nvPr/>
        </p:nvSpPr>
        <p:spPr>
          <a:xfrm>
            <a:off x="152400" y="533400"/>
            <a:ext cx="362600" cy="369332"/>
          </a:xfrm>
          <a:prstGeom prst="rect">
            <a:avLst/>
          </a:prstGeom>
        </p:spPr>
        <p:txBody>
          <a:bodyPr wrap="none">
            <a:spAutoFit/>
          </a:bodyPr>
          <a:lstStyle/>
          <a:p>
            <a:r>
              <a:rPr lang="el-GR" b="1" i="1" dirty="0"/>
              <a:t>1.</a:t>
            </a:r>
            <a:endParaRPr lang="el-GR" dirty="0"/>
          </a:p>
        </p:txBody>
      </p:sp>
      <p:sp>
        <p:nvSpPr>
          <p:cNvPr id="7" name="6 - Ορθογώνιο"/>
          <p:cNvSpPr/>
          <p:nvPr/>
        </p:nvSpPr>
        <p:spPr>
          <a:xfrm>
            <a:off x="4572000" y="609600"/>
            <a:ext cx="362600" cy="369332"/>
          </a:xfrm>
          <a:prstGeom prst="rect">
            <a:avLst/>
          </a:prstGeom>
        </p:spPr>
        <p:txBody>
          <a:bodyPr wrap="none">
            <a:spAutoFit/>
          </a:bodyPr>
          <a:lstStyle/>
          <a:p>
            <a:r>
              <a:rPr lang="el-GR" b="1" i="1" dirty="0"/>
              <a:t>2.</a:t>
            </a:r>
            <a:endParaRPr lang="el-GR" dirty="0"/>
          </a:p>
        </p:txBody>
      </p:sp>
      <p:sp>
        <p:nvSpPr>
          <p:cNvPr id="2" name="Title 1"/>
          <p:cNvSpPr>
            <a:spLocks noGrp="1"/>
          </p:cNvSpPr>
          <p:nvPr>
            <p:ph type="title"/>
          </p:nvPr>
        </p:nvSpPr>
        <p:spPr>
          <a:xfrm>
            <a:off x="457200" y="0"/>
            <a:ext cx="8229600" cy="685800"/>
          </a:xfrm>
        </p:spPr>
        <p:txBody>
          <a:bodyPr>
            <a:normAutofit fontScale="90000"/>
          </a:bodyPr>
          <a:lstStyle/>
          <a:p>
            <a:r>
              <a:rPr lang="el-GR" dirty="0"/>
              <a:t>Ντομάτα στο σκοτάδι</a:t>
            </a:r>
            <a:endParaRPr lang="en-GB" dirty="0"/>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IMG_5489.JPG"/>
          <p:cNvPicPr>
            <a:picLocks noChangeAspect="1"/>
          </p:cNvPicPr>
          <p:nvPr/>
        </p:nvPicPr>
        <p:blipFill>
          <a:blip r:embed="rId2" cstate="print"/>
          <a:stretch>
            <a:fillRect/>
          </a:stretch>
        </p:blipFill>
        <p:spPr>
          <a:xfrm>
            <a:off x="685800" y="304800"/>
            <a:ext cx="3494225" cy="6108608"/>
          </a:xfrm>
          <a:prstGeom prst="rect">
            <a:avLst/>
          </a:prstGeom>
          <a:ln>
            <a:noFill/>
          </a:ln>
          <a:effectLst>
            <a:softEdge rad="112500"/>
          </a:effectLst>
        </p:spPr>
      </p:pic>
      <p:pic>
        <p:nvPicPr>
          <p:cNvPr id="7" name="6 - Εικόνα" descr="IMG_5493.JPG"/>
          <p:cNvPicPr>
            <a:picLocks noChangeAspect="1"/>
          </p:cNvPicPr>
          <p:nvPr/>
        </p:nvPicPr>
        <p:blipFill>
          <a:blip r:embed="rId3" cstate="print"/>
          <a:stretch>
            <a:fillRect/>
          </a:stretch>
        </p:blipFill>
        <p:spPr>
          <a:xfrm>
            <a:off x="4800600" y="304800"/>
            <a:ext cx="3517383" cy="6019800"/>
          </a:xfrm>
          <a:prstGeom prst="rect">
            <a:avLst/>
          </a:prstGeom>
          <a:ln>
            <a:noFill/>
          </a:ln>
          <a:effectLst>
            <a:softEdge rad="112500"/>
          </a:effectLst>
        </p:spPr>
      </p:pic>
      <p:sp>
        <p:nvSpPr>
          <p:cNvPr id="4" name="3 - Ορθογώνιο"/>
          <p:cNvSpPr/>
          <p:nvPr/>
        </p:nvSpPr>
        <p:spPr>
          <a:xfrm>
            <a:off x="304800" y="381000"/>
            <a:ext cx="362600" cy="369332"/>
          </a:xfrm>
          <a:prstGeom prst="rect">
            <a:avLst/>
          </a:prstGeom>
        </p:spPr>
        <p:txBody>
          <a:bodyPr wrap="none">
            <a:spAutoFit/>
          </a:bodyPr>
          <a:lstStyle/>
          <a:p>
            <a:r>
              <a:rPr lang="el-GR" b="1" i="1" dirty="0"/>
              <a:t>3.</a:t>
            </a:r>
            <a:endParaRPr lang="el-GR" dirty="0"/>
          </a:p>
        </p:txBody>
      </p:sp>
      <p:sp>
        <p:nvSpPr>
          <p:cNvPr id="5" name="4 - Ορθογώνιο"/>
          <p:cNvSpPr/>
          <p:nvPr/>
        </p:nvSpPr>
        <p:spPr>
          <a:xfrm>
            <a:off x="4572000" y="457200"/>
            <a:ext cx="362600" cy="369332"/>
          </a:xfrm>
          <a:prstGeom prst="rect">
            <a:avLst/>
          </a:prstGeom>
        </p:spPr>
        <p:txBody>
          <a:bodyPr wrap="none">
            <a:spAutoFit/>
          </a:bodyPr>
          <a:lstStyle/>
          <a:p>
            <a:r>
              <a:rPr lang="el-GR" b="1" i="1" dirty="0"/>
              <a:t>4.</a:t>
            </a:r>
            <a:endParaRPr lang="el-G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638800" cy="1143000"/>
          </a:xfrm>
        </p:spPr>
        <p:txBody>
          <a:bodyPr>
            <a:normAutofit/>
          </a:bodyPr>
          <a:lstStyle/>
          <a:p>
            <a:r>
              <a:rPr lang="el-GR" sz="3600" b="1" i="1" u="sng" dirty="0">
                <a:solidFill>
                  <a:srgbClr val="00B050"/>
                </a:solidFill>
                <a:latin typeface="+mn-lt"/>
              </a:rPr>
              <a:t>ΠΙΠΕΡΙΑ ΣΤΟΝ ΗΛΙΟ</a:t>
            </a:r>
          </a:p>
        </p:txBody>
      </p:sp>
      <p:pic>
        <p:nvPicPr>
          <p:cNvPr id="4"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752600"/>
            <a:ext cx="8229600" cy="4876800"/>
          </a:xfrm>
          <a:prstGeom prst="rect">
            <a:avLst/>
          </a:prstGeom>
          <a:noFill/>
        </p:spPr>
      </p:pic>
      <p:pic>
        <p:nvPicPr>
          <p:cNvPr id="6" name="1 - Εικόνα" descr="imagesDTMLPIMG.jpg"/>
          <p:cNvPicPr>
            <a:picLocks noChangeAspect="1"/>
          </p:cNvPicPr>
          <p:nvPr/>
        </p:nvPicPr>
        <p:blipFill>
          <a:blip r:embed="rId3" cstate="print"/>
          <a:stretch>
            <a:fillRect/>
          </a:stretch>
        </p:blipFill>
        <p:spPr>
          <a:xfrm>
            <a:off x="6172200" y="1"/>
            <a:ext cx="1981200" cy="175259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0"/>
            <a:ext cx="8229600" cy="1143000"/>
          </a:xfrm>
        </p:spPr>
        <p:txBody>
          <a:bodyPr>
            <a:normAutofit/>
          </a:bodyPr>
          <a:lstStyle/>
          <a:p>
            <a:r>
              <a:rPr lang="el-GR" sz="3600" b="1" i="1" u="sng" dirty="0">
                <a:solidFill>
                  <a:srgbClr val="00B050"/>
                </a:solidFill>
                <a:latin typeface="+mn-lt"/>
              </a:rPr>
              <a:t>ΠΙΠΕΡΙΑ ΣΤΟ ΣΚΟΤΑΔΙ</a:t>
            </a:r>
          </a:p>
        </p:txBody>
      </p:sp>
      <p:pic>
        <p:nvPicPr>
          <p:cNvPr id="4"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371600"/>
            <a:ext cx="7848600" cy="4868927"/>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9099"/>
            <a:ext cx="8534400" cy="1143000"/>
          </a:xfrm>
        </p:spPr>
        <p:txBody>
          <a:bodyPr>
            <a:normAutofit fontScale="90000"/>
          </a:bodyPr>
          <a:lstStyle/>
          <a:p>
            <a:r>
              <a:rPr lang="el-GR" b="1" i="1" u="sng" dirty="0">
                <a:solidFill>
                  <a:srgbClr val="00B050"/>
                </a:solidFill>
              </a:rPr>
              <a:t>Πιπεριά</a:t>
            </a:r>
            <a:r>
              <a:rPr lang="el-GR" b="1" i="1" u="sng" dirty="0"/>
              <a:t>:</a:t>
            </a:r>
            <a:r>
              <a:rPr lang="el-GR" b="1" dirty="0"/>
              <a:t>  Η αρχική μας υπόθεση ήταν:</a:t>
            </a:r>
            <a:endParaRPr lang="en-GB" dirty="0"/>
          </a:p>
        </p:txBody>
      </p:sp>
      <p:sp>
        <p:nvSpPr>
          <p:cNvPr id="3" name="2 - Θέση περιεχομένου"/>
          <p:cNvSpPr>
            <a:spLocks noGrp="1"/>
          </p:cNvSpPr>
          <p:nvPr>
            <p:ph idx="4294967295"/>
          </p:nvPr>
        </p:nvSpPr>
        <p:spPr>
          <a:xfrm>
            <a:off x="152400" y="1066800"/>
            <a:ext cx="4876800" cy="5791200"/>
          </a:xfrm>
        </p:spPr>
        <p:txBody>
          <a:bodyPr>
            <a:normAutofit/>
          </a:bodyPr>
          <a:lstStyle/>
          <a:p>
            <a:pPr>
              <a:buFont typeface="Wingdings" panose="05000000000000000000" pitchFamily="2" charset="2"/>
              <a:buChar char="v"/>
            </a:pPr>
            <a:r>
              <a:rPr lang="el-GR" sz="4000" dirty="0"/>
              <a:t>πως οι σπόροι θα φυτρώσουν ταχύτερα στον ήλιο απ’ ότι στο σκοτάδι.</a:t>
            </a:r>
          </a:p>
          <a:p>
            <a:pPr>
              <a:buFont typeface="Wingdings" panose="05000000000000000000" pitchFamily="2" charset="2"/>
              <a:buChar char="v"/>
            </a:pPr>
            <a:r>
              <a:rPr lang="el-GR" sz="3600" dirty="0">
                <a:latin typeface="Comic Sans MS" panose="030F0702030302020204" pitchFamily="66" charset="0"/>
              </a:rPr>
              <a:t>ΣΩΣΤΑ</a:t>
            </a:r>
            <a:r>
              <a:rPr lang="en-US" sz="3600" dirty="0">
                <a:latin typeface="Comic Sans MS" panose="030F0702030302020204" pitchFamily="66" charset="0"/>
              </a:rPr>
              <a:t>:</a:t>
            </a:r>
            <a:r>
              <a:rPr lang="el-GR" sz="3600" dirty="0">
                <a:latin typeface="Comic Sans MS" panose="030F0702030302020204" pitchFamily="66" charset="0"/>
              </a:rPr>
              <a:t> Στον ήλιο αναπτύχθηκαν πιο σύντομα απ’ ότι στο σκοτάδι</a:t>
            </a:r>
          </a:p>
          <a:p>
            <a:endParaRPr lang="el-GR" sz="3600" dirty="0"/>
          </a:p>
        </p:txBody>
      </p:sp>
      <p:pic>
        <p:nvPicPr>
          <p:cNvPr id="2" name="Picture 1"/>
          <p:cNvPicPr>
            <a:picLocks noChangeAspect="1"/>
          </p:cNvPicPr>
          <p:nvPr/>
        </p:nvPicPr>
        <p:blipFill>
          <a:blip r:embed="rId2"/>
          <a:stretch>
            <a:fillRect/>
          </a:stretch>
        </p:blipFill>
        <p:spPr>
          <a:xfrm>
            <a:off x="5105400" y="1676400"/>
            <a:ext cx="3533775" cy="44958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l-GR" sz="3600" b="1" i="1" u="sng" dirty="0">
                <a:solidFill>
                  <a:srgbClr val="00B050"/>
                </a:solidFill>
              </a:rPr>
              <a:t>Βασιλικός</a:t>
            </a:r>
            <a:r>
              <a:rPr lang="el-GR" sz="3600" b="1" i="1" u="sng" dirty="0"/>
              <a:t>:</a:t>
            </a:r>
            <a:r>
              <a:rPr lang="el-GR" sz="3600" b="1" dirty="0"/>
              <a:t> Η αρχική μας υπόθεση ήταν:</a:t>
            </a:r>
            <a:endParaRPr lang="en-GB" sz="3600" b="1" dirty="0"/>
          </a:p>
        </p:txBody>
      </p:sp>
      <p:sp>
        <p:nvSpPr>
          <p:cNvPr id="4" name="Rectangle 3"/>
          <p:cNvSpPr/>
          <p:nvPr/>
        </p:nvSpPr>
        <p:spPr>
          <a:xfrm>
            <a:off x="152400" y="1295400"/>
            <a:ext cx="5924834" cy="5755422"/>
          </a:xfrm>
          <a:prstGeom prst="rect">
            <a:avLst/>
          </a:prstGeom>
        </p:spPr>
        <p:txBody>
          <a:bodyPr wrap="square">
            <a:spAutoFit/>
          </a:bodyPr>
          <a:lstStyle/>
          <a:p>
            <a:pPr marL="571500" indent="-571500">
              <a:buFont typeface="Wingdings" panose="05000000000000000000" pitchFamily="2" charset="2"/>
              <a:buChar char="ü"/>
            </a:pPr>
            <a:r>
              <a:rPr lang="el-GR" sz="4000" dirty="0"/>
              <a:t>πως οι σπόροι θα φυτρώσουν ταχύτερα στον ήλιο απ’ ότι στο σκοτάδι.</a:t>
            </a:r>
          </a:p>
          <a:p>
            <a:pPr marL="342900" indent="-342900">
              <a:spcBef>
                <a:spcPct val="20000"/>
              </a:spcBef>
              <a:buFont typeface="Wingdings" panose="05000000000000000000" pitchFamily="2" charset="2"/>
              <a:buChar char="§"/>
            </a:pPr>
            <a:r>
              <a:rPr lang="el-GR" sz="4000" i="1" dirty="0">
                <a:latin typeface="Comic Sans MS" panose="030F0702030302020204" pitchFamily="66" charset="0"/>
              </a:rPr>
              <a:t>ΣΩΣΤΑ</a:t>
            </a:r>
            <a:r>
              <a:rPr lang="en-US" sz="4000" i="1" dirty="0">
                <a:latin typeface="Comic Sans MS" panose="030F0702030302020204" pitchFamily="66" charset="0"/>
              </a:rPr>
              <a:t>:</a:t>
            </a:r>
            <a:r>
              <a:rPr lang="el-GR" sz="4000" i="1" dirty="0">
                <a:latin typeface="Comic Sans MS" panose="030F0702030302020204" pitchFamily="66" charset="0"/>
              </a:rPr>
              <a:t> Στο φως αναπτύχθηκε ενώ στο σκοτάδι δεν αναπτύχθηκε καθόλου</a:t>
            </a:r>
            <a:r>
              <a:rPr lang="en-US" sz="4000" i="1" dirty="0">
                <a:latin typeface="Comic Sans MS" panose="030F0702030302020204" pitchFamily="66" charset="0"/>
              </a:rPr>
              <a:t>.</a:t>
            </a:r>
          </a:p>
          <a:p>
            <a:endParaRPr lang="el-GR" sz="4000"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6077234" y="2286000"/>
            <a:ext cx="2857500" cy="3333750"/>
          </a:xfrm>
          <a:prstGeom prst="rect">
            <a:avLst/>
          </a:prstGeom>
        </p:spPr>
      </p:pic>
    </p:spTree>
    <p:extLst>
      <p:ext uri="{BB962C8B-B14F-4D97-AF65-F5344CB8AC3E}">
        <p14:creationId xmlns:p14="http://schemas.microsoft.com/office/powerpoint/2010/main" val="3968367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07734" y="393510"/>
            <a:ext cx="6838094" cy="1015663"/>
          </a:xfrm>
          <a:prstGeom prst="rect">
            <a:avLst/>
          </a:prstGeom>
          <a:noFill/>
        </p:spPr>
        <p:txBody>
          <a:bodyPr wrap="square" lIns="91440" tIns="45720" rIns="91440" bIns="45720">
            <a:spAutoFit/>
          </a:bodyPr>
          <a:lstStyle/>
          <a:p>
            <a:pPr algn="ctr"/>
            <a:r>
              <a:rPr lang="en-U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a:t>
            </a:r>
            <a:r>
              <a:rPr lang="el-GR"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μάδα εν δράσει…</a:t>
            </a:r>
            <a:endPar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Horizontal Scroll 5"/>
          <p:cNvSpPr/>
          <p:nvPr/>
        </p:nvSpPr>
        <p:spPr>
          <a:xfrm>
            <a:off x="1219200" y="5660532"/>
            <a:ext cx="7162800" cy="10900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t>________ </a:t>
            </a:r>
            <a:r>
              <a:rPr lang="el-GR" sz="2000" dirty="0" err="1"/>
              <a:t>Μαρια</a:t>
            </a:r>
            <a:r>
              <a:rPr lang="el-GR" sz="2000" dirty="0"/>
              <a:t>, ________ </a:t>
            </a:r>
            <a:r>
              <a:rPr lang="el-GR" sz="2000" dirty="0" err="1"/>
              <a:t>Βασια</a:t>
            </a:r>
            <a:r>
              <a:rPr lang="el-GR" sz="2000" dirty="0"/>
              <a:t>, ________ Δημήτρης</a:t>
            </a:r>
            <a:endParaRPr lang="en-GB" sz="2000" dirty="0"/>
          </a:p>
        </p:txBody>
      </p:sp>
      <p:pic>
        <p:nvPicPr>
          <p:cNvPr id="7" name="Picture 6"/>
          <p:cNvPicPr>
            <a:picLocks noChangeAspect="1"/>
          </p:cNvPicPr>
          <p:nvPr/>
        </p:nvPicPr>
        <p:blipFill>
          <a:blip r:embed="rId2"/>
          <a:stretch>
            <a:fillRect/>
          </a:stretch>
        </p:blipFill>
        <p:spPr>
          <a:xfrm>
            <a:off x="1271127" y="1571366"/>
            <a:ext cx="6601746" cy="3715268"/>
          </a:xfrm>
          <a:prstGeom prst="rect">
            <a:avLst/>
          </a:prstGeom>
        </p:spPr>
      </p:pic>
    </p:spTree>
    <p:extLst>
      <p:ext uri="{BB962C8B-B14F-4D97-AF65-F5344CB8AC3E}">
        <p14:creationId xmlns:p14="http://schemas.microsoft.com/office/powerpoint/2010/main" val="62724341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4000" i="1" u="sng" dirty="0">
                <a:solidFill>
                  <a:srgbClr val="FF0000"/>
                </a:solidFill>
              </a:rPr>
              <a:t>Ντομάτα</a:t>
            </a:r>
            <a:r>
              <a:rPr lang="el-GR" sz="4000" i="1" u="sng" dirty="0"/>
              <a:t>:</a:t>
            </a:r>
            <a:r>
              <a:rPr lang="el-GR" sz="4000" dirty="0"/>
              <a:t> Η αρχική μας υπόθεση ήταν:</a:t>
            </a:r>
            <a:endParaRPr lang="en-GB" sz="4000" dirty="0"/>
          </a:p>
        </p:txBody>
      </p:sp>
      <p:sp>
        <p:nvSpPr>
          <p:cNvPr id="3" name="Content Placeholder 2"/>
          <p:cNvSpPr>
            <a:spLocks noGrp="1"/>
          </p:cNvSpPr>
          <p:nvPr>
            <p:ph idx="1"/>
          </p:nvPr>
        </p:nvSpPr>
        <p:spPr>
          <a:xfrm>
            <a:off x="457200" y="1607616"/>
            <a:ext cx="4953000" cy="5250384"/>
          </a:xfrm>
        </p:spPr>
        <p:txBody>
          <a:bodyPr>
            <a:normAutofit/>
          </a:bodyPr>
          <a:lstStyle/>
          <a:p>
            <a:pPr>
              <a:buFont typeface="Wingdings" panose="05000000000000000000" pitchFamily="2" charset="2"/>
              <a:buChar char="§"/>
            </a:pPr>
            <a:r>
              <a:rPr lang="el-GR" sz="3600" dirty="0"/>
              <a:t>πως οι σπόροι θα αργήσουν στο σκοτάδι λόγω υγρασίας.</a:t>
            </a:r>
            <a:endParaRPr lang="en-US" sz="3600" dirty="0"/>
          </a:p>
          <a:p>
            <a:pPr>
              <a:buFont typeface="Wingdings" panose="05000000000000000000" pitchFamily="2" charset="2"/>
              <a:buChar char="§"/>
            </a:pPr>
            <a:r>
              <a:rPr lang="el-GR" sz="4000" i="1" dirty="0">
                <a:latin typeface="Comic Sans MS" panose="030F0702030302020204" pitchFamily="66" charset="0"/>
              </a:rPr>
              <a:t>Λάθος. Η ντομάτα στο σκοτάδι μεγάλωσε πιο γρήγορα απ’ ότι στον ήλιο</a:t>
            </a:r>
          </a:p>
          <a:p>
            <a:endParaRPr lang="en-GB" dirty="0"/>
          </a:p>
        </p:txBody>
      </p:sp>
      <p:pic>
        <p:nvPicPr>
          <p:cNvPr id="4" name="Picture 3"/>
          <p:cNvPicPr>
            <a:picLocks noChangeAspect="1"/>
          </p:cNvPicPr>
          <p:nvPr/>
        </p:nvPicPr>
        <p:blipFill>
          <a:blip r:embed="rId2"/>
          <a:stretch>
            <a:fillRect/>
          </a:stretch>
        </p:blipFill>
        <p:spPr>
          <a:xfrm>
            <a:off x="5638800" y="1361388"/>
            <a:ext cx="3171825" cy="4762500"/>
          </a:xfrm>
          <a:prstGeom prst="rect">
            <a:avLst/>
          </a:prstGeom>
        </p:spPr>
      </p:pic>
    </p:spTree>
    <p:extLst>
      <p:ext uri="{BB962C8B-B14F-4D97-AF65-F5344CB8AC3E}">
        <p14:creationId xmlns:p14="http://schemas.microsoft.com/office/powerpoint/2010/main" val="4131035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2660E08-5F28-CAC6-AE0B-06996572DB87}"/>
              </a:ext>
            </a:extLst>
          </p:cNvPr>
          <p:cNvPicPr>
            <a:picLocks noChangeAspect="1"/>
          </p:cNvPicPr>
          <p:nvPr/>
        </p:nvPicPr>
        <p:blipFill>
          <a:blip r:embed="rId2"/>
          <a:srcRect l="9084" r="1" b="1"/>
          <a:stretch/>
        </p:blipFill>
        <p:spPr>
          <a:xfrm>
            <a:off x="457200" y="2971800"/>
            <a:ext cx="7772400" cy="3618936"/>
          </a:xfrm>
          <a:prstGeom prst="rect">
            <a:avLst/>
          </a:prstGeom>
          <a:noFill/>
        </p:spPr>
      </p:pic>
      <p:sp>
        <p:nvSpPr>
          <p:cNvPr id="3" name="Content Placeholder 2"/>
          <p:cNvSpPr>
            <a:spLocks noGrp="1"/>
          </p:cNvSpPr>
          <p:nvPr>
            <p:ph type="title"/>
          </p:nvPr>
        </p:nvSpPr>
        <p:spPr>
          <a:xfrm>
            <a:off x="457200" y="274638"/>
            <a:ext cx="8229600" cy="2468562"/>
          </a:xfrm>
        </p:spPr>
        <p:txBody>
          <a:bodyPr anchor="ctr">
            <a:normAutofit/>
          </a:bodyPr>
          <a:lstStyle/>
          <a:p>
            <a:pPr algn="l">
              <a:lnSpc>
                <a:spcPct val="90000"/>
              </a:lnSpc>
            </a:pPr>
            <a:r>
              <a:rPr lang="el-GR" sz="2400" dirty="0">
                <a:latin typeface="Comic Sans MS" panose="030F0702030302020204" pitchFamily="66" charset="0"/>
              </a:rPr>
              <a:t>Με βάση το πείραμα, οι αρχικές μας υποθέσεις επιβεβαιώθηκαν στο μεγαλύτερο βαθμό.</a:t>
            </a:r>
          </a:p>
          <a:p>
            <a:pPr algn="l">
              <a:lnSpc>
                <a:spcPct val="90000"/>
              </a:lnSpc>
            </a:pPr>
            <a:r>
              <a:rPr lang="el-GR" sz="2400" dirty="0">
                <a:latin typeface="Comic Sans MS" panose="030F0702030302020204" pitchFamily="66" charset="0"/>
              </a:rPr>
              <a:t>Σαφώς, τα αποτελέσματα της έρευνας ενδέχεται να μην ισχύουν για όλους τους σπόρους, καθώς οι πειραματικές συνθήκες δεν ήταν ιδανικές και πιθανόν το πείραμα να χρειαστεί να επαναληφθεί.</a:t>
            </a:r>
          </a:p>
          <a:p>
            <a:pPr>
              <a:lnSpc>
                <a:spcPct val="90000"/>
              </a:lnSpc>
            </a:pPr>
            <a:endParaRPr lang="en-GB" sz="1400" dirty="0"/>
          </a:p>
        </p:txBody>
      </p:sp>
    </p:spTree>
    <p:extLst>
      <p:ext uri="{BB962C8B-B14F-4D97-AF65-F5344CB8AC3E}">
        <p14:creationId xmlns:p14="http://schemas.microsoft.com/office/powerpoint/2010/main" val="4517048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990600"/>
            <a:ext cx="7177233" cy="4038600"/>
          </a:xfrm>
          <a:prstGeom prst="rect">
            <a:avLst/>
          </a:prstGeom>
        </p:spPr>
      </p:pic>
    </p:spTree>
    <p:extLst>
      <p:ext uri="{BB962C8B-B14F-4D97-AF65-F5344CB8AC3E}">
        <p14:creationId xmlns:p14="http://schemas.microsoft.com/office/powerpoint/2010/main" val="4823053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52400" y="152400"/>
            <a:ext cx="8763000" cy="2971800"/>
          </a:xfrm>
        </p:spPr>
        <p:txBody>
          <a:bodyPr>
            <a:noAutofit/>
          </a:bodyPr>
          <a:lstStyle/>
          <a:p>
            <a:pPr>
              <a:buNone/>
            </a:pPr>
            <a:r>
              <a:rPr lang="el-GR" sz="2400" b="1" i="1" u="sng" dirty="0">
                <a:solidFill>
                  <a:schemeClr val="tx2">
                    <a:lumMod val="60000"/>
                    <a:lumOff val="40000"/>
                  </a:schemeClr>
                </a:solidFill>
              </a:rPr>
              <a:t>ΕΡΓΑΣΙΑ ΤΕΧΝΟΛΟΓΙΑΣ</a:t>
            </a:r>
            <a:endParaRPr lang="el-GR" sz="2400" b="1" u="sng" dirty="0">
              <a:solidFill>
                <a:schemeClr val="tx2">
                  <a:lumMod val="60000"/>
                  <a:lumOff val="40000"/>
                </a:schemeClr>
              </a:solidFill>
            </a:endParaRPr>
          </a:p>
          <a:p>
            <a:pPr>
              <a:buNone/>
            </a:pPr>
            <a:r>
              <a:rPr lang="el-GR" sz="2200" dirty="0"/>
              <a:t>Σχολείο: </a:t>
            </a:r>
            <a:r>
              <a:rPr lang="en-US" sz="2200" dirty="0"/>
              <a:t> </a:t>
            </a:r>
            <a:r>
              <a:rPr lang="el-GR" sz="2200" dirty="0"/>
              <a:t>________________________________</a:t>
            </a:r>
          </a:p>
          <a:p>
            <a:pPr>
              <a:buNone/>
            </a:pPr>
            <a:r>
              <a:rPr lang="el-GR" sz="2200" dirty="0"/>
              <a:t>Τάξη:</a:t>
            </a:r>
            <a:r>
              <a:rPr lang="en-US" sz="2200" dirty="0"/>
              <a:t> </a:t>
            </a:r>
            <a:r>
              <a:rPr lang="el-GR" sz="2200" dirty="0"/>
              <a:t>Γ’ Γυμνασίου</a:t>
            </a:r>
          </a:p>
          <a:p>
            <a:pPr>
              <a:buNone/>
            </a:pPr>
            <a:r>
              <a:rPr lang="el-GR" sz="2200" dirty="0"/>
              <a:t>Τμήμα: Γ4-Α</a:t>
            </a:r>
          </a:p>
          <a:p>
            <a:pPr>
              <a:buNone/>
            </a:pPr>
            <a:r>
              <a:rPr lang="el-GR" sz="2200" b="1" u="sng" dirty="0">
                <a:solidFill>
                  <a:schemeClr val="tx2">
                    <a:lumMod val="60000"/>
                    <a:lumOff val="40000"/>
                  </a:schemeClr>
                </a:solidFill>
              </a:rPr>
              <a:t>Ονόματα μαθητών ομάδας</a:t>
            </a:r>
            <a:r>
              <a:rPr lang="el-GR" sz="2200" b="1" dirty="0">
                <a:solidFill>
                  <a:schemeClr val="tx2">
                    <a:lumMod val="60000"/>
                    <a:lumOff val="40000"/>
                  </a:schemeClr>
                </a:solidFill>
              </a:rPr>
              <a:t>: </a:t>
            </a:r>
          </a:p>
          <a:p>
            <a:pPr>
              <a:buNone/>
            </a:pPr>
            <a:r>
              <a:rPr lang="el-GR" sz="2200" dirty="0"/>
              <a:t>Μαρία </a:t>
            </a:r>
            <a:r>
              <a:rPr lang="el-GR" sz="2200" dirty="0" err="1"/>
              <a:t>Βάσια</a:t>
            </a:r>
            <a:r>
              <a:rPr lang="el-GR" sz="2200" dirty="0"/>
              <a:t> Δημήτρης</a:t>
            </a:r>
          </a:p>
          <a:p>
            <a:pPr>
              <a:buNone/>
            </a:pPr>
            <a:r>
              <a:rPr lang="el-GR" sz="2200" b="1" u="sng" dirty="0">
                <a:solidFill>
                  <a:schemeClr val="tx2">
                    <a:lumMod val="60000"/>
                    <a:lumOff val="40000"/>
                  </a:schemeClr>
                </a:solidFill>
              </a:rPr>
              <a:t> Υπεύθυνη εκπαιδευτικός</a:t>
            </a:r>
            <a:r>
              <a:rPr lang="el-GR" sz="2200" b="1" dirty="0">
                <a:solidFill>
                  <a:schemeClr val="tx2">
                    <a:lumMod val="60000"/>
                    <a:lumOff val="40000"/>
                  </a:schemeClr>
                </a:solidFill>
              </a:rPr>
              <a:t>:  </a:t>
            </a:r>
            <a:r>
              <a:rPr lang="el-GR" sz="2200" dirty="0">
                <a:solidFill>
                  <a:schemeClr val="tx1">
                    <a:lumMod val="95000"/>
                    <a:lumOff val="5000"/>
                  </a:schemeClr>
                </a:solidFill>
              </a:rPr>
              <a:t>Ε. Ζορμπά</a:t>
            </a:r>
          </a:p>
        </p:txBody>
      </p:sp>
      <p:sp>
        <p:nvSpPr>
          <p:cNvPr id="10242" name="AutoShape 2" descr="Αποτέλεσμα εικόνας για statistical analysi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 name="3 - Εικόνα" descr="untitled.png"/>
          <p:cNvPicPr>
            <a:picLocks noChangeAspect="1"/>
          </p:cNvPicPr>
          <p:nvPr/>
        </p:nvPicPr>
        <p:blipFill>
          <a:blip r:embed="rId2" cstate="print"/>
          <a:stretch>
            <a:fillRect/>
          </a:stretch>
        </p:blipFill>
        <p:spPr>
          <a:xfrm>
            <a:off x="1981200" y="3561806"/>
            <a:ext cx="5715000" cy="310242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317589"/>
            <a:ext cx="8874125" cy="6309420"/>
          </a:xfrm>
          <a:prstGeom prst="rect">
            <a:avLst/>
          </a:prstGeom>
        </p:spPr>
        <p:txBody>
          <a:bodyPr wrap="square">
            <a:spAutoFit/>
          </a:bodyPr>
          <a:lstStyle/>
          <a:p>
            <a:pPr>
              <a:buNone/>
            </a:pPr>
            <a:r>
              <a:rPr lang="el-GR" sz="2400" b="1" u="sng" dirty="0">
                <a:solidFill>
                  <a:schemeClr val="tx2">
                    <a:lumMod val="60000"/>
                    <a:lumOff val="40000"/>
                  </a:schemeClr>
                </a:solidFill>
              </a:rPr>
              <a:t>Τίτλος της έρευνας</a:t>
            </a:r>
            <a:r>
              <a:rPr lang="el-GR" sz="2400" b="1" dirty="0">
                <a:solidFill>
                  <a:schemeClr val="tx2">
                    <a:lumMod val="60000"/>
                    <a:lumOff val="40000"/>
                  </a:schemeClr>
                </a:solidFill>
              </a:rPr>
              <a:t>: </a:t>
            </a:r>
            <a:endParaRPr lang="en-GB" sz="2400" b="1" dirty="0">
              <a:solidFill>
                <a:schemeClr val="tx2">
                  <a:lumMod val="60000"/>
                  <a:lumOff val="40000"/>
                </a:schemeClr>
              </a:solidFill>
            </a:endParaRPr>
          </a:p>
          <a:p>
            <a:pPr>
              <a:buNone/>
            </a:pPr>
            <a:r>
              <a:rPr lang="el-GR" sz="4000" dirty="0"/>
              <a:t>Επίδραση του φωτός στην ανάπτυξη των σπόρων</a:t>
            </a:r>
          </a:p>
          <a:p>
            <a:r>
              <a:rPr lang="en-GB" sz="4000" dirty="0"/>
              <a:t>(</a:t>
            </a:r>
            <a:r>
              <a:rPr lang="el-GR" sz="4000" dirty="0"/>
              <a:t>ντομάτα-πιπεριά-βασιλικός</a:t>
            </a:r>
            <a:r>
              <a:rPr lang="en-GB" sz="4000" dirty="0"/>
              <a:t>)</a:t>
            </a:r>
          </a:p>
          <a:p>
            <a:endParaRPr lang="en-GB" sz="4000" dirty="0"/>
          </a:p>
          <a:p>
            <a:endParaRPr lang="en-GB" sz="4000" dirty="0"/>
          </a:p>
          <a:p>
            <a:endParaRPr lang="en-GB" sz="4000" dirty="0"/>
          </a:p>
          <a:p>
            <a:endParaRPr lang="en-US" sz="2400" i="1" dirty="0"/>
          </a:p>
          <a:p>
            <a:pPr>
              <a:buFont typeface="Wingdings" pitchFamily="2" charset="2"/>
              <a:buChar char="v"/>
            </a:pPr>
            <a:r>
              <a:rPr lang="el-GR" sz="4400" i="1" dirty="0"/>
              <a:t>Είδος έρευνας: </a:t>
            </a:r>
            <a:r>
              <a:rPr lang="el-GR" sz="4400" dirty="0"/>
              <a:t>Πειραματική</a:t>
            </a:r>
            <a:endParaRPr lang="en-US" sz="4400" dirty="0"/>
          </a:p>
          <a:p>
            <a:endParaRPr lang="el-GR" sz="2400" dirty="0"/>
          </a:p>
          <a:p>
            <a:pPr>
              <a:buNone/>
            </a:pPr>
            <a:endParaRPr lang="el-GR" sz="2400" dirty="0"/>
          </a:p>
          <a:p>
            <a:pPr>
              <a:buNone/>
            </a:pPr>
            <a:endParaRPr lang="el-GR" sz="2400" dirty="0"/>
          </a:p>
        </p:txBody>
      </p:sp>
      <p:pic>
        <p:nvPicPr>
          <p:cNvPr id="2" name="Picture 1"/>
          <p:cNvPicPr>
            <a:picLocks noChangeAspect="1"/>
          </p:cNvPicPr>
          <p:nvPr/>
        </p:nvPicPr>
        <p:blipFill>
          <a:blip r:embed="rId2"/>
          <a:stretch>
            <a:fillRect/>
          </a:stretch>
        </p:blipFill>
        <p:spPr>
          <a:xfrm>
            <a:off x="260405" y="2481393"/>
            <a:ext cx="2292295" cy="2005758"/>
          </a:xfrm>
          <a:prstGeom prst="rect">
            <a:avLst/>
          </a:prstGeom>
        </p:spPr>
      </p:pic>
      <p:pic>
        <p:nvPicPr>
          <p:cNvPr id="3" name="Picture 2"/>
          <p:cNvPicPr>
            <a:picLocks noChangeAspect="1"/>
          </p:cNvPicPr>
          <p:nvPr/>
        </p:nvPicPr>
        <p:blipFill>
          <a:blip r:embed="rId3"/>
          <a:stretch>
            <a:fillRect/>
          </a:stretch>
        </p:blipFill>
        <p:spPr>
          <a:xfrm>
            <a:off x="2778986" y="2481393"/>
            <a:ext cx="2286000" cy="2000250"/>
          </a:xfrm>
          <a:prstGeom prst="rect">
            <a:avLst/>
          </a:prstGeom>
        </p:spPr>
      </p:pic>
      <p:pic>
        <p:nvPicPr>
          <p:cNvPr id="5" name="Picture 4"/>
          <p:cNvPicPr>
            <a:picLocks noChangeAspect="1"/>
          </p:cNvPicPr>
          <p:nvPr/>
        </p:nvPicPr>
        <p:blipFill>
          <a:blip r:embed="rId4"/>
          <a:stretch>
            <a:fillRect/>
          </a:stretch>
        </p:blipFill>
        <p:spPr>
          <a:xfrm>
            <a:off x="5262922" y="2557593"/>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7B09F6-3C47-0130-22D2-806FC3266BD2}"/>
              </a:ext>
            </a:extLst>
          </p:cNvPr>
          <p:cNvSpPr>
            <a:spLocks noGrp="1"/>
          </p:cNvSpPr>
          <p:nvPr>
            <p:ph type="title"/>
          </p:nvPr>
        </p:nvSpPr>
        <p:spPr>
          <a:xfrm>
            <a:off x="457200" y="274638"/>
            <a:ext cx="8229600" cy="868362"/>
          </a:xfrm>
        </p:spPr>
        <p:txBody>
          <a:bodyPr anchor="ctr">
            <a:normAutofit/>
          </a:bodyPr>
          <a:lstStyle/>
          <a:p>
            <a:r>
              <a:rPr lang="el-GR" i="1" dirty="0"/>
              <a:t>Σκοπός</a:t>
            </a:r>
            <a:r>
              <a:rPr lang="el-GR" dirty="0"/>
              <a:t>: </a:t>
            </a:r>
          </a:p>
        </p:txBody>
      </p:sp>
      <p:sp>
        <p:nvSpPr>
          <p:cNvPr id="3" name="Θέση περιεχομένου 2">
            <a:extLst>
              <a:ext uri="{FF2B5EF4-FFF2-40B4-BE49-F238E27FC236}">
                <a16:creationId xmlns:a16="http://schemas.microsoft.com/office/drawing/2014/main" id="{364D1451-DB64-1F74-4E03-1E2AB07A1AC5}"/>
              </a:ext>
            </a:extLst>
          </p:cNvPr>
          <p:cNvSpPr>
            <a:spLocks noGrp="1"/>
          </p:cNvSpPr>
          <p:nvPr>
            <p:ph sz="half" idx="1"/>
          </p:nvPr>
        </p:nvSpPr>
        <p:spPr>
          <a:xfrm>
            <a:off x="0" y="1143000"/>
            <a:ext cx="4495800" cy="5440362"/>
          </a:xfrm>
        </p:spPr>
        <p:txBody>
          <a:bodyPr>
            <a:normAutofit lnSpcReduction="10000"/>
          </a:bodyPr>
          <a:lstStyle/>
          <a:p>
            <a:pPr>
              <a:lnSpc>
                <a:spcPct val="90000"/>
              </a:lnSpc>
              <a:buFont typeface="Wingdings" pitchFamily="2" charset="2"/>
              <a:buChar char="v"/>
            </a:pPr>
            <a:r>
              <a:rPr lang="el-GR" sz="3000" dirty="0"/>
              <a:t>Θέλουμε να παροτρύνουμε τους συμμαθητές μας στην καλλιέργεια βιολογικών προϊόντων. </a:t>
            </a:r>
          </a:p>
          <a:p>
            <a:pPr>
              <a:lnSpc>
                <a:spcPct val="90000"/>
              </a:lnSpc>
            </a:pPr>
            <a:r>
              <a:rPr lang="el-GR" sz="3000" dirty="0"/>
              <a:t>Από τα συμπεράσματα μας θα τους βοηθήσουμε να τοποθετήσουν τα φυτά σε κατάλληλα σημεία σχετικά με το φως του ήλιου, ώστε να έχουν καλύτερη και πιο γρήγορη ανάπτυξη.</a:t>
            </a:r>
            <a:endParaRPr lang="en-US" sz="3000" dirty="0"/>
          </a:p>
          <a:p>
            <a:pPr>
              <a:lnSpc>
                <a:spcPct val="90000"/>
              </a:lnSpc>
            </a:pPr>
            <a:endParaRPr lang="el-GR" sz="2400" dirty="0"/>
          </a:p>
        </p:txBody>
      </p:sp>
      <p:pic>
        <p:nvPicPr>
          <p:cNvPr id="4" name="Εικόνα 3">
            <a:extLst>
              <a:ext uri="{FF2B5EF4-FFF2-40B4-BE49-F238E27FC236}">
                <a16:creationId xmlns:a16="http://schemas.microsoft.com/office/drawing/2014/main" id="{970BC26D-BCAE-8DA5-CF0E-757DC91968FF}"/>
              </a:ext>
            </a:extLst>
          </p:cNvPr>
          <p:cNvPicPr>
            <a:picLocks noChangeAspect="1"/>
          </p:cNvPicPr>
          <p:nvPr/>
        </p:nvPicPr>
        <p:blipFill>
          <a:blip r:embed="rId2"/>
          <a:srcRect l="20593" r="19844" b="-1"/>
          <a:stretch/>
        </p:blipFill>
        <p:spPr>
          <a:xfrm>
            <a:off x="4648200" y="1600200"/>
            <a:ext cx="4038600" cy="4525963"/>
          </a:xfrm>
          <a:prstGeom prst="rect">
            <a:avLst/>
          </a:prstGeom>
          <a:noFill/>
        </p:spPr>
      </p:pic>
    </p:spTree>
    <p:extLst>
      <p:ext uri="{BB962C8B-B14F-4D97-AF65-F5344CB8AC3E}">
        <p14:creationId xmlns:p14="http://schemas.microsoft.com/office/powerpoint/2010/main" val="259568129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38199" y="259458"/>
            <a:ext cx="3276601" cy="2090989"/>
          </a:xfrm>
          <a:prstGeom prst="rect">
            <a:avLst/>
          </a:prstGeom>
        </p:spPr>
      </p:pic>
      <p:pic>
        <p:nvPicPr>
          <p:cNvPr id="6" name="Picture 5"/>
          <p:cNvPicPr>
            <a:picLocks noChangeAspect="1"/>
          </p:cNvPicPr>
          <p:nvPr/>
        </p:nvPicPr>
        <p:blipFill>
          <a:blip r:embed="rId3"/>
          <a:stretch>
            <a:fillRect/>
          </a:stretch>
        </p:blipFill>
        <p:spPr>
          <a:xfrm>
            <a:off x="267929" y="2590800"/>
            <a:ext cx="1524000" cy="3200400"/>
          </a:xfrm>
          <a:prstGeom prst="rect">
            <a:avLst/>
          </a:prstGeom>
        </p:spPr>
      </p:pic>
      <p:pic>
        <p:nvPicPr>
          <p:cNvPr id="7" name="Picture 6"/>
          <p:cNvPicPr>
            <a:picLocks noChangeAspect="1"/>
          </p:cNvPicPr>
          <p:nvPr/>
        </p:nvPicPr>
        <p:blipFill>
          <a:blip r:embed="rId4"/>
          <a:stretch>
            <a:fillRect/>
          </a:stretch>
        </p:blipFill>
        <p:spPr>
          <a:xfrm>
            <a:off x="4800600" y="0"/>
            <a:ext cx="2905125" cy="2413338"/>
          </a:xfrm>
          <a:prstGeom prst="rect">
            <a:avLst/>
          </a:prstGeom>
        </p:spPr>
      </p:pic>
      <p:sp>
        <p:nvSpPr>
          <p:cNvPr id="4" name="Rectangle 3"/>
          <p:cNvSpPr/>
          <p:nvPr/>
        </p:nvSpPr>
        <p:spPr>
          <a:xfrm>
            <a:off x="1828800" y="2413338"/>
            <a:ext cx="6858000" cy="4524315"/>
          </a:xfrm>
          <a:prstGeom prst="rect">
            <a:avLst/>
          </a:prstGeom>
        </p:spPr>
        <p:txBody>
          <a:bodyPr wrap="square">
            <a:spAutoFit/>
          </a:bodyPr>
          <a:lstStyle/>
          <a:p>
            <a:pPr>
              <a:buFont typeface="Wingdings" pitchFamily="2" charset="2"/>
              <a:buChar char="v"/>
            </a:pPr>
            <a:r>
              <a:rPr lang="el-GR" sz="3600" i="1" dirty="0"/>
              <a:t>Όρια</a:t>
            </a:r>
            <a:r>
              <a:rPr lang="el-GR" sz="3600" dirty="0"/>
              <a:t>: Επιλέγονται 3 διαφορετικά είδη σπόρων και ο κάθε μαθητής αναλαμβάνει από ένα. </a:t>
            </a:r>
          </a:p>
          <a:p>
            <a:pPr>
              <a:buFont typeface="Wingdings" pitchFamily="2" charset="2"/>
              <a:buChar char="v"/>
            </a:pPr>
            <a:r>
              <a:rPr lang="el-GR" sz="3600" dirty="0"/>
              <a:t>Δυο γλάστρες για το κάθε φυτό</a:t>
            </a:r>
          </a:p>
          <a:p>
            <a:pPr>
              <a:buFont typeface="Wingdings" pitchFamily="2" charset="2"/>
              <a:buChar char="v"/>
            </a:pPr>
            <a:r>
              <a:rPr lang="el-GR" sz="3600" dirty="0"/>
              <a:t>Μια στον ήλιο και μια στο σκοτάδι.</a:t>
            </a:r>
            <a:endParaRPr lang="en-US" sz="3600" dirty="0"/>
          </a:p>
          <a:p>
            <a:pPr>
              <a:buFont typeface="Wingdings" pitchFamily="2" charset="2"/>
              <a:buChar char="v"/>
            </a:pPr>
            <a:r>
              <a:rPr lang="el-GR" sz="3600" dirty="0"/>
              <a:t> Η  έρευνα διήρκησε 5 εβδομάδες</a:t>
            </a:r>
            <a:r>
              <a:rPr lang="el-GR" sz="3200" dirty="0"/>
              <a:t>.</a:t>
            </a:r>
          </a:p>
        </p:txBody>
      </p:sp>
    </p:spTree>
    <p:extLst>
      <p:ext uri="{BB962C8B-B14F-4D97-AF65-F5344CB8AC3E}">
        <p14:creationId xmlns:p14="http://schemas.microsoft.com/office/powerpoint/2010/main" val="14127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φωτο νεφ 535.jpg"/>
          <p:cNvPicPr>
            <a:picLocks noChangeAspect="1"/>
          </p:cNvPicPr>
          <p:nvPr/>
        </p:nvPicPr>
        <p:blipFill>
          <a:blip r:embed="rId2" cstate="print"/>
          <a:srcRect l="13995" b="9804"/>
          <a:stretch>
            <a:fillRect/>
          </a:stretch>
        </p:blipFill>
        <p:spPr>
          <a:xfrm>
            <a:off x="181300" y="431067"/>
            <a:ext cx="3832714" cy="3187545"/>
          </a:xfrm>
          <a:prstGeom prst="rect">
            <a:avLst/>
          </a:prstGeom>
          <a:ln>
            <a:noFill/>
          </a:ln>
          <a:effectLst>
            <a:softEdge rad="112500"/>
          </a:effectLst>
        </p:spPr>
      </p:pic>
      <p:pic>
        <p:nvPicPr>
          <p:cNvPr id="9" name="8 - Εικόνα" descr="φωτο νεφ 531.jpg"/>
          <p:cNvPicPr>
            <a:picLocks noChangeAspect="1"/>
          </p:cNvPicPr>
          <p:nvPr/>
        </p:nvPicPr>
        <p:blipFill>
          <a:blip r:embed="rId3" cstate="print"/>
          <a:srcRect t="7733" r="5311" b="3873"/>
          <a:stretch>
            <a:fillRect/>
          </a:stretch>
        </p:blipFill>
        <p:spPr>
          <a:xfrm>
            <a:off x="4648200" y="483486"/>
            <a:ext cx="3793307" cy="3021714"/>
          </a:xfrm>
          <a:prstGeom prst="rect">
            <a:avLst/>
          </a:prstGeom>
          <a:ln>
            <a:noFill/>
          </a:ln>
          <a:effectLst>
            <a:softEdge rad="112500"/>
          </a:effectLst>
        </p:spPr>
      </p:pic>
      <p:pic>
        <p:nvPicPr>
          <p:cNvPr id="10" name="9 - Εικόνα" descr="φωτο νεφ 569.jpg"/>
          <p:cNvPicPr>
            <a:picLocks noChangeAspect="1"/>
          </p:cNvPicPr>
          <p:nvPr/>
        </p:nvPicPr>
        <p:blipFill>
          <a:blip r:embed="rId4" cstate="print"/>
          <a:srcRect t="17852" r="13235"/>
          <a:stretch>
            <a:fillRect/>
          </a:stretch>
        </p:blipFill>
        <p:spPr>
          <a:xfrm>
            <a:off x="262044" y="3897279"/>
            <a:ext cx="4218012" cy="2960721"/>
          </a:xfrm>
          <a:prstGeom prst="rect">
            <a:avLst/>
          </a:prstGeom>
          <a:ln>
            <a:noFill/>
          </a:ln>
          <a:effectLst>
            <a:softEdge rad="112500"/>
          </a:effectLst>
        </p:spPr>
      </p:pic>
      <p:pic>
        <p:nvPicPr>
          <p:cNvPr id="11" name="10 - Εικόνα" descr="φωτο νεφ 574.jpg"/>
          <p:cNvPicPr>
            <a:picLocks noChangeAspect="1"/>
          </p:cNvPicPr>
          <p:nvPr/>
        </p:nvPicPr>
        <p:blipFill>
          <a:blip r:embed="rId5" cstate="print"/>
          <a:srcRect t="28889" r="17966" b="26667"/>
          <a:stretch>
            <a:fillRect/>
          </a:stretch>
        </p:blipFill>
        <p:spPr>
          <a:xfrm>
            <a:off x="4449349" y="3632579"/>
            <a:ext cx="4683278" cy="3200400"/>
          </a:xfrm>
          <a:prstGeom prst="rect">
            <a:avLst/>
          </a:prstGeom>
          <a:ln>
            <a:noFill/>
          </a:ln>
          <a:effectLst>
            <a:softEdge rad="112500"/>
          </a:effectLst>
        </p:spPr>
      </p:pic>
      <p:sp>
        <p:nvSpPr>
          <p:cNvPr id="6" name="5 - Ορθογώνιο"/>
          <p:cNvSpPr/>
          <p:nvPr/>
        </p:nvSpPr>
        <p:spPr>
          <a:xfrm>
            <a:off x="0" y="152400"/>
            <a:ext cx="362600" cy="369332"/>
          </a:xfrm>
          <a:prstGeom prst="rect">
            <a:avLst/>
          </a:prstGeom>
        </p:spPr>
        <p:txBody>
          <a:bodyPr wrap="none">
            <a:spAutoFit/>
          </a:bodyPr>
          <a:lstStyle/>
          <a:p>
            <a:r>
              <a:rPr lang="el-GR" b="1" i="1" dirty="0"/>
              <a:t>1.</a:t>
            </a:r>
            <a:endParaRPr lang="el-GR" dirty="0"/>
          </a:p>
        </p:txBody>
      </p:sp>
      <p:sp>
        <p:nvSpPr>
          <p:cNvPr id="7" name="6 - Ορθογώνιο"/>
          <p:cNvSpPr/>
          <p:nvPr/>
        </p:nvSpPr>
        <p:spPr>
          <a:xfrm>
            <a:off x="4724400" y="152400"/>
            <a:ext cx="362600" cy="369332"/>
          </a:xfrm>
          <a:prstGeom prst="rect">
            <a:avLst/>
          </a:prstGeom>
        </p:spPr>
        <p:txBody>
          <a:bodyPr wrap="none">
            <a:spAutoFit/>
          </a:bodyPr>
          <a:lstStyle/>
          <a:p>
            <a:r>
              <a:rPr lang="el-GR" b="1" i="1" dirty="0"/>
              <a:t>2.</a:t>
            </a:r>
            <a:endParaRPr lang="el-GR" dirty="0"/>
          </a:p>
        </p:txBody>
      </p:sp>
      <p:sp>
        <p:nvSpPr>
          <p:cNvPr id="12" name="11 - Ορθογώνιο"/>
          <p:cNvSpPr/>
          <p:nvPr/>
        </p:nvSpPr>
        <p:spPr>
          <a:xfrm>
            <a:off x="0" y="3505200"/>
            <a:ext cx="362600" cy="369332"/>
          </a:xfrm>
          <a:prstGeom prst="rect">
            <a:avLst/>
          </a:prstGeom>
        </p:spPr>
        <p:txBody>
          <a:bodyPr wrap="none">
            <a:spAutoFit/>
          </a:bodyPr>
          <a:lstStyle/>
          <a:p>
            <a:r>
              <a:rPr lang="el-GR" b="1" i="1" dirty="0"/>
              <a:t>3.</a:t>
            </a:r>
            <a:endParaRPr lang="el-GR" dirty="0"/>
          </a:p>
        </p:txBody>
      </p:sp>
      <p:sp>
        <p:nvSpPr>
          <p:cNvPr id="13" name="12 - Ορθογώνιο"/>
          <p:cNvSpPr/>
          <p:nvPr/>
        </p:nvSpPr>
        <p:spPr>
          <a:xfrm>
            <a:off x="4648200" y="3810000"/>
            <a:ext cx="362600" cy="369332"/>
          </a:xfrm>
          <a:prstGeom prst="rect">
            <a:avLst/>
          </a:prstGeom>
        </p:spPr>
        <p:txBody>
          <a:bodyPr wrap="none">
            <a:spAutoFit/>
          </a:bodyPr>
          <a:lstStyle/>
          <a:p>
            <a:r>
              <a:rPr lang="el-GR" b="1" i="1" dirty="0"/>
              <a:t>4.</a:t>
            </a:r>
            <a:endParaRPr lang="el-GR" dirty="0"/>
          </a:p>
        </p:txBody>
      </p:sp>
      <p:sp>
        <p:nvSpPr>
          <p:cNvPr id="2" name="Title 1"/>
          <p:cNvSpPr>
            <a:spLocks noGrp="1"/>
          </p:cNvSpPr>
          <p:nvPr>
            <p:ph type="title"/>
          </p:nvPr>
        </p:nvSpPr>
        <p:spPr>
          <a:xfrm>
            <a:off x="457200" y="-152399"/>
            <a:ext cx="8229600" cy="635886"/>
          </a:xfrm>
        </p:spPr>
        <p:txBody>
          <a:bodyPr>
            <a:normAutofit fontScale="90000"/>
          </a:bodyPr>
          <a:lstStyle/>
          <a:p>
            <a:pPr algn="l"/>
            <a:r>
              <a:rPr lang="el-GR" dirty="0"/>
              <a:t>Βασιλικός</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029200" cy="1143000"/>
          </a:xfrm>
        </p:spPr>
        <p:txBody>
          <a:bodyPr>
            <a:normAutofit/>
          </a:bodyPr>
          <a:lstStyle/>
          <a:p>
            <a:r>
              <a:rPr lang="el-GR" sz="3600" b="1" i="1" u="sng" dirty="0">
                <a:solidFill>
                  <a:srgbClr val="002060"/>
                </a:solidFill>
                <a:latin typeface="+mn-lt"/>
              </a:rPr>
              <a:t>ΒΑΣΙΛΙΚΟΣ ΣΤΟΝ ΗΛΙΟ</a:t>
            </a:r>
          </a:p>
        </p:txBody>
      </p:sp>
      <p:graphicFrame>
        <p:nvGraphicFramePr>
          <p:cNvPr id="4" name="3 - Γράφημα"/>
          <p:cNvGraphicFramePr/>
          <p:nvPr/>
        </p:nvGraphicFramePr>
        <p:xfrm>
          <a:off x="457200" y="1676400"/>
          <a:ext cx="8458200" cy="4953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4 - Εικόνα" descr="imagesDTMLPIMG.jpg"/>
          <p:cNvPicPr>
            <a:picLocks noChangeAspect="1"/>
          </p:cNvPicPr>
          <p:nvPr/>
        </p:nvPicPr>
        <p:blipFill>
          <a:blip r:embed="rId3" cstate="print"/>
          <a:stretch>
            <a:fillRect/>
          </a:stretch>
        </p:blipFill>
        <p:spPr>
          <a:xfrm>
            <a:off x="5562600" y="0"/>
            <a:ext cx="1752600" cy="16687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0"/>
            <a:ext cx="5791200" cy="1143000"/>
          </a:xfrm>
        </p:spPr>
        <p:txBody>
          <a:bodyPr>
            <a:normAutofit/>
          </a:bodyPr>
          <a:lstStyle/>
          <a:p>
            <a:r>
              <a:rPr lang="el-GR" sz="3600" b="1" i="1" u="sng" dirty="0">
                <a:solidFill>
                  <a:schemeClr val="bg1"/>
                </a:solidFill>
                <a:latin typeface="+mn-lt"/>
              </a:rPr>
              <a:t>ΒΑΣΙΛΙΚΟΣ ΣΤΟ ΣΚΟΤΑΔΙ</a:t>
            </a:r>
          </a:p>
        </p:txBody>
      </p:sp>
      <p:graphicFrame>
        <p:nvGraphicFramePr>
          <p:cNvPr id="4" name="3 - Γράφημα"/>
          <p:cNvGraphicFramePr/>
          <p:nvPr/>
        </p:nvGraphicFramePr>
        <p:xfrm>
          <a:off x="762000" y="1219200"/>
          <a:ext cx="7924800" cy="4739640"/>
        </p:xfrm>
        <a:graphic>
          <a:graphicData uri="http://schemas.openxmlformats.org/drawingml/2006/chart">
            <c:chart xmlns:c="http://schemas.openxmlformats.org/drawingml/2006/chart" xmlns:r="http://schemas.openxmlformats.org/officeDocument/2006/relationships" r:id="rId2"/>
          </a:graphicData>
        </a:graphic>
      </p:graphicFrame>
      <p:sp>
        <p:nvSpPr>
          <p:cNvPr id="5" name="4 - Ορθογώνιο"/>
          <p:cNvSpPr/>
          <p:nvPr/>
        </p:nvSpPr>
        <p:spPr>
          <a:xfrm>
            <a:off x="685800" y="6248400"/>
            <a:ext cx="8458200" cy="369332"/>
          </a:xfrm>
          <a:prstGeom prst="rect">
            <a:avLst/>
          </a:prstGeom>
        </p:spPr>
        <p:txBody>
          <a:bodyPr wrap="square">
            <a:spAutoFit/>
          </a:bodyPr>
          <a:lstStyle/>
          <a:p>
            <a:pPr>
              <a:buFont typeface="Arial" pitchFamily="34" charset="0"/>
              <a:buChar char="•"/>
            </a:pPr>
            <a:r>
              <a:rPr lang="el-GR" dirty="0">
                <a:solidFill>
                  <a:schemeClr val="bg1"/>
                </a:solidFill>
              </a:rPr>
              <a:t> Όπως φαίνεται και στο γράφημα, ο βασιλικός δεν αναπτύχθηκε καθόλου στο σκοτάδι.</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395</Words>
  <Application>Microsoft Office PowerPoint</Application>
  <PresentationFormat>Προβολή στην οθόνη (4:3)</PresentationFormat>
  <Paragraphs>70</Paragraphs>
  <Slides>22</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22</vt:i4>
      </vt:variant>
    </vt:vector>
  </HeadingPairs>
  <TitlesOfParts>
    <vt:vector size="27" baseType="lpstr">
      <vt:lpstr>Arial</vt:lpstr>
      <vt:lpstr>Calibri</vt:lpstr>
      <vt:lpstr>Comic Sans MS</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Σκοπός: </vt:lpstr>
      <vt:lpstr>Παρουσίαση του PowerPoint</vt:lpstr>
      <vt:lpstr>Βασιλικός</vt:lpstr>
      <vt:lpstr>ΒΑΣΙΛΙΚΟΣ ΣΤΟΝ ΗΛΙΟ</vt:lpstr>
      <vt:lpstr>ΒΑΣΙΛΙΚΟΣ ΣΤΟ ΣΚΟΤΑΔΙ</vt:lpstr>
      <vt:lpstr>Ντομάτα</vt:lpstr>
      <vt:lpstr>Παρουσίαση του PowerPoint</vt:lpstr>
      <vt:lpstr>ΝΤΟΜΑΤΑ ΣΤΟΝ ΗΛΙΟ</vt:lpstr>
      <vt:lpstr>ΝΤΟΜΑΤΑ ΣΤΟ ΣΚΟΤΑΔΙ</vt:lpstr>
      <vt:lpstr>Ντομάτα στο σκοτάδι</vt:lpstr>
      <vt:lpstr>Παρουσίαση του PowerPoint</vt:lpstr>
      <vt:lpstr>ΠΙΠΕΡΙΑ ΣΤΟΝ ΗΛΙΟ</vt:lpstr>
      <vt:lpstr>ΠΙΠΕΡΙΑ ΣΤΟ ΣΚΟΤΑΔΙ</vt:lpstr>
      <vt:lpstr>Πιπεριά:  Η αρχική μας υπόθεση ήταν:</vt:lpstr>
      <vt:lpstr>Βασιλικός: Η αρχική μας υπόθεση ήταν:</vt:lpstr>
      <vt:lpstr>Ντομάτα: Η αρχική μας υπόθεση ήταν:</vt:lpstr>
      <vt:lpstr>Με βάση το πείραμα, οι αρχικές μας υποθέσεις επιβεβαιώθηκαν στο μεγαλύτερο βαθμό. Σαφώς, τα αποτελέσματα της έρευνας ενδέχεται να μην ισχύουν για όλους τους σπόρους, καθώς οι πειραματικές συνθήκες δεν ήταν ιδανικές και πιθανόν το πείραμα να χρειαστεί να επαναληφθεί.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ΕΠΙΔΡΑΣΗ ΤΟΥ ΦΩΤΟΣ ΣΤΗ ΒΛΑΣΤΗΣΗ ΣΠΟΡΩΝ</dc:title>
  <dc:creator>Windows User</dc:creator>
  <cp:lastModifiedBy>Sales Alconsoft</cp:lastModifiedBy>
  <cp:revision>49</cp:revision>
  <dcterms:created xsi:type="dcterms:W3CDTF">2018-05-09T14:50:39Z</dcterms:created>
  <dcterms:modified xsi:type="dcterms:W3CDTF">2025-02-09T19:18:01Z</dcterms:modified>
</cp:coreProperties>
</file>