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57" r:id="rId2"/>
    <p:sldId id="258" r:id="rId3"/>
    <p:sldId id="272" r:id="rId4"/>
    <p:sldId id="273" r:id="rId5"/>
    <p:sldId id="274" r:id="rId6"/>
    <p:sldId id="275" r:id="rId7"/>
    <p:sldId id="276" r:id="rId8"/>
    <p:sldId id="263" r:id="rId9"/>
    <p:sldId id="277"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15B5"/>
    <a:srgbClr val="FF0066"/>
    <a:srgbClr val="FF3300"/>
    <a:srgbClr val="64D3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78" autoAdjust="0"/>
    <p:restoredTop sz="95394" autoAdjust="0"/>
  </p:normalViewPr>
  <p:slideViewPr>
    <p:cSldViewPr snapToGrid="0">
      <p:cViewPr varScale="1">
        <p:scale>
          <a:sx n="89" d="100"/>
          <a:sy n="89" d="100"/>
        </p:scale>
        <p:origin x="427" y="72"/>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42BC11-90CF-49FF-8D61-E8A8AAFE1BB6}"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8AEC6483-23EF-4414-8E2A-6A005181899E}">
      <dgm:prSet phldrT="[Text]" custT="1"/>
      <dgm:spPr/>
      <dgm:t>
        <a:bodyPr/>
        <a:lstStyle/>
        <a:p>
          <a:r>
            <a:rPr lang="el-GR" sz="2000" dirty="0" smtClean="0">
              <a:latin typeface="Calibri" panose="020F0502020204030204" pitchFamily="34" charset="0"/>
              <a:cs typeface="Calibri" panose="020F0502020204030204" pitchFamily="34" charset="0"/>
            </a:rPr>
            <a:t>●προστατεύει και διευρύνει την παγκόσμια φυσική κληρονομιά</a:t>
          </a:r>
          <a:r>
            <a:rPr lang="en-US" sz="2000" dirty="0" smtClean="0">
              <a:latin typeface="Calibri" panose="020F0502020204030204" pitchFamily="34" charset="0"/>
              <a:cs typeface="Calibri" panose="020F0502020204030204" pitchFamily="34" charset="0"/>
            </a:rPr>
            <a:t> </a:t>
          </a:r>
          <a:endParaRPr lang="en-US" sz="2000" dirty="0">
            <a:latin typeface="Calibri" panose="020F0502020204030204" pitchFamily="34" charset="0"/>
            <a:cs typeface="Calibri" panose="020F0502020204030204" pitchFamily="34" charset="0"/>
          </a:endParaRPr>
        </a:p>
      </dgm:t>
    </dgm:pt>
    <dgm:pt modelId="{526DBE94-00A7-461E-AF61-51DFFA468BD0}" type="parTrans" cxnId="{976405B9-79B8-494E-A105-801AB128A327}">
      <dgm:prSet/>
      <dgm:spPr/>
      <dgm:t>
        <a:bodyPr/>
        <a:lstStyle/>
        <a:p>
          <a:endParaRPr lang="en-US"/>
        </a:p>
      </dgm:t>
    </dgm:pt>
    <dgm:pt modelId="{C81D2561-AE20-4589-919A-5479573342B0}" type="sibTrans" cxnId="{976405B9-79B8-494E-A105-801AB128A327}">
      <dgm:prSet/>
      <dgm:spPr/>
      <dgm:t>
        <a:bodyPr/>
        <a:lstStyle/>
        <a:p>
          <a:endParaRPr lang="en-US"/>
        </a:p>
      </dgm:t>
    </dgm:pt>
    <dgm:pt modelId="{FBE57202-63C6-4AC6-8A48-2F7EEDE18422}">
      <dgm:prSet phldrT="[Text]" custT="1"/>
      <dgm:spPr>
        <a:solidFill>
          <a:schemeClr val="accent2">
            <a:lumMod val="50000"/>
          </a:schemeClr>
        </a:solidFill>
      </dgm:spPr>
      <dgm:t>
        <a:bodyPr/>
        <a:lstStyle/>
        <a:p>
          <a:r>
            <a:rPr lang="el-GR" sz="2000" dirty="0" smtClean="0">
              <a:latin typeface="Calibri" panose="020F0502020204030204" pitchFamily="34" charset="0"/>
              <a:cs typeface="Calibri" panose="020F0502020204030204" pitchFamily="34" charset="0"/>
            </a:rPr>
            <a:t>●την ενίσχυση των δυνατοτήτων επικοινωνίας των αναπτυσσομένων χωρών.</a:t>
          </a:r>
          <a:endParaRPr lang="en-US" sz="2000" dirty="0">
            <a:latin typeface="Calibri" panose="020F0502020204030204" pitchFamily="34" charset="0"/>
            <a:cs typeface="Calibri" panose="020F0502020204030204" pitchFamily="34" charset="0"/>
          </a:endParaRPr>
        </a:p>
      </dgm:t>
    </dgm:pt>
    <dgm:pt modelId="{22E9EA7B-06A1-4DB0-8C13-4FDDC38F5300}" type="parTrans" cxnId="{89F86E09-7B46-4DCB-A438-8B1FC1DB0A71}">
      <dgm:prSet/>
      <dgm:spPr/>
      <dgm:t>
        <a:bodyPr/>
        <a:lstStyle/>
        <a:p>
          <a:endParaRPr lang="en-US"/>
        </a:p>
      </dgm:t>
    </dgm:pt>
    <dgm:pt modelId="{29B1D402-63E0-4277-B9B1-DE1AE207061C}" type="sibTrans" cxnId="{89F86E09-7B46-4DCB-A438-8B1FC1DB0A71}">
      <dgm:prSet/>
      <dgm:spPr/>
      <dgm:t>
        <a:bodyPr/>
        <a:lstStyle/>
        <a:p>
          <a:endParaRPr lang="en-US"/>
        </a:p>
      </dgm:t>
    </dgm:pt>
    <dgm:pt modelId="{7CA34122-885A-4260-BD70-DAC2420939D8}">
      <dgm:prSet custT="1"/>
      <dgm:spPr/>
      <dgm:t>
        <a:bodyPr/>
        <a:lstStyle/>
        <a:p>
          <a:r>
            <a:rPr lang="el-GR" sz="1600" dirty="0" smtClean="0">
              <a:latin typeface="Calibri" panose="020F0502020204030204" pitchFamily="34" charset="0"/>
              <a:cs typeface="Calibri" panose="020F0502020204030204" pitchFamily="34" charset="0"/>
            </a:rPr>
            <a:t>●</a:t>
          </a:r>
          <a:r>
            <a:rPr lang="el-GR" sz="2000" dirty="0" smtClean="0">
              <a:latin typeface="Calibri" panose="020F0502020204030204" pitchFamily="34" charset="0"/>
              <a:cs typeface="Calibri" panose="020F0502020204030204" pitchFamily="34" charset="0"/>
            </a:rPr>
            <a:t>προωθεί την περιβαλλοντική έρευνα, μέσα από διεθνή επιστημονικά προγράμματα </a:t>
          </a:r>
          <a:endParaRPr lang="en-GB" sz="2000" dirty="0">
            <a:latin typeface="Calibri" panose="020F0502020204030204" pitchFamily="34" charset="0"/>
            <a:cs typeface="Calibri" panose="020F0502020204030204" pitchFamily="34" charset="0"/>
          </a:endParaRPr>
        </a:p>
      </dgm:t>
    </dgm:pt>
    <dgm:pt modelId="{BB07033A-9F74-442B-A0D1-89598683E1E8}" type="parTrans" cxnId="{B1F817D0-4FE2-49D6-8738-B693C9E32CFB}">
      <dgm:prSet/>
      <dgm:spPr/>
      <dgm:t>
        <a:bodyPr/>
        <a:lstStyle/>
        <a:p>
          <a:endParaRPr lang="en-GB"/>
        </a:p>
      </dgm:t>
    </dgm:pt>
    <dgm:pt modelId="{432AE544-057C-40A1-813C-E480D95A39F3}" type="sibTrans" cxnId="{B1F817D0-4FE2-49D6-8738-B693C9E32CFB}">
      <dgm:prSet/>
      <dgm:spPr/>
      <dgm:t>
        <a:bodyPr/>
        <a:lstStyle/>
        <a:p>
          <a:endParaRPr lang="en-GB"/>
        </a:p>
      </dgm:t>
    </dgm:pt>
    <dgm:pt modelId="{6A795825-9FBF-45FD-9C39-B0B0ED84C647}">
      <dgm:prSet custT="1"/>
      <dgm:spPr/>
      <dgm:t>
        <a:bodyPr/>
        <a:lstStyle/>
        <a:p>
          <a:r>
            <a:rPr lang="el-GR" sz="2000" dirty="0" smtClean="0">
              <a:latin typeface="Calibri" panose="020F0502020204030204" pitchFamily="34" charset="0"/>
              <a:cs typeface="Calibri" panose="020F0502020204030204" pitchFamily="34" charset="0"/>
            </a:rPr>
            <a:t>●</a:t>
          </a:r>
          <a:r>
            <a:rPr lang="el-GR" sz="2400" dirty="0" smtClean="0">
              <a:latin typeface="Calibri" panose="020F0502020204030204" pitchFamily="34" charset="0"/>
              <a:cs typeface="Calibri" panose="020F0502020204030204" pitchFamily="34" charset="0"/>
            </a:rPr>
            <a:t>υποστηρίζει την έκφραση των πολιτιστικών ταυτοτήτων </a:t>
          </a:r>
          <a:endParaRPr lang="en-GB" sz="2400" dirty="0">
            <a:latin typeface="Calibri" panose="020F0502020204030204" pitchFamily="34" charset="0"/>
            <a:cs typeface="Calibri" panose="020F0502020204030204" pitchFamily="34" charset="0"/>
          </a:endParaRPr>
        </a:p>
      </dgm:t>
    </dgm:pt>
    <dgm:pt modelId="{0277B2A9-B25B-4003-863A-D580C54E217F}" type="parTrans" cxnId="{B63D8C4A-9E9A-4957-A836-5CF349E6D067}">
      <dgm:prSet/>
      <dgm:spPr/>
      <dgm:t>
        <a:bodyPr/>
        <a:lstStyle/>
        <a:p>
          <a:endParaRPr lang="en-GB"/>
        </a:p>
      </dgm:t>
    </dgm:pt>
    <dgm:pt modelId="{EE0288A2-29D1-4E8C-90DC-EB80CB7EF990}" type="sibTrans" cxnId="{B63D8C4A-9E9A-4957-A836-5CF349E6D067}">
      <dgm:prSet/>
      <dgm:spPr/>
      <dgm:t>
        <a:bodyPr/>
        <a:lstStyle/>
        <a:p>
          <a:endParaRPr lang="en-GB"/>
        </a:p>
      </dgm:t>
    </dgm:pt>
    <dgm:pt modelId="{5EEF700E-34BD-4DED-80CA-E741D62D4BFD}">
      <dgm:prSet custT="1"/>
      <dgm:spPr/>
      <dgm:t>
        <a:bodyPr/>
        <a:lstStyle/>
        <a:p>
          <a:r>
            <a:rPr lang="el-GR" sz="1800" dirty="0" smtClean="0">
              <a:latin typeface="Calibri" panose="020F0502020204030204" pitchFamily="34" charset="0"/>
              <a:cs typeface="Calibri" panose="020F0502020204030204" pitchFamily="34" charset="0"/>
            </a:rPr>
            <a:t>●προωθεί την ελεύθερη ροή πληροφοριών και την ελευθερία του τύπου καθώς και </a:t>
          </a:r>
          <a:endParaRPr lang="en-GB" sz="1800" dirty="0">
            <a:latin typeface="Calibri" panose="020F0502020204030204" pitchFamily="34" charset="0"/>
            <a:cs typeface="Calibri" panose="020F0502020204030204" pitchFamily="34" charset="0"/>
          </a:endParaRPr>
        </a:p>
      </dgm:t>
    </dgm:pt>
    <dgm:pt modelId="{0FF33960-F4C2-4DB3-B4FA-4F7CF2BDBA5A}" type="parTrans" cxnId="{09D889A4-B9B1-46AD-9564-80434BBCFE6C}">
      <dgm:prSet/>
      <dgm:spPr/>
      <dgm:t>
        <a:bodyPr/>
        <a:lstStyle/>
        <a:p>
          <a:endParaRPr lang="en-GB"/>
        </a:p>
      </dgm:t>
    </dgm:pt>
    <dgm:pt modelId="{55D6F518-5D25-4717-BB67-37E36B1914AC}" type="sibTrans" cxnId="{09D889A4-B9B1-46AD-9564-80434BBCFE6C}">
      <dgm:prSet/>
      <dgm:spPr/>
      <dgm:t>
        <a:bodyPr/>
        <a:lstStyle/>
        <a:p>
          <a:endParaRPr lang="en-GB"/>
        </a:p>
      </dgm:t>
    </dgm:pt>
    <dgm:pt modelId="{068CCA7D-1404-4068-AB93-6968EFC37502}" type="pres">
      <dgm:prSet presAssocID="{B842BC11-90CF-49FF-8D61-E8A8AAFE1BB6}" presName="diagram" presStyleCnt="0">
        <dgm:presLayoutVars>
          <dgm:dir/>
          <dgm:resizeHandles val="exact"/>
        </dgm:presLayoutVars>
      </dgm:prSet>
      <dgm:spPr/>
      <dgm:t>
        <a:bodyPr/>
        <a:lstStyle/>
        <a:p>
          <a:endParaRPr lang="en-GB"/>
        </a:p>
      </dgm:t>
    </dgm:pt>
    <dgm:pt modelId="{E8811902-A786-4D71-98F5-01FAD882ACA6}" type="pres">
      <dgm:prSet presAssocID="{6A795825-9FBF-45FD-9C39-B0B0ED84C647}" presName="node" presStyleLbl="node1" presStyleIdx="0" presStyleCnt="5">
        <dgm:presLayoutVars>
          <dgm:bulletEnabled val="1"/>
        </dgm:presLayoutVars>
      </dgm:prSet>
      <dgm:spPr/>
      <dgm:t>
        <a:bodyPr/>
        <a:lstStyle/>
        <a:p>
          <a:endParaRPr lang="en-GB"/>
        </a:p>
      </dgm:t>
    </dgm:pt>
    <dgm:pt modelId="{54B6618A-9A71-4132-8350-681A891C5ED5}" type="pres">
      <dgm:prSet presAssocID="{EE0288A2-29D1-4E8C-90DC-EB80CB7EF990}" presName="sibTrans" presStyleCnt="0"/>
      <dgm:spPr/>
    </dgm:pt>
    <dgm:pt modelId="{802E130E-8BFB-492B-B184-A46D549581F6}" type="pres">
      <dgm:prSet presAssocID="{7CA34122-885A-4260-BD70-DAC2420939D8}" presName="node" presStyleLbl="node1" presStyleIdx="1" presStyleCnt="5" custLinFactNeighborX="332" custLinFactNeighborY="2409">
        <dgm:presLayoutVars>
          <dgm:bulletEnabled val="1"/>
        </dgm:presLayoutVars>
      </dgm:prSet>
      <dgm:spPr/>
      <dgm:t>
        <a:bodyPr/>
        <a:lstStyle/>
        <a:p>
          <a:endParaRPr lang="en-GB"/>
        </a:p>
      </dgm:t>
    </dgm:pt>
    <dgm:pt modelId="{081DE9F4-B411-4E06-99C5-C926395DC9A9}" type="pres">
      <dgm:prSet presAssocID="{432AE544-057C-40A1-813C-E480D95A39F3}" presName="sibTrans" presStyleCnt="0"/>
      <dgm:spPr/>
    </dgm:pt>
    <dgm:pt modelId="{917D3CD9-BA5B-404E-931F-223BF970C99B}" type="pres">
      <dgm:prSet presAssocID="{8AEC6483-23EF-4414-8E2A-6A005181899E}" presName="node" presStyleLbl="node1" presStyleIdx="2" presStyleCnt="5">
        <dgm:presLayoutVars>
          <dgm:bulletEnabled val="1"/>
        </dgm:presLayoutVars>
      </dgm:prSet>
      <dgm:spPr/>
      <dgm:t>
        <a:bodyPr/>
        <a:lstStyle/>
        <a:p>
          <a:endParaRPr lang="en-GB"/>
        </a:p>
      </dgm:t>
    </dgm:pt>
    <dgm:pt modelId="{D803BB6F-28BD-4A03-B872-7769C680243B}" type="pres">
      <dgm:prSet presAssocID="{C81D2561-AE20-4589-919A-5479573342B0}" presName="sibTrans" presStyleCnt="0"/>
      <dgm:spPr/>
    </dgm:pt>
    <dgm:pt modelId="{9CDB3505-D73A-4CB6-909D-7633501BC807}" type="pres">
      <dgm:prSet presAssocID="{5EEF700E-34BD-4DED-80CA-E741D62D4BFD}" presName="node" presStyleLbl="node1" presStyleIdx="3" presStyleCnt="5">
        <dgm:presLayoutVars>
          <dgm:bulletEnabled val="1"/>
        </dgm:presLayoutVars>
      </dgm:prSet>
      <dgm:spPr/>
      <dgm:t>
        <a:bodyPr/>
        <a:lstStyle/>
        <a:p>
          <a:endParaRPr lang="en-GB"/>
        </a:p>
      </dgm:t>
    </dgm:pt>
    <dgm:pt modelId="{AC768024-415B-4CA6-95E2-4D1BC1211A29}" type="pres">
      <dgm:prSet presAssocID="{55D6F518-5D25-4717-BB67-37E36B1914AC}" presName="sibTrans" presStyleCnt="0"/>
      <dgm:spPr/>
    </dgm:pt>
    <dgm:pt modelId="{76049CD1-75A7-4C80-9C4F-81F0D3E4B5DC}" type="pres">
      <dgm:prSet presAssocID="{FBE57202-63C6-4AC6-8A48-2F7EEDE18422}" presName="node" presStyleLbl="node1" presStyleIdx="4" presStyleCnt="5">
        <dgm:presLayoutVars>
          <dgm:bulletEnabled val="1"/>
        </dgm:presLayoutVars>
      </dgm:prSet>
      <dgm:spPr/>
      <dgm:t>
        <a:bodyPr/>
        <a:lstStyle/>
        <a:p>
          <a:endParaRPr lang="en-GB"/>
        </a:p>
      </dgm:t>
    </dgm:pt>
  </dgm:ptLst>
  <dgm:cxnLst>
    <dgm:cxn modelId="{C9C9C315-9872-4CE1-9E5E-94C51574AB9E}" type="presOf" srcId="{7CA34122-885A-4260-BD70-DAC2420939D8}" destId="{802E130E-8BFB-492B-B184-A46D549581F6}" srcOrd="0" destOrd="0" presId="urn:microsoft.com/office/officeart/2005/8/layout/default"/>
    <dgm:cxn modelId="{A3F7E7D9-9C52-4082-920C-A319F211EC50}" type="presOf" srcId="{FBE57202-63C6-4AC6-8A48-2F7EEDE18422}" destId="{76049CD1-75A7-4C80-9C4F-81F0D3E4B5DC}" srcOrd="0" destOrd="0" presId="urn:microsoft.com/office/officeart/2005/8/layout/default"/>
    <dgm:cxn modelId="{E258BB10-1ECB-4E23-A816-BFC1F5A97DCB}" type="presOf" srcId="{B842BC11-90CF-49FF-8D61-E8A8AAFE1BB6}" destId="{068CCA7D-1404-4068-AB93-6968EFC37502}" srcOrd="0" destOrd="0" presId="urn:microsoft.com/office/officeart/2005/8/layout/default"/>
    <dgm:cxn modelId="{6E0174F1-93B4-4A92-A589-F6E60F949EBA}" type="presOf" srcId="{6A795825-9FBF-45FD-9C39-B0B0ED84C647}" destId="{E8811902-A786-4D71-98F5-01FAD882ACA6}" srcOrd="0" destOrd="0" presId="urn:microsoft.com/office/officeart/2005/8/layout/default"/>
    <dgm:cxn modelId="{B1F817D0-4FE2-49D6-8738-B693C9E32CFB}" srcId="{B842BC11-90CF-49FF-8D61-E8A8AAFE1BB6}" destId="{7CA34122-885A-4260-BD70-DAC2420939D8}" srcOrd="1" destOrd="0" parTransId="{BB07033A-9F74-442B-A0D1-89598683E1E8}" sibTransId="{432AE544-057C-40A1-813C-E480D95A39F3}"/>
    <dgm:cxn modelId="{21F9147E-D2B6-4061-AAEA-0264329CF252}" type="presOf" srcId="{8AEC6483-23EF-4414-8E2A-6A005181899E}" destId="{917D3CD9-BA5B-404E-931F-223BF970C99B}" srcOrd="0" destOrd="0" presId="urn:microsoft.com/office/officeart/2005/8/layout/default"/>
    <dgm:cxn modelId="{09D889A4-B9B1-46AD-9564-80434BBCFE6C}" srcId="{B842BC11-90CF-49FF-8D61-E8A8AAFE1BB6}" destId="{5EEF700E-34BD-4DED-80CA-E741D62D4BFD}" srcOrd="3" destOrd="0" parTransId="{0FF33960-F4C2-4DB3-B4FA-4F7CF2BDBA5A}" sibTransId="{55D6F518-5D25-4717-BB67-37E36B1914AC}"/>
    <dgm:cxn modelId="{B63D8C4A-9E9A-4957-A836-5CF349E6D067}" srcId="{B842BC11-90CF-49FF-8D61-E8A8AAFE1BB6}" destId="{6A795825-9FBF-45FD-9C39-B0B0ED84C647}" srcOrd="0" destOrd="0" parTransId="{0277B2A9-B25B-4003-863A-D580C54E217F}" sibTransId="{EE0288A2-29D1-4E8C-90DC-EB80CB7EF990}"/>
    <dgm:cxn modelId="{4382A8F1-27E6-4F01-BCD4-60282F90B01B}" type="presOf" srcId="{5EEF700E-34BD-4DED-80CA-E741D62D4BFD}" destId="{9CDB3505-D73A-4CB6-909D-7633501BC807}" srcOrd="0" destOrd="0" presId="urn:microsoft.com/office/officeart/2005/8/layout/default"/>
    <dgm:cxn modelId="{89F86E09-7B46-4DCB-A438-8B1FC1DB0A71}" srcId="{B842BC11-90CF-49FF-8D61-E8A8AAFE1BB6}" destId="{FBE57202-63C6-4AC6-8A48-2F7EEDE18422}" srcOrd="4" destOrd="0" parTransId="{22E9EA7B-06A1-4DB0-8C13-4FDDC38F5300}" sibTransId="{29B1D402-63E0-4277-B9B1-DE1AE207061C}"/>
    <dgm:cxn modelId="{976405B9-79B8-494E-A105-801AB128A327}" srcId="{B842BC11-90CF-49FF-8D61-E8A8AAFE1BB6}" destId="{8AEC6483-23EF-4414-8E2A-6A005181899E}" srcOrd="2" destOrd="0" parTransId="{526DBE94-00A7-461E-AF61-51DFFA468BD0}" sibTransId="{C81D2561-AE20-4589-919A-5479573342B0}"/>
    <dgm:cxn modelId="{7BB74DF2-AAED-49BD-B859-3622BB52FDB6}" type="presParOf" srcId="{068CCA7D-1404-4068-AB93-6968EFC37502}" destId="{E8811902-A786-4D71-98F5-01FAD882ACA6}" srcOrd="0" destOrd="0" presId="urn:microsoft.com/office/officeart/2005/8/layout/default"/>
    <dgm:cxn modelId="{4F199C3D-1FE7-4902-8F4F-551B78E467FD}" type="presParOf" srcId="{068CCA7D-1404-4068-AB93-6968EFC37502}" destId="{54B6618A-9A71-4132-8350-681A891C5ED5}" srcOrd="1" destOrd="0" presId="urn:microsoft.com/office/officeart/2005/8/layout/default"/>
    <dgm:cxn modelId="{90E3A2B4-6E04-4737-A4F3-8C03A22DC983}" type="presParOf" srcId="{068CCA7D-1404-4068-AB93-6968EFC37502}" destId="{802E130E-8BFB-492B-B184-A46D549581F6}" srcOrd="2" destOrd="0" presId="urn:microsoft.com/office/officeart/2005/8/layout/default"/>
    <dgm:cxn modelId="{FA090DDD-CB29-4BF6-96CD-0D931ABFFE70}" type="presParOf" srcId="{068CCA7D-1404-4068-AB93-6968EFC37502}" destId="{081DE9F4-B411-4E06-99C5-C926395DC9A9}" srcOrd="3" destOrd="0" presId="urn:microsoft.com/office/officeart/2005/8/layout/default"/>
    <dgm:cxn modelId="{176F1992-8BB1-4D84-9FD3-CC1962DC9B6B}" type="presParOf" srcId="{068CCA7D-1404-4068-AB93-6968EFC37502}" destId="{917D3CD9-BA5B-404E-931F-223BF970C99B}" srcOrd="4" destOrd="0" presId="urn:microsoft.com/office/officeart/2005/8/layout/default"/>
    <dgm:cxn modelId="{3AB4599F-F83C-4455-8314-3E9D13A3CB07}" type="presParOf" srcId="{068CCA7D-1404-4068-AB93-6968EFC37502}" destId="{D803BB6F-28BD-4A03-B872-7769C680243B}" srcOrd="5" destOrd="0" presId="urn:microsoft.com/office/officeart/2005/8/layout/default"/>
    <dgm:cxn modelId="{2220F03B-441E-4CC7-BF9C-C640F666D170}" type="presParOf" srcId="{068CCA7D-1404-4068-AB93-6968EFC37502}" destId="{9CDB3505-D73A-4CB6-909D-7633501BC807}" srcOrd="6" destOrd="0" presId="urn:microsoft.com/office/officeart/2005/8/layout/default"/>
    <dgm:cxn modelId="{70586E89-537D-4545-B3D6-0B0FEAC8FE49}" type="presParOf" srcId="{068CCA7D-1404-4068-AB93-6968EFC37502}" destId="{AC768024-415B-4CA6-95E2-4D1BC1211A29}" srcOrd="7" destOrd="0" presId="urn:microsoft.com/office/officeart/2005/8/layout/default"/>
    <dgm:cxn modelId="{04B5A984-506B-42BF-8385-3E5954B4B955}" type="presParOf" srcId="{068CCA7D-1404-4068-AB93-6968EFC37502}" destId="{76049CD1-75A7-4C80-9C4F-81F0D3E4B5DC}"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A45BA1-980A-4507-BE5A-5C1E7C2FFD8F}" type="datetimeFigureOut">
              <a:rPr lang="en-US"/>
              <a:t>11/23/2024</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E03411-58E2-43FD-AE1D-AD77DFF8CB20}" type="slidenum">
              <a:rPr/>
              <a:t>‹#›</a:t>
            </a:fld>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A3416D-7FED-43BC-AA7C-D92DBA01ED64}" type="datetimeFigureOut">
              <a:rPr lang="en-US"/>
              <a:t>11/23/2024</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C57A8-AE18-4654-B6AF-04B3577165BE}" type="slidenum">
              <a:rPr/>
              <a:t>‹#›</a:t>
            </a:fld>
            <a:endParaRPr/>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anchor="b">
            <a:normAutofit/>
          </a:bodyPr>
          <a:lstStyle>
            <a:lvl1pPr algn="l">
              <a:defRPr sz="5400"/>
            </a:lvl1pPr>
          </a:lstStyle>
          <a:p>
            <a:r>
              <a:rPr lang="en-US" smtClean="0"/>
              <a:t>Click to edit Master title style</a:t>
            </a:r>
            <a:endParaRPr/>
          </a:p>
        </p:txBody>
      </p:sp>
      <p:sp>
        <p:nvSpPr>
          <p:cNvPr id="3" name="Subtitle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4" y="421594"/>
            <a:ext cx="2286000" cy="1885508"/>
          </a:xfrm>
        </p:spPr>
        <p:txBody>
          <a:bodyPr>
            <a:normAutofit/>
          </a:bodyPr>
          <a:lstStyle>
            <a:lvl1pPr>
              <a:defRPr sz="2400"/>
            </a:lvl1pPr>
          </a:lstStyle>
          <a:p>
            <a:r>
              <a:rPr lang="en-US" smtClean="0"/>
              <a:t>Click to edit Master title style</a:t>
            </a:r>
            <a:endParaRPr lang="en-US"/>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grpSp>
        <p:nvGrpSpPr>
          <p:cNvPr id="112" name="Group 111"/>
          <p:cNvGrpSpPr/>
          <p:nvPr/>
        </p:nvGrpSpPr>
        <p:grpSpPr>
          <a:xfrm>
            <a:off x="5322489" y="32456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126" name="Text Placeholder 3"/>
          <p:cNvSpPr>
            <a:spLocks noGrp="1"/>
          </p:cNvSpPr>
          <p:nvPr>
            <p:ph type="body" sz="half" idx="21"/>
          </p:nvPr>
        </p:nvSpPr>
        <p:spPr>
          <a:xfrm>
            <a:off x="9066214" y="2484992"/>
            <a:ext cx="2286000" cy="3248729"/>
          </a:xfrm>
        </p:spPr>
        <p:txBody>
          <a:bodyPr anchor="t" anchorCtr="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11/23/2024</a:t>
            </a:fld>
            <a:endParaRP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rPr lang="en-US" smtClean="0"/>
              <a:t>Click to edit Master title style</a:t>
            </a:r>
            <a:endParaRPr dirty="0"/>
          </a:p>
        </p:txBody>
      </p:sp>
      <p:sp>
        <p:nvSpPr>
          <p:cNvPr id="3" name="Content Placeholder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Slide Number Placeholder 6"/>
          <p:cNvSpPr>
            <a:spLocks noGrp="1"/>
          </p:cNvSpPr>
          <p:nvPr>
            <p:ph type="sldNum" sz="quarter" idx="12"/>
          </p:nvPr>
        </p:nvSpPr>
        <p:spPr>
          <a:xfrm>
            <a:off x="1065213" y="6019801"/>
            <a:ext cx="762000" cy="228600"/>
          </a:xfrm>
        </p:spPr>
        <p:txBody>
          <a:bodyPr/>
          <a:lstStyle>
            <a:lvl1pPr algn="l">
              <a:defRPr/>
            </a:lvl1pPr>
          </a:lstStyle>
          <a:p>
            <a:fld id="{022B156B-59AE-415F-B24B-8756D48BB977}" type="slidenum">
              <a:rPr/>
              <a:p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a:xfrm>
            <a:off x="8075611" y="6019801"/>
            <a:ext cx="1396260" cy="228600"/>
          </a:xfrm>
        </p:spPr>
        <p:txBody>
          <a:bodyPr/>
          <a:lstStyle/>
          <a:p>
            <a:fld id="{4CF99945-0A15-4715-AB6C-F5E56CF20F70}" type="datetimeFigureOut">
              <a:rPr lang="en-US"/>
              <a:t>11/23/2024</a:t>
            </a:fld>
            <a:endParaRPr/>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92891" y="1330347"/>
            <a:ext cx="3840480" cy="2103120"/>
          </a:xfrm>
        </p:spPr>
        <p:txBody>
          <a:bodyPr anchor="b">
            <a:normAutofit/>
          </a:bodyPr>
          <a:lstStyle>
            <a:lvl1pPr>
              <a:defRPr sz="3600"/>
            </a:lvl1pPr>
          </a:lstStyle>
          <a:p>
            <a:r>
              <a:rPr lang="en-US" smtClean="0"/>
              <a:t>Click to edit Master title style</a:t>
            </a:r>
            <a:endParaRPr dirty="0"/>
          </a:p>
        </p:txBody>
      </p:sp>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3" name="Picture Placeholder 2" descr="An empty placeholder to add an image. Click on the placeholder and select the image that you wish to add."/>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4" name="Text Placeholder 3"/>
          <p:cNvSpPr>
            <a:spLocks noGrp="1"/>
          </p:cNvSpPr>
          <p:nvPr>
            <p:ph type="body" sz="half" idx="2"/>
          </p:nvPr>
        </p:nvSpPr>
        <p:spPr>
          <a:xfrm>
            <a:off x="7492891" y="355552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4CF99945-0A15-4715-AB6C-F5E56CF20F70}" type="datetimeFigureOut">
              <a:rPr lang="en-US"/>
              <a:t>11/23/2024</a:t>
            </a:fld>
            <a:endParaRPr/>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11/23/2024</a:t>
            </a:fld>
            <a:endParaRPr/>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199" y="304800"/>
            <a:ext cx="8633671" cy="5676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11/23/2024</a:t>
            </a:fld>
            <a:endParaRPr/>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dirty="0"/>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11/23/2024</a:t>
            </a:fld>
            <a:endParaRPr/>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anchor="b">
            <a:normAutofit/>
          </a:bodyPr>
          <a:lstStyle>
            <a:lvl1pPr>
              <a:defRPr sz="4400"/>
            </a:lvl1pPr>
          </a:lstStyle>
          <a:p>
            <a:r>
              <a:rPr lang="en-US" smtClean="0"/>
              <a:t>Click to edit Master title style</a:t>
            </a:r>
            <a:endParaRPr/>
          </a:p>
        </p:txBody>
      </p:sp>
      <p:sp>
        <p:nvSpPr>
          <p:cNvPr id="3" name="Text Placeholder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065212" y="1825625"/>
            <a:ext cx="4954588" cy="41879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172200" y="1825625"/>
            <a:ext cx="4951414" cy="41879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4CF99945-0A15-4715-AB6C-F5E56CF20F70}" type="datetimeFigureOut">
              <a:rPr lang="en-US"/>
              <a:t>11/23/2024</a:t>
            </a:fld>
            <a:endParaRPr/>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505075"/>
            <a:ext cx="4956048" cy="3476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4956048" cy="3476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Slide Number Placeholder 8"/>
          <p:cNvSpPr>
            <a:spLocks noGrp="1"/>
          </p:cNvSpPr>
          <p:nvPr>
            <p:ph type="sldNum" sz="quarter" idx="12"/>
          </p:nvPr>
        </p:nvSpPr>
        <p:spPr/>
        <p:txBody>
          <a:bodyPr/>
          <a:lstStyle/>
          <a:p>
            <a:fld id="{022B156B-59AE-415F-B24B-8756D48BB977}" type="slidenum">
              <a:rPr/>
              <a:t>‹#›</a:t>
            </a:fld>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4CF99945-0A15-4715-AB6C-F5E56CF20F70}" type="datetimeFigureOut">
              <a:rPr lang="en-US"/>
              <a:t>11/23/2024</a:t>
            </a:fld>
            <a:endParaRPr/>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Slide Number Placeholder 4"/>
          <p:cNvSpPr>
            <a:spLocks noGrp="1"/>
          </p:cNvSpPr>
          <p:nvPr>
            <p:ph type="sldNum" sz="quarter" idx="12"/>
          </p:nvPr>
        </p:nvSpPr>
        <p:spPr/>
        <p:txBody>
          <a:bodyPr/>
          <a:lstStyle/>
          <a:p>
            <a:fld id="{022B156B-59AE-415F-B24B-8756D48BB977}" type="slidenum">
              <a:rPr/>
              <a:t>‹#›</a:t>
            </a:fld>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4CF99945-0A15-4715-AB6C-F5E56CF20F70}" type="datetimeFigureOut">
              <a:rPr lang="en-US"/>
              <a:t>11/23/2024</a:t>
            </a:fld>
            <a:endParaRPr/>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2B156B-59AE-415F-B24B-8756D48BB977}" type="slidenum">
              <a:rPr/>
              <a:t>‹#›</a:t>
            </a:fld>
            <a:endParaRPr/>
          </a:p>
        </p:txBody>
      </p:sp>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4CF99945-0A15-4715-AB6C-F5E56CF20F70}" type="datetimeFigureOut">
              <a:rPr lang="en-US"/>
              <a:t>11/23/2024</a:t>
            </a:fld>
            <a:endParaRPr/>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1216152"/>
          </a:xfrm>
        </p:spPr>
        <p:txBody>
          <a:bodyPr/>
          <a:lstStyle>
            <a:lvl1pPr>
              <a:defRPr/>
            </a:lvl1pPr>
          </a:lstStyle>
          <a:p>
            <a:r>
              <a:rPr lang="en-US" smtClean="0"/>
              <a:t>Click to edit Master title style</a:t>
            </a:r>
            <a:endParaRPr lang="en-US" dirty="0"/>
          </a:p>
        </p:txBody>
      </p:sp>
      <p:grpSp>
        <p:nvGrpSpPr>
          <p:cNvPr id="9" name="Group 8"/>
          <p:cNvGrpSpPr/>
          <p:nvPr/>
        </p:nvGrpSpPr>
        <p:grpSpPr>
          <a:xfrm>
            <a:off x="1052422" y="1733550"/>
            <a:ext cx="4360503" cy="3050038"/>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39" name="Text Placeholder 3"/>
          <p:cNvSpPr>
            <a:spLocks noGrp="1"/>
          </p:cNvSpPr>
          <p:nvPr>
            <p:ph type="body" sz="half" idx="2"/>
          </p:nvPr>
        </p:nvSpPr>
        <p:spPr>
          <a:xfrm>
            <a:off x="1052423"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grpSp>
        <p:nvGrpSpPr>
          <p:cNvPr id="22" name="Group 21"/>
          <p:cNvGrpSpPr/>
          <p:nvPr/>
        </p:nvGrpSpPr>
        <p:grpSpPr>
          <a:xfrm>
            <a:off x="6763111" y="1733550"/>
            <a:ext cx="4360503" cy="3050038"/>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40" name="Text Placeholder 3"/>
          <p:cNvSpPr>
            <a:spLocks noGrp="1"/>
          </p:cNvSpPr>
          <p:nvPr>
            <p:ph type="body" sz="half" idx="19"/>
          </p:nvPr>
        </p:nvSpPr>
        <p:spPr>
          <a:xfrm>
            <a:off x="6742908"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11/23/2024</a:t>
            </a:fld>
            <a:endParaRP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grpSp>
        <p:nvGrpSpPr>
          <p:cNvPr id="52" name="Gro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8" y="1824285"/>
            <a:ext cx="2715289" cy="277630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81" name="Text Placeholder 3"/>
          <p:cNvSpPr>
            <a:spLocks noGrp="1"/>
          </p:cNvSpPr>
          <p:nvPr>
            <p:ph type="body" sz="half" idx="2"/>
          </p:nvPr>
        </p:nvSpPr>
        <p:spPr>
          <a:xfrm>
            <a:off x="123521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grpSp>
        <p:nvGrpSpPr>
          <p:cNvPr id="84" name="Gro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82" name="Text Placeholder 3"/>
          <p:cNvSpPr>
            <a:spLocks noGrp="1"/>
          </p:cNvSpPr>
          <p:nvPr>
            <p:ph type="body" sz="half" idx="21"/>
          </p:nvPr>
        </p:nvSpPr>
        <p:spPr>
          <a:xfrm>
            <a:off x="4707208"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grpSp>
        <p:nvGrpSpPr>
          <p:cNvPr id="97" name="Gro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9"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8" y="1824285"/>
            <a:ext cx="2715768" cy="277630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83" name="Text Placeholder 3"/>
          <p:cNvSpPr>
            <a:spLocks noGrp="1"/>
          </p:cNvSpPr>
          <p:nvPr>
            <p:ph type="body" sz="half" idx="22"/>
          </p:nvPr>
        </p:nvSpPr>
        <p:spPr>
          <a:xfrm>
            <a:off x="820908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11/23/2024</a:t>
            </a:fld>
            <a:endParaRP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100">
                <a:solidFill>
                  <a:schemeClr val="tx1"/>
                </a:solidFill>
              </a:defRPr>
            </a:lvl1pPr>
          </a:lstStyle>
          <a:p>
            <a:fld id="{022B156B-59AE-415F-B24B-8756D48BB977}" type="slidenum">
              <a:rPr lang="en-US" smtClean="0"/>
              <a:pPr/>
              <a:t>‹#›</a:t>
            </a:fld>
            <a:endParaRPr lang="en-US"/>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100">
                <a:solidFill>
                  <a:schemeClr val="tx1"/>
                </a:solidFill>
              </a:defRPr>
            </a:lvl1pPr>
          </a:lstStyle>
          <a:p>
            <a:endParaRPr lang="en-US"/>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100">
                <a:solidFill>
                  <a:schemeClr val="tx1"/>
                </a:solidFill>
              </a:defRPr>
            </a:lvl1pPr>
          </a:lstStyle>
          <a:p>
            <a:fld id="{4CF99945-0A15-4715-AB6C-F5E56CF20F70}" type="datetimeFigureOut">
              <a:rPr lang="en-US" smtClean="0"/>
              <a:pPr/>
              <a:t>11/23/2024</a:t>
            </a:fld>
            <a:endParaRPr lang="en-US"/>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un.org/en/events/unday/" TargetMode="External"/><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en.unesco.org/countries/countries-list" TargetMode="Externa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286248"/>
            <a:ext cx="6858002" cy="2724371"/>
          </a:xfrm>
        </p:spPr>
        <p:txBody>
          <a:bodyPr>
            <a:normAutofit/>
          </a:bodyPr>
          <a:lstStyle/>
          <a:p>
            <a:pPr algn="ctr"/>
            <a:r>
              <a:rPr lang="en-US" sz="1800" b="1" u="sng" dirty="0" err="1">
                <a:solidFill>
                  <a:srgbClr val="FF0000"/>
                </a:solidFill>
                <a:latin typeface="Calibri" panose="020F0502020204030204" pitchFamily="34" charset="0"/>
                <a:cs typeface="Calibri" panose="020F0502020204030204" pitchFamily="34" charset="0"/>
              </a:rPr>
              <a:t>ASPnet</a:t>
            </a:r>
            <a:r>
              <a:rPr lang="en-US" sz="1800" b="1" u="sng" dirty="0">
                <a:solidFill>
                  <a:srgbClr val="FF0000"/>
                </a:solidFill>
                <a:latin typeface="Calibri" panose="020F0502020204030204" pitchFamily="34" charset="0"/>
                <a:cs typeface="Calibri" panose="020F0502020204030204" pitchFamily="34" charset="0"/>
              </a:rPr>
              <a:t> </a:t>
            </a:r>
            <a:r>
              <a:rPr lang="el-GR" sz="1800" b="1" u="sng" dirty="0">
                <a:solidFill>
                  <a:srgbClr val="FF0000"/>
                </a:solidFill>
                <a:latin typeface="Calibri" panose="020F0502020204030204" pitchFamily="34" charset="0"/>
                <a:cs typeface="Calibri" panose="020F0502020204030204" pitchFamily="34" charset="0"/>
              </a:rPr>
              <a:t>- </a:t>
            </a:r>
            <a:r>
              <a:rPr lang="en-US" sz="1800" b="1" u="sng" dirty="0">
                <a:solidFill>
                  <a:srgbClr val="FF0000"/>
                </a:solidFill>
                <a:latin typeface="Calibri" panose="020F0502020204030204" pitchFamily="34" charset="0"/>
                <a:cs typeface="Calibri" panose="020F0502020204030204" pitchFamily="34" charset="0"/>
              </a:rPr>
              <a:t>UNESCO: </a:t>
            </a:r>
            <a:r>
              <a:rPr lang="el-GR" sz="1800" b="1" u="sng" dirty="0">
                <a:solidFill>
                  <a:srgbClr val="FF0000"/>
                </a:solidFill>
                <a:latin typeface="Calibri" panose="020F0502020204030204" pitchFamily="34" charset="0"/>
                <a:cs typeface="Calibri" panose="020F0502020204030204" pitchFamily="34" charset="0"/>
              </a:rPr>
              <a:t>Συνεργαζόμενα Σχολεία </a:t>
            </a:r>
            <a:r>
              <a:rPr lang="el-GR" sz="1800" b="1" u="sng" dirty="0" smtClean="0">
                <a:solidFill>
                  <a:srgbClr val="FF0000"/>
                </a:solidFill>
                <a:latin typeface="Calibri" panose="020F0502020204030204" pitchFamily="34" charset="0"/>
                <a:cs typeface="Calibri" panose="020F0502020204030204" pitchFamily="34" charset="0"/>
              </a:rPr>
              <a:t>2022-2023</a:t>
            </a:r>
            <a:r>
              <a:rPr lang="en-GB" sz="1800" dirty="0">
                <a:solidFill>
                  <a:srgbClr val="FF0000"/>
                </a:solidFill>
                <a:latin typeface="Calibri" panose="020F0502020204030204" pitchFamily="34" charset="0"/>
                <a:cs typeface="Calibri" panose="020F0502020204030204" pitchFamily="34" charset="0"/>
              </a:rPr>
              <a:t/>
            </a:r>
            <a:br>
              <a:rPr lang="en-GB" sz="1800" dirty="0">
                <a:solidFill>
                  <a:srgbClr val="FF0000"/>
                </a:solidFill>
                <a:latin typeface="Calibri" panose="020F0502020204030204" pitchFamily="34" charset="0"/>
                <a:cs typeface="Calibri" panose="020F0502020204030204" pitchFamily="34" charset="0"/>
              </a:rPr>
            </a:br>
            <a:r>
              <a:rPr lang="el-GR" sz="1800" b="1" dirty="0">
                <a:solidFill>
                  <a:srgbClr val="FF0000"/>
                </a:solidFill>
                <a:latin typeface="Calibri" panose="020F0502020204030204" pitchFamily="34" charset="0"/>
                <a:cs typeface="Calibri" panose="020F0502020204030204" pitchFamily="34" charset="0"/>
              </a:rPr>
              <a:t> </a:t>
            </a:r>
            <a:r>
              <a:rPr lang="en-GB" sz="1800" dirty="0">
                <a:solidFill>
                  <a:srgbClr val="FF0000"/>
                </a:solidFill>
                <a:latin typeface="Calibri" panose="020F0502020204030204" pitchFamily="34" charset="0"/>
                <a:cs typeface="Calibri" panose="020F0502020204030204" pitchFamily="34" charset="0"/>
              </a:rPr>
              <a:t/>
            </a:r>
            <a:br>
              <a:rPr lang="en-GB" sz="1800" dirty="0">
                <a:solidFill>
                  <a:srgbClr val="FF0000"/>
                </a:solidFill>
                <a:latin typeface="Calibri" panose="020F0502020204030204" pitchFamily="34" charset="0"/>
                <a:cs typeface="Calibri" panose="020F0502020204030204" pitchFamily="34" charset="0"/>
              </a:rPr>
            </a:br>
            <a:r>
              <a:rPr lang="el-GR" sz="1400" u="sng" dirty="0" smtClean="0">
                <a:latin typeface="Calibri" panose="020F0502020204030204" pitchFamily="34" charset="0"/>
                <a:cs typeface="Calibri" panose="020F0502020204030204" pitchFamily="34" charset="0"/>
              </a:rPr>
              <a:t>(Δημιουργήθηκε </a:t>
            </a:r>
            <a:r>
              <a:rPr lang="el-GR" sz="1400" u="sng" dirty="0">
                <a:latin typeface="Calibri" panose="020F0502020204030204" pitchFamily="34" charset="0"/>
                <a:cs typeface="Calibri" panose="020F0502020204030204" pitchFamily="34" charset="0"/>
              </a:rPr>
              <a:t>μάθημα στην </a:t>
            </a:r>
            <a:r>
              <a:rPr lang="en-GB" sz="1400" u="sng" dirty="0" err="1" smtClean="0">
                <a:latin typeface="Calibri" panose="020F0502020204030204" pitchFamily="34" charset="0"/>
                <a:cs typeface="Calibri" panose="020F0502020204030204" pitchFamily="34" charset="0"/>
              </a:rPr>
              <a:t>eclass</a:t>
            </a:r>
            <a:r>
              <a:rPr lang="en-GB" sz="1400" u="sng" dirty="0" smtClean="0">
                <a:latin typeface="Calibri" panose="020F0502020204030204" pitchFamily="34" charset="0"/>
                <a:cs typeface="Calibri" panose="020F0502020204030204" pitchFamily="34" charset="0"/>
              </a:rPr>
              <a:t>. E</a:t>
            </a:r>
            <a:r>
              <a:rPr lang="el-GR" sz="1400" u="sng" dirty="0" smtClean="0">
                <a:latin typeface="Calibri" panose="020F0502020204030204" pitchFamily="34" charset="0"/>
                <a:cs typeface="Calibri" panose="020F0502020204030204" pitchFamily="34" charset="0"/>
              </a:rPr>
              <a:t>κεί θα ορίζονται οι </a:t>
            </a:r>
            <a:r>
              <a:rPr lang="en-GB" sz="1400" dirty="0">
                <a:latin typeface="Calibri" panose="020F0502020204030204" pitchFamily="34" charset="0"/>
                <a:cs typeface="Calibri" panose="020F0502020204030204" pitchFamily="34" charset="0"/>
              </a:rPr>
              <a:t/>
            </a:r>
            <a:br>
              <a:rPr lang="en-GB" sz="1400" dirty="0">
                <a:latin typeface="Calibri" panose="020F0502020204030204" pitchFamily="34" charset="0"/>
                <a:cs typeface="Calibri" panose="020F0502020204030204" pitchFamily="34" charset="0"/>
              </a:rPr>
            </a:br>
            <a:r>
              <a:rPr lang="el-GR" sz="1400" u="sng" dirty="0" smtClean="0">
                <a:latin typeface="Calibri" panose="020F0502020204030204" pitchFamily="34" charset="0"/>
                <a:cs typeface="Calibri" panose="020F0502020204030204" pitchFamily="34" charset="0"/>
              </a:rPr>
              <a:t>ΕΝΟΤΗΤΕΣ- Στα ‘’ΕΓΓΡΑΦΑ’’- θα αναρτάται το υλικό και τα θέματα συζήτησης </a:t>
            </a:r>
            <a:br>
              <a:rPr lang="el-GR" sz="1400" u="sng" dirty="0" smtClean="0">
                <a:latin typeface="Calibri" panose="020F0502020204030204" pitchFamily="34" charset="0"/>
                <a:cs typeface="Calibri" panose="020F0502020204030204" pitchFamily="34" charset="0"/>
              </a:rPr>
            </a:br>
            <a:r>
              <a:rPr lang="el-GR" sz="1400" b="1" u="sng" dirty="0" smtClean="0">
                <a:solidFill>
                  <a:schemeClr val="accent6">
                    <a:lumMod val="75000"/>
                  </a:schemeClr>
                </a:solidFill>
                <a:latin typeface="Calibri" panose="020F0502020204030204" pitchFamily="34" charset="0"/>
                <a:cs typeface="Calibri" panose="020F0502020204030204" pitchFamily="34" charset="0"/>
              </a:rPr>
              <a:t>Οι </a:t>
            </a:r>
            <a:r>
              <a:rPr lang="el-GR" sz="1400" b="1" u="sng" dirty="0">
                <a:solidFill>
                  <a:schemeClr val="accent6">
                    <a:lumMod val="75000"/>
                  </a:schemeClr>
                </a:solidFill>
                <a:latin typeface="Calibri" panose="020F0502020204030204" pitchFamily="34" charset="0"/>
                <a:cs typeface="Calibri" panose="020F0502020204030204" pitchFamily="34" charset="0"/>
              </a:rPr>
              <a:t>συναντήσεις μας και το υλικό</a:t>
            </a:r>
            <a:r>
              <a:rPr lang="el-GR" sz="1400" dirty="0">
                <a:solidFill>
                  <a:schemeClr val="accent6">
                    <a:lumMod val="75000"/>
                  </a:schemeClr>
                </a:solidFill>
                <a:latin typeface="Calibri" panose="020F0502020204030204" pitchFamily="34" charset="0"/>
                <a:cs typeface="Calibri" panose="020F0502020204030204" pitchFamily="34" charset="0"/>
              </a:rPr>
              <a:t>-πιο εκτενές σε περιεχόμενο-</a:t>
            </a:r>
            <a:r>
              <a:rPr lang="el-GR" sz="1400" b="1" u="sng" dirty="0">
                <a:solidFill>
                  <a:schemeClr val="accent6">
                    <a:lumMod val="75000"/>
                  </a:schemeClr>
                </a:solidFill>
                <a:latin typeface="Calibri" panose="020F0502020204030204" pitchFamily="34" charset="0"/>
                <a:cs typeface="Calibri" panose="020F0502020204030204" pitchFamily="34" charset="0"/>
              </a:rPr>
              <a:t>στην </a:t>
            </a:r>
            <a:r>
              <a:rPr lang="en-GB" sz="1400" b="1" u="sng" dirty="0" err="1">
                <a:solidFill>
                  <a:schemeClr val="accent6">
                    <a:lumMod val="75000"/>
                  </a:schemeClr>
                </a:solidFill>
                <a:latin typeface="Calibri" panose="020F0502020204030204" pitchFamily="34" charset="0"/>
                <a:cs typeface="Calibri" panose="020F0502020204030204" pitchFamily="34" charset="0"/>
              </a:rPr>
              <a:t>eclass</a:t>
            </a:r>
            <a:r>
              <a:rPr lang="en-GB" sz="1400" b="1" u="sng" dirty="0">
                <a:solidFill>
                  <a:schemeClr val="accent6">
                    <a:lumMod val="75000"/>
                  </a:schemeClr>
                </a:solidFill>
                <a:latin typeface="Calibri" panose="020F0502020204030204" pitchFamily="34" charset="0"/>
                <a:cs typeface="Calibri" panose="020F0502020204030204" pitchFamily="34" charset="0"/>
              </a:rPr>
              <a:t> </a:t>
            </a:r>
            <a:r>
              <a:rPr lang="el-GR" sz="1400" b="1" dirty="0">
                <a:solidFill>
                  <a:schemeClr val="accent6">
                    <a:lumMod val="75000"/>
                  </a:schemeClr>
                </a:solidFill>
                <a:latin typeface="Calibri" panose="020F0502020204030204" pitchFamily="34" charset="0"/>
                <a:cs typeface="Calibri" panose="020F0502020204030204" pitchFamily="34" charset="0"/>
              </a:rPr>
              <a:t>θα αποτελέσουν την εργαλειοθήκη σας. Μέσα σ’ αυτή θα βρείτε τα εργαλεία που θα σας βοηθήσουν να συμμετέχετε ενεργά στη διάδρασή σας με τους συνομηλίκους σας στο Συμπόσιο και  στη συμμετοχή σας στα ψηφίσματα της ολομέλειας.</a:t>
            </a:r>
            <a:r>
              <a:rPr lang="en-GB" sz="1400" dirty="0">
                <a:solidFill>
                  <a:schemeClr val="accent6">
                    <a:lumMod val="75000"/>
                  </a:schemeClr>
                </a:solidFill>
                <a:latin typeface="Calibri" panose="020F0502020204030204" pitchFamily="34" charset="0"/>
                <a:cs typeface="Calibri" panose="020F0502020204030204" pitchFamily="34" charset="0"/>
              </a:rPr>
              <a:t/>
            </a:r>
            <a:br>
              <a:rPr lang="en-GB" sz="1400" dirty="0">
                <a:solidFill>
                  <a:schemeClr val="accent6">
                    <a:lumMod val="75000"/>
                  </a:schemeClr>
                </a:solidFill>
                <a:latin typeface="Calibri" panose="020F0502020204030204" pitchFamily="34" charset="0"/>
                <a:cs typeface="Calibri" panose="020F0502020204030204" pitchFamily="34" charset="0"/>
              </a:rPr>
            </a:br>
            <a:r>
              <a:rPr lang="el-GR" sz="1400" b="1" dirty="0">
                <a:solidFill>
                  <a:srgbClr val="FF0000"/>
                </a:solidFill>
                <a:latin typeface="Calibri" panose="020F0502020204030204" pitchFamily="34" charset="0"/>
                <a:cs typeface="Calibri" panose="020F0502020204030204" pitchFamily="34" charset="0"/>
              </a:rPr>
              <a:t>Ποια είναι τα εργαλεία μου;</a:t>
            </a:r>
            <a:r>
              <a:rPr lang="en-GB" sz="1400" dirty="0">
                <a:solidFill>
                  <a:srgbClr val="FF0000"/>
                </a:solidFill>
                <a:latin typeface="Calibri" panose="020F0502020204030204" pitchFamily="34" charset="0"/>
                <a:cs typeface="Calibri" panose="020F0502020204030204" pitchFamily="34" charset="0"/>
              </a:rPr>
              <a:t/>
            </a:r>
            <a:br>
              <a:rPr lang="en-GB" sz="1400" dirty="0">
                <a:solidFill>
                  <a:srgbClr val="FF0000"/>
                </a:solidFill>
                <a:latin typeface="Calibri" panose="020F0502020204030204" pitchFamily="34" charset="0"/>
                <a:cs typeface="Calibri" panose="020F0502020204030204" pitchFamily="34" charset="0"/>
              </a:rPr>
            </a:br>
            <a:r>
              <a:rPr lang="el-GR" sz="1400" b="1" dirty="0">
                <a:solidFill>
                  <a:srgbClr val="00B050"/>
                </a:solidFill>
                <a:latin typeface="Calibri" panose="020F0502020204030204" pitchFamily="34" charset="0"/>
                <a:cs typeface="Calibri" panose="020F0502020204030204" pitchFamily="34" charset="0"/>
              </a:rPr>
              <a:t>Ολόπλευρη πληροφόρηση – Σχηματισμός και διατύπωση άποψης – Επιχειρηματολογία </a:t>
            </a:r>
            <a:r>
              <a:rPr lang="en-GB" sz="1400" dirty="0">
                <a:solidFill>
                  <a:srgbClr val="00B050"/>
                </a:solidFill>
                <a:latin typeface="Calibri" panose="020F0502020204030204" pitchFamily="34" charset="0"/>
                <a:cs typeface="Calibri" panose="020F0502020204030204" pitchFamily="34" charset="0"/>
              </a:rPr>
              <a:t/>
            </a:r>
            <a:br>
              <a:rPr lang="en-GB" sz="1400" dirty="0">
                <a:solidFill>
                  <a:srgbClr val="00B050"/>
                </a:solidFill>
                <a:latin typeface="Calibri" panose="020F0502020204030204" pitchFamily="34" charset="0"/>
                <a:cs typeface="Calibri" panose="020F0502020204030204" pitchFamily="34" charset="0"/>
              </a:rPr>
            </a:br>
            <a:r>
              <a:rPr lang="en-GB" sz="1400" dirty="0">
                <a:solidFill>
                  <a:srgbClr val="00B050"/>
                </a:solidFill>
                <a:latin typeface="Calibri" panose="020F0502020204030204" pitchFamily="34" charset="0"/>
                <a:cs typeface="Calibri" panose="020F0502020204030204" pitchFamily="34" charset="0"/>
              </a:rPr>
              <a:t/>
            </a:r>
            <a:br>
              <a:rPr lang="en-GB" sz="1400" dirty="0">
                <a:solidFill>
                  <a:srgbClr val="00B050"/>
                </a:solidFill>
                <a:latin typeface="Calibri" panose="020F0502020204030204" pitchFamily="34" charset="0"/>
                <a:cs typeface="Calibri" panose="020F0502020204030204" pitchFamily="34" charset="0"/>
              </a:rPr>
            </a:br>
            <a:endParaRPr lang="en-US" sz="1400" dirty="0">
              <a:solidFill>
                <a:srgbClr val="00B050"/>
              </a:solidFill>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7151" y="2820762"/>
            <a:ext cx="4094922" cy="3466769"/>
          </a:xfrm>
          <a:prstGeom prst="rect">
            <a:avLst/>
          </a:prstGeom>
        </p:spPr>
      </p:pic>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65212" y="0"/>
            <a:ext cx="10058402" cy="862642"/>
          </a:xfrm>
        </p:spPr>
        <p:txBody>
          <a:bodyPr>
            <a:normAutofit/>
          </a:bodyPr>
          <a:lstStyle/>
          <a:p>
            <a:pPr algn="ctr"/>
            <a:r>
              <a:rPr lang="el-GR" sz="1600" b="1" dirty="0">
                <a:solidFill>
                  <a:srgbClr val="FF0000"/>
                </a:solidFill>
                <a:latin typeface="Comic Sans MS" panose="030F0702030302020204" pitchFamily="66" charset="0"/>
                <a:cs typeface="Calibri" panose="020F0502020204030204" pitchFamily="34" charset="0"/>
              </a:rPr>
              <a:t>17 ΣΤΟΧΟΙ ΤΟΥ Ο.Η.Ε ΓΙΑ ΤΗ ΒΙΩΣΙΜΗ ΑΝΑΠΤΥΞΗ ΤΟΥ </a:t>
            </a:r>
            <a:r>
              <a:rPr lang="el-GR" sz="1600" b="1" dirty="0" smtClean="0">
                <a:solidFill>
                  <a:srgbClr val="FF0000"/>
                </a:solidFill>
                <a:latin typeface="Comic Sans MS" panose="030F0702030302020204" pitchFamily="66" charset="0"/>
                <a:cs typeface="Calibri" panose="020F0502020204030204" pitchFamily="34" charset="0"/>
              </a:rPr>
              <a:t>ΠΛΑΝΗΤΗ</a:t>
            </a:r>
            <a:br>
              <a:rPr lang="el-GR" sz="1600" b="1" dirty="0" smtClean="0">
                <a:solidFill>
                  <a:srgbClr val="FF0000"/>
                </a:solidFill>
                <a:latin typeface="Comic Sans MS" panose="030F0702030302020204" pitchFamily="66" charset="0"/>
                <a:cs typeface="Calibri" panose="020F0502020204030204" pitchFamily="34" charset="0"/>
              </a:rPr>
            </a:br>
            <a:r>
              <a:rPr lang="en-GB" sz="1300" b="1" dirty="0" smtClean="0">
                <a:solidFill>
                  <a:srgbClr val="FF0000"/>
                </a:solidFill>
                <a:latin typeface="Comic Sans MS" panose="030F0702030302020204" pitchFamily="66" charset="0"/>
                <a:cs typeface="Calibri" panose="020F0502020204030204" pitchFamily="34" charset="0"/>
              </a:rPr>
              <a:t>SDGs </a:t>
            </a:r>
            <a:r>
              <a:rPr lang="en-GB" sz="1300" b="1" dirty="0">
                <a:solidFill>
                  <a:srgbClr val="FF0000"/>
                </a:solidFill>
                <a:latin typeface="Comic Sans MS" panose="030F0702030302020204" pitchFamily="66" charset="0"/>
                <a:cs typeface="Calibri" panose="020F0502020204030204" pitchFamily="34" charset="0"/>
              </a:rPr>
              <a:t>of U.N –Sustainable Development Goals of United States</a:t>
            </a:r>
            <a:r>
              <a:rPr lang="en-GB" sz="1300" dirty="0">
                <a:solidFill>
                  <a:srgbClr val="FF0000"/>
                </a:solidFill>
                <a:latin typeface="Comic Sans MS" panose="030F0702030302020204" pitchFamily="66" charset="0"/>
                <a:cs typeface="Calibri" panose="020F0502020204030204" pitchFamily="34" charset="0"/>
              </a:rPr>
              <a:t/>
            </a:r>
            <a:br>
              <a:rPr lang="en-GB" sz="1300" dirty="0">
                <a:solidFill>
                  <a:srgbClr val="FF0000"/>
                </a:solidFill>
                <a:latin typeface="Comic Sans MS" panose="030F0702030302020204" pitchFamily="66" charset="0"/>
                <a:cs typeface="Calibri" panose="020F0502020204030204" pitchFamily="34" charset="0"/>
              </a:rPr>
            </a:br>
            <a:r>
              <a:rPr lang="el-GR" sz="1300" b="1" dirty="0">
                <a:solidFill>
                  <a:srgbClr val="FF0000"/>
                </a:solidFill>
                <a:latin typeface="Comic Sans MS" panose="030F0702030302020204" pitchFamily="66" charset="0"/>
                <a:cs typeface="Calibri" panose="020F0502020204030204" pitchFamily="34" charset="0"/>
              </a:rPr>
              <a:t>2015-2030</a:t>
            </a:r>
            <a:r>
              <a:rPr lang="en-GB" sz="1300" b="1" dirty="0">
                <a:solidFill>
                  <a:srgbClr val="FF0000"/>
                </a:solidFill>
                <a:latin typeface="Comic Sans MS" panose="030F0702030302020204" pitchFamily="66" charset="0"/>
                <a:cs typeface="Calibri" panose="020F0502020204030204" pitchFamily="34" charset="0"/>
              </a:rPr>
              <a:t>:</a:t>
            </a:r>
            <a:r>
              <a:rPr lang="en-US" sz="1300" b="1" dirty="0">
                <a:solidFill>
                  <a:srgbClr val="FF0000"/>
                </a:solidFill>
                <a:latin typeface="Comic Sans MS" panose="030F0702030302020204" pitchFamily="66" charset="0"/>
                <a:cs typeface="Calibri" panose="020F0502020204030204" pitchFamily="34" charset="0"/>
              </a:rPr>
              <a:t> Agenda 2030</a:t>
            </a:r>
            <a:r>
              <a:rPr lang="en-GB" sz="1300" dirty="0">
                <a:solidFill>
                  <a:srgbClr val="FF0000"/>
                </a:solidFill>
                <a:latin typeface="Comic Sans MS" panose="030F0702030302020204" pitchFamily="66" charset="0"/>
                <a:cs typeface="Calibri" panose="020F0502020204030204" pitchFamily="34" charset="0"/>
              </a:rPr>
              <a:t/>
            </a:r>
            <a:br>
              <a:rPr lang="en-GB" sz="1300" dirty="0">
                <a:solidFill>
                  <a:srgbClr val="FF0000"/>
                </a:solidFill>
                <a:latin typeface="Comic Sans MS" panose="030F0702030302020204" pitchFamily="66" charset="0"/>
                <a:cs typeface="Calibri" panose="020F0502020204030204" pitchFamily="34" charset="0"/>
              </a:rPr>
            </a:br>
            <a:endParaRPr sz="1300" dirty="0">
              <a:solidFill>
                <a:srgbClr val="FF0000"/>
              </a:solidFill>
              <a:latin typeface="Comic Sans MS" panose="030F0702030302020204" pitchFamily="66" charset="0"/>
              <a:cs typeface="Calibri" panose="020F0502020204030204" pitchFamily="34" charset="0"/>
            </a:endParaRPr>
          </a:p>
        </p:txBody>
      </p:sp>
      <p:pic>
        <p:nvPicPr>
          <p:cNvPr id="4" name="Content Placeholder 3" descr="C:\Users\User-pc\Desktop\Στιγμιότυπο οθόνης 2021-10-19 182932.pn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655607"/>
            <a:ext cx="12192000" cy="6211019"/>
          </a:xfrm>
          <a:prstGeom prst="rect">
            <a:avLst/>
          </a:prstGeom>
          <a:noFill/>
          <a:ln>
            <a:noFill/>
          </a:ln>
        </p:spPr>
      </p:pic>
    </p:spTree>
    <p:extLst>
      <p:ext uri="{BB962C8B-B14F-4D97-AF65-F5344CB8AC3E}">
        <p14:creationId xmlns:p14="http://schemas.microsoft.com/office/powerpoint/2010/main" val="308107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39897" y="524786"/>
            <a:ext cx="5061988" cy="2267575"/>
          </a:xfrm>
        </p:spPr>
        <p:txBody>
          <a:bodyPr>
            <a:normAutofit/>
          </a:bodyPr>
          <a:lstStyle/>
          <a:p>
            <a:r>
              <a:rPr lang="el-GR" sz="1600" b="1" dirty="0">
                <a:solidFill>
                  <a:srgbClr val="FF0000"/>
                </a:solidFill>
                <a:latin typeface="Calibri" panose="020F0502020204030204" pitchFamily="34" charset="0"/>
                <a:cs typeface="Calibri" panose="020F0502020204030204" pitchFamily="34" charset="0"/>
              </a:rPr>
              <a:t>Πρόδρομος των Ηνωμένων Εθνών ήταν η </a:t>
            </a:r>
            <a:r>
              <a:rPr lang="el-GR" sz="1600" b="1" u="sng" dirty="0">
                <a:solidFill>
                  <a:srgbClr val="FF0000"/>
                </a:solidFill>
                <a:latin typeface="Calibri" panose="020F0502020204030204" pitchFamily="34" charset="0"/>
                <a:cs typeface="Calibri" panose="020F0502020204030204" pitchFamily="34" charset="0"/>
              </a:rPr>
              <a:t>Κοινωνία των </a:t>
            </a:r>
            <a:r>
              <a:rPr lang="el-GR" sz="1600" b="1" u="sng" dirty="0" smtClean="0">
                <a:solidFill>
                  <a:srgbClr val="FF0000"/>
                </a:solidFill>
                <a:latin typeface="Calibri" panose="020F0502020204030204" pitchFamily="34" charset="0"/>
                <a:cs typeface="Calibri" panose="020F0502020204030204" pitchFamily="34" charset="0"/>
              </a:rPr>
              <a:t>Εθνών </a:t>
            </a:r>
            <a:r>
              <a:rPr lang="el-GR" sz="1600" b="1" dirty="0" smtClean="0">
                <a:solidFill>
                  <a:srgbClr val="FF0000"/>
                </a:solidFill>
                <a:latin typeface="Calibri" panose="020F0502020204030204" pitchFamily="34" charset="0"/>
                <a:cs typeface="Calibri" panose="020F0502020204030204" pitchFamily="34" charset="0"/>
              </a:rPr>
              <a:t>που ιδρύθηκε </a:t>
            </a:r>
            <a:r>
              <a:rPr lang="el-GR" sz="1600" b="1" dirty="0">
                <a:solidFill>
                  <a:srgbClr val="FF0000"/>
                </a:solidFill>
                <a:latin typeface="Calibri" panose="020F0502020204030204" pitchFamily="34" charset="0"/>
                <a:cs typeface="Calibri" panose="020F0502020204030204" pitchFamily="34" charset="0"/>
              </a:rPr>
              <a:t>το 1919 </a:t>
            </a:r>
            <a:r>
              <a:rPr lang="el-GR" sz="1600" dirty="0">
                <a:latin typeface="Calibri" panose="020F0502020204030204" pitchFamily="34" charset="0"/>
                <a:cs typeface="Calibri" panose="020F0502020204030204" pitchFamily="34" charset="0"/>
              </a:rPr>
              <a:t>κατά τη διάρκεια του Πρώτου Παγκοσμίου Πολέμου </a:t>
            </a:r>
            <a:r>
              <a:rPr lang="el-GR" sz="1600" dirty="0" smtClean="0">
                <a:latin typeface="Calibri" panose="020F0502020204030204" pitchFamily="34" charset="0"/>
                <a:cs typeface="Calibri" panose="020F0502020204030204" pitchFamily="34" charset="0"/>
              </a:rPr>
              <a:t>στο </a:t>
            </a:r>
            <a:r>
              <a:rPr lang="el-GR" sz="1600" dirty="0">
                <a:latin typeface="Calibri" panose="020F0502020204030204" pitchFamily="34" charset="0"/>
                <a:cs typeface="Calibri" panose="020F0502020204030204" pitchFamily="34" charset="0"/>
              </a:rPr>
              <a:t>πλαίσιο της Συνθήκης των Βερσαλλιών </a:t>
            </a:r>
            <a:r>
              <a:rPr lang="el-GR" sz="1600" b="1" dirty="0">
                <a:latin typeface="Calibri" panose="020F0502020204030204" pitchFamily="34" charset="0"/>
                <a:cs typeface="Calibri" panose="020F0502020204030204" pitchFamily="34" charset="0"/>
              </a:rPr>
              <a:t>με στόχο «την προώθηση της διεθνούς συνεργασίας και την επίτευξη της ειρήνης και της ασφάλειας».</a:t>
            </a:r>
            <a:r>
              <a:rPr lang="en-GB" sz="1600" dirty="0">
                <a:latin typeface="Calibri" panose="020F0502020204030204" pitchFamily="34" charset="0"/>
                <a:cs typeface="Calibri" panose="020F0502020204030204" pitchFamily="34" charset="0"/>
              </a:rPr>
              <a:t/>
            </a:r>
            <a:br>
              <a:rPr lang="en-GB" sz="1600" dirty="0">
                <a:latin typeface="Calibri" panose="020F0502020204030204" pitchFamily="34" charset="0"/>
                <a:cs typeface="Calibri" panose="020F0502020204030204" pitchFamily="34" charset="0"/>
              </a:rPr>
            </a:br>
            <a:endParaRPr lang="en-US" dirty="0"/>
          </a:p>
        </p:txBody>
      </p:sp>
      <p:sp>
        <p:nvSpPr>
          <p:cNvPr id="4" name="Text Placeholder 3"/>
          <p:cNvSpPr>
            <a:spLocks noGrp="1"/>
          </p:cNvSpPr>
          <p:nvPr>
            <p:ph type="body" sz="half" idx="2"/>
          </p:nvPr>
        </p:nvSpPr>
        <p:spPr>
          <a:xfrm>
            <a:off x="7164125" y="2556387"/>
            <a:ext cx="4937760" cy="3539613"/>
          </a:xfrm>
        </p:spPr>
        <p:txBody>
          <a:bodyPr>
            <a:noAutofit/>
          </a:bodyPr>
          <a:lstStyle/>
          <a:p>
            <a:r>
              <a:rPr lang="el-GR" sz="1600" b="1" dirty="0">
                <a:solidFill>
                  <a:srgbClr val="FF0000"/>
                </a:solidFill>
                <a:latin typeface="Comic Sans MS" panose="030F0702030302020204" pitchFamily="66" charset="0"/>
                <a:cs typeface="Calibri" panose="020F0502020204030204" pitchFamily="34" charset="0"/>
              </a:rPr>
              <a:t>Ο ΟΗΕ-όπως τον γνωρίζουμε σήμερα- ιδρύθηκε στις 24 Οκτωβρίου 1945 με τη λήξη του Β’ Παγκοσμίου </a:t>
            </a:r>
            <a:r>
              <a:rPr lang="el-GR" sz="1600" b="1" dirty="0" smtClean="0">
                <a:solidFill>
                  <a:srgbClr val="FF0000"/>
                </a:solidFill>
                <a:latin typeface="Comic Sans MS" panose="030F0702030302020204" pitchFamily="66" charset="0"/>
                <a:cs typeface="Calibri" panose="020F0502020204030204" pitchFamily="34" charset="0"/>
              </a:rPr>
              <a:t>Πολέμου</a:t>
            </a:r>
            <a:r>
              <a:rPr lang="el-GR" sz="1600" b="1" dirty="0" smtClean="0">
                <a:solidFill>
                  <a:schemeClr val="tx2"/>
                </a:solidFill>
                <a:latin typeface="Comic Sans MS" panose="030F0702030302020204" pitchFamily="66" charset="0"/>
                <a:cs typeface="Calibri" panose="020F0502020204030204" pitchFamily="34" charset="0"/>
              </a:rPr>
              <a:t> και </a:t>
            </a:r>
            <a:r>
              <a:rPr lang="el-GR" sz="1600" b="1" dirty="0">
                <a:solidFill>
                  <a:schemeClr val="tx2"/>
                </a:solidFill>
                <a:latin typeface="Comic Sans MS" panose="030F0702030302020204" pitchFamily="66" charset="0"/>
                <a:cs typeface="Calibri" panose="020F0502020204030204" pitchFamily="34" charset="0"/>
              </a:rPr>
              <a:t>αριθμεί σήμερα 193 κράτη-μέλη.</a:t>
            </a:r>
            <a:r>
              <a:rPr lang="el-GR" sz="1600" dirty="0">
                <a:solidFill>
                  <a:schemeClr val="tx2"/>
                </a:solidFill>
                <a:latin typeface="Comic Sans MS" panose="030F0702030302020204" pitchFamily="66" charset="0"/>
                <a:cs typeface="Calibri" panose="020F0502020204030204" pitchFamily="34" charset="0"/>
              </a:rPr>
              <a:t> </a:t>
            </a:r>
            <a:r>
              <a:rPr lang="el-GR" sz="1600" b="1" dirty="0">
                <a:solidFill>
                  <a:schemeClr val="tx2"/>
                </a:solidFill>
                <a:latin typeface="Comic Sans MS" panose="030F0702030302020204" pitchFamily="66" charset="0"/>
                <a:cs typeface="Calibri" panose="020F0502020204030204" pitchFamily="34" charset="0"/>
              </a:rPr>
              <a:t>Βασικοί σκοποί του Οργανισμού</a:t>
            </a:r>
            <a:r>
              <a:rPr lang="el-GR" sz="1600" dirty="0">
                <a:solidFill>
                  <a:schemeClr val="tx2"/>
                </a:solidFill>
                <a:latin typeface="Comic Sans MS" panose="030F0702030302020204" pitchFamily="66" charset="0"/>
                <a:cs typeface="Calibri" panose="020F0502020204030204" pitchFamily="34" charset="0"/>
              </a:rPr>
              <a:t> είναι η διατήρηση της διεθνούς ειρήνης και ασφάλειας, η ανάπτυξη, καθώς και η συνεργασία μεταξύ των Εθνών για την επίλυση διεθνών κρίσεων </a:t>
            </a:r>
            <a:r>
              <a:rPr lang="el-GR" sz="1600" b="1" dirty="0">
                <a:solidFill>
                  <a:schemeClr val="tx2"/>
                </a:solidFill>
                <a:latin typeface="Comic Sans MS" panose="030F0702030302020204" pitchFamily="66" charset="0"/>
                <a:cs typeface="Calibri" panose="020F0502020204030204" pitchFamily="34" charset="0"/>
              </a:rPr>
              <a:t> </a:t>
            </a:r>
            <a:r>
              <a:rPr lang="el-GR" sz="1600" b="1" dirty="0">
                <a:solidFill>
                  <a:srgbClr val="FF0000"/>
                </a:solidFill>
                <a:latin typeface="Comic Sans MS" panose="030F0702030302020204" pitchFamily="66" charset="0"/>
                <a:cs typeface="Calibri" panose="020F0502020204030204" pitchFamily="34" charset="0"/>
              </a:rPr>
              <a:t>και την προώθηση της προστασίας των ανθρωπίνων δικαιωμάτων</a:t>
            </a:r>
            <a:r>
              <a:rPr lang="el-GR" sz="1600" b="1" dirty="0" smtClean="0">
                <a:solidFill>
                  <a:srgbClr val="FF0000"/>
                </a:solidFill>
                <a:latin typeface="Comic Sans MS" panose="030F0702030302020204" pitchFamily="66" charset="0"/>
                <a:cs typeface="Calibri" panose="020F0502020204030204" pitchFamily="34" charset="0"/>
              </a:rPr>
              <a:t>.</a:t>
            </a:r>
            <a:r>
              <a:rPr lang="el-GR" sz="1600" dirty="0">
                <a:solidFill>
                  <a:schemeClr val="tx2"/>
                </a:solidFill>
                <a:latin typeface="Comic Sans MS" panose="030F0702030302020204" pitchFamily="66" charset="0"/>
                <a:cs typeface="Calibri" panose="020F0502020204030204" pitchFamily="34" charset="0"/>
              </a:rPr>
              <a:t> </a:t>
            </a:r>
            <a:r>
              <a:rPr lang="el-GR" sz="1600" dirty="0" smtClean="0">
                <a:solidFill>
                  <a:schemeClr val="tx2"/>
                </a:solidFill>
                <a:latin typeface="Comic Sans MS" panose="030F0702030302020204" pitchFamily="66" charset="0"/>
                <a:cs typeface="Calibri" panose="020F0502020204030204" pitchFamily="34" charset="0"/>
              </a:rPr>
              <a:t>Οι </a:t>
            </a:r>
            <a:r>
              <a:rPr lang="el-GR" sz="1600" dirty="0">
                <a:solidFill>
                  <a:schemeClr val="tx2"/>
                </a:solidFill>
                <a:latin typeface="Comic Sans MS" panose="030F0702030302020204" pitchFamily="66" charset="0"/>
                <a:cs typeface="Calibri" panose="020F0502020204030204" pitchFamily="34" charset="0"/>
              </a:rPr>
              <a:t>Ειρηνευτικές Επιχειρήσεις των Ηνωμένων </a:t>
            </a:r>
            <a:r>
              <a:rPr lang="el-GR" sz="1600" dirty="0" smtClean="0">
                <a:solidFill>
                  <a:schemeClr val="tx2"/>
                </a:solidFill>
                <a:latin typeface="Comic Sans MS" panose="030F0702030302020204" pitchFamily="66" charset="0"/>
                <a:cs typeface="Calibri" panose="020F0502020204030204" pitchFamily="34" charset="0"/>
              </a:rPr>
              <a:t>Εθνών, σήμερα, </a:t>
            </a:r>
            <a:r>
              <a:rPr lang="el-GR" sz="1600" dirty="0">
                <a:solidFill>
                  <a:schemeClr val="tx2"/>
                </a:solidFill>
                <a:latin typeface="Comic Sans MS" panose="030F0702030302020204" pitchFamily="66" charset="0"/>
                <a:cs typeface="Calibri" panose="020F0502020204030204" pitchFamily="34" charset="0"/>
              </a:rPr>
              <a:t>ανέρχονται σε 14. </a:t>
            </a:r>
            <a:endParaRPr lang="el-GR" sz="1600" b="1" dirty="0" smtClean="0">
              <a:solidFill>
                <a:srgbClr val="FF0000"/>
              </a:solidFill>
              <a:latin typeface="Comic Sans MS" panose="030F0702030302020204" pitchFamily="66" charset="0"/>
              <a:cs typeface="Calibri" panose="020F0502020204030204" pitchFamily="34" charset="0"/>
            </a:endParaRPr>
          </a:p>
          <a:p>
            <a:r>
              <a:rPr lang="el-GR" sz="1600" b="1" dirty="0" smtClean="0">
                <a:solidFill>
                  <a:srgbClr val="FF0000"/>
                </a:solidFill>
                <a:latin typeface="Comic Sans MS" panose="030F0702030302020204" pitchFamily="66" charset="0"/>
                <a:cs typeface="Calibri" panose="020F0502020204030204" pitchFamily="34" charset="0"/>
              </a:rPr>
              <a:t>H </a:t>
            </a:r>
            <a:r>
              <a:rPr lang="el-GR" sz="1600" b="1" dirty="0">
                <a:solidFill>
                  <a:srgbClr val="FF0000"/>
                </a:solidFill>
                <a:latin typeface="Comic Sans MS" panose="030F0702030302020204" pitchFamily="66" charset="0"/>
                <a:cs typeface="Calibri" panose="020F0502020204030204" pitchFamily="34" charset="0"/>
              </a:rPr>
              <a:t>Ελλάδα συγκαταλέγεται μεταξύ των 51 ιδρυτικών μελών του ΟΗΕ.</a:t>
            </a:r>
            <a:r>
              <a:rPr lang="el-GR" sz="1600" b="1" dirty="0">
                <a:solidFill>
                  <a:schemeClr val="tx2"/>
                </a:solidFill>
                <a:latin typeface="Comic Sans MS" panose="030F0702030302020204" pitchFamily="66" charset="0"/>
                <a:cs typeface="Calibri" panose="020F0502020204030204" pitchFamily="34" charset="0"/>
              </a:rPr>
              <a:t/>
            </a:r>
            <a:br>
              <a:rPr lang="el-GR" sz="1600" b="1" dirty="0">
                <a:solidFill>
                  <a:schemeClr val="tx2"/>
                </a:solidFill>
                <a:latin typeface="Comic Sans MS" panose="030F0702030302020204" pitchFamily="66" charset="0"/>
                <a:cs typeface="Calibri" panose="020F0502020204030204" pitchFamily="34" charset="0"/>
              </a:rPr>
            </a:br>
            <a:endParaRPr lang="en-US" sz="1600" dirty="0">
              <a:solidFill>
                <a:schemeClr val="tx2"/>
              </a:solidFill>
              <a:latin typeface="Comic Sans MS" panose="030F0702030302020204" pitchFamily="66" charset="0"/>
              <a:cs typeface="Calibri" panose="020F0502020204030204" pitchFamily="34" charset="0"/>
            </a:endParaRPr>
          </a:p>
        </p:txBody>
      </p:sp>
      <p:pic>
        <p:nvPicPr>
          <p:cNvPr id="6" name="Picture Placeholder 5" descr="C:\Users\User-pc\Desktop\UNESCO\UN-flag.jpg"/>
          <p:cNvPicPr>
            <a:picLocks noGrp="1"/>
          </p:cNvPicPr>
          <p:nvPr>
            <p:ph type="pic" idx="1"/>
          </p:nvPr>
        </p:nvPicPr>
        <p:blipFill>
          <a:blip r:embed="rId2">
            <a:extLst>
              <a:ext uri="{28A0092B-C50C-407E-A947-70E740481C1C}">
                <a14:useLocalDpi xmlns:a14="http://schemas.microsoft.com/office/drawing/2010/main" val="0"/>
              </a:ext>
            </a:extLst>
          </a:blip>
          <a:srcRect l="2298" r="2298"/>
          <a:stretch>
            <a:fillRect/>
          </a:stretch>
        </p:blipFill>
        <p:spPr bwMode="auto">
          <a:xfrm>
            <a:off x="836613" y="1031195"/>
            <a:ext cx="5943600" cy="3865270"/>
          </a:xfrm>
          <a:prstGeom prst="rect">
            <a:avLst/>
          </a:prstGeom>
          <a:noFill/>
          <a:ln>
            <a:noFill/>
          </a:ln>
        </p:spPr>
      </p:pic>
      <p:sp>
        <p:nvSpPr>
          <p:cNvPr id="5" name="Rectangle 4"/>
          <p:cNvSpPr/>
          <p:nvPr/>
        </p:nvSpPr>
        <p:spPr>
          <a:xfrm>
            <a:off x="876169" y="5022277"/>
            <a:ext cx="6096000" cy="923330"/>
          </a:xfrm>
          <a:prstGeom prst="rect">
            <a:avLst/>
          </a:prstGeom>
        </p:spPr>
        <p:txBody>
          <a:bodyPr>
            <a:spAutoFit/>
          </a:bodyPr>
          <a:lstStyle/>
          <a:p>
            <a:r>
              <a:rPr lang="el-GR" dirty="0">
                <a:latin typeface="Calibri" panose="020F0502020204030204" pitchFamily="34" charset="0"/>
                <a:cs typeface="Calibri" panose="020F0502020204030204" pitchFamily="34" charset="0"/>
              </a:rPr>
              <a:t>Η </a:t>
            </a:r>
            <a:r>
              <a:rPr lang="el-GR" dirty="0">
                <a:latin typeface="Calibri" panose="020F0502020204030204" pitchFamily="34" charset="0"/>
                <a:cs typeface="Calibri" panose="020F0502020204030204" pitchFamily="34" charset="0"/>
                <a:hlinkClick r:id="rId3"/>
              </a:rPr>
              <a:t>Ημέρα των Ηνωμένων Εθνών</a:t>
            </a:r>
            <a:r>
              <a:rPr lang="el-GR" dirty="0">
                <a:latin typeface="Calibri" panose="020F0502020204030204" pitchFamily="34" charset="0"/>
                <a:cs typeface="Calibri" panose="020F0502020204030204" pitchFamily="34" charset="0"/>
              </a:rPr>
              <a:t> εορτάζεται κάθε χρόνο στις 24 Οκτωβρίου.</a:t>
            </a:r>
            <a:r>
              <a:rPr lang="en-GB" dirty="0"/>
              <a:t/>
            </a:r>
            <a:br>
              <a:rPr lang="en-GB" dirty="0"/>
            </a:br>
            <a:endParaRPr lang="en-GB" dirty="0"/>
          </a:p>
        </p:txBody>
      </p:sp>
    </p:spTree>
    <p:extLst>
      <p:ext uri="{BB962C8B-B14F-4D97-AF65-F5344CB8AC3E}">
        <p14:creationId xmlns:p14="http://schemas.microsoft.com/office/powerpoint/2010/main" val="3844184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9848" y="675862"/>
            <a:ext cx="4956048" cy="644056"/>
          </a:xfrm>
        </p:spPr>
        <p:txBody>
          <a:bodyPr>
            <a:normAutofit/>
          </a:bodyPr>
          <a:lstStyle/>
          <a:p>
            <a:pPr algn="ctr"/>
            <a:r>
              <a:rPr lang="el-GR" u="sng" dirty="0" smtClean="0"/>
              <a:t>Ο Ο.Η.Ε ΜΕ ΛΙΓΑ ΛΟΓΙΑ</a:t>
            </a:r>
            <a:endParaRPr lang="en-US" u="sng" dirty="0"/>
          </a:p>
        </p:txBody>
      </p:sp>
      <p:sp>
        <p:nvSpPr>
          <p:cNvPr id="4" name="Content Placeholder 3"/>
          <p:cNvSpPr>
            <a:spLocks noGrp="1"/>
          </p:cNvSpPr>
          <p:nvPr>
            <p:ph sz="half" idx="2"/>
          </p:nvPr>
        </p:nvSpPr>
        <p:spPr>
          <a:xfrm>
            <a:off x="1069848" y="1407381"/>
            <a:ext cx="4956048" cy="4574319"/>
          </a:xfrm>
        </p:spPr>
        <p:txBody>
          <a:bodyPr>
            <a:normAutofit lnSpcReduction="10000"/>
          </a:bodyPr>
          <a:lstStyle/>
          <a:p>
            <a:r>
              <a:rPr lang="en-GB" sz="1600" b="1" dirty="0">
                <a:solidFill>
                  <a:srgbClr val="FF0000"/>
                </a:solidFill>
                <a:latin typeface="Calibri" panose="020F0502020204030204" pitchFamily="34" charset="0"/>
                <a:cs typeface="Calibri" panose="020F0502020204030204" pitchFamily="34" charset="0"/>
              </a:rPr>
              <a:t>T</a:t>
            </a:r>
            <a:r>
              <a:rPr lang="el-GR" sz="1600" b="1" dirty="0">
                <a:solidFill>
                  <a:srgbClr val="FF0000"/>
                </a:solidFill>
                <a:latin typeface="Calibri" panose="020F0502020204030204" pitchFamily="34" charset="0"/>
                <a:cs typeface="Calibri" panose="020F0502020204030204" pitchFamily="34" charset="0"/>
              </a:rPr>
              <a:t>α Ηνωμένα Έθνη αποτελούνται από έξι κύρια όργανα: </a:t>
            </a:r>
            <a:r>
              <a:rPr lang="el-GR" sz="1600" dirty="0">
                <a:latin typeface="Calibri" panose="020F0502020204030204" pitchFamily="34" charset="0"/>
                <a:cs typeface="Calibri" panose="020F0502020204030204" pitchFamily="34" charset="0"/>
              </a:rPr>
              <a:t>τη Γενική Συνέλευση, το Συμβούλιο Ασφαλείας, το Κοινωνικό και Οικονομικό Συμβούλιο, το Συμβούλιο Κηδεμονίας, το Διεθνές Δικαστήριο και τη Γραμματεία. </a:t>
            </a:r>
            <a:r>
              <a:rPr lang="el-GR" sz="1600" b="1" dirty="0">
                <a:latin typeface="Calibri" panose="020F0502020204030204" pitchFamily="34" charset="0"/>
                <a:cs typeface="Calibri" panose="020F0502020204030204" pitchFamily="34" charset="0"/>
              </a:rPr>
              <a:t>Επιπλέον, </a:t>
            </a:r>
            <a:r>
              <a:rPr lang="el-GR" sz="1600" dirty="0">
                <a:latin typeface="Calibri" panose="020F0502020204030204" pitchFamily="34" charset="0"/>
                <a:cs typeface="Calibri" panose="020F0502020204030204" pitchFamily="34" charset="0"/>
              </a:rPr>
              <a:t>τα Ηνωμένα Έθνη έχουν δημιουργήσει έναν αριθμό ειδικευμένων οργανώσεων, προγραμμάτων και ταμείων. </a:t>
            </a:r>
            <a:r>
              <a:rPr lang="el-GR" sz="1600" b="1" dirty="0">
                <a:latin typeface="Calibri" panose="020F0502020204030204" pitchFamily="34" charset="0"/>
                <a:cs typeface="Calibri" panose="020F0502020204030204" pitchFamily="34" charset="0"/>
              </a:rPr>
              <a:t>Συνολικά όλα αυτά ονομάζονται </a:t>
            </a:r>
            <a:r>
              <a:rPr lang="en-GB" sz="1600" b="1" dirty="0">
                <a:latin typeface="Calibri" panose="020F0502020204030204" pitchFamily="34" charset="0"/>
                <a:cs typeface="Calibri" panose="020F0502020204030204" pitchFamily="34" charset="0"/>
              </a:rPr>
              <a:t>‘’</a:t>
            </a:r>
            <a:r>
              <a:rPr lang="el-GR" sz="1600" b="1" dirty="0">
                <a:latin typeface="Calibri" panose="020F0502020204030204" pitchFamily="34" charset="0"/>
                <a:cs typeface="Calibri" panose="020F0502020204030204" pitchFamily="34" charset="0"/>
              </a:rPr>
              <a:t>το σύστημα των Ηνωμένων Εθνών</a:t>
            </a:r>
            <a:r>
              <a:rPr lang="en-GB" sz="1600" b="1" dirty="0">
                <a:latin typeface="Calibri" panose="020F0502020204030204" pitchFamily="34" charset="0"/>
                <a:cs typeface="Calibri" panose="020F0502020204030204" pitchFamily="34" charset="0"/>
              </a:rPr>
              <a:t>’</a:t>
            </a:r>
            <a:r>
              <a:rPr lang="el-GR" sz="1600" b="1" dirty="0" smtClean="0">
                <a:latin typeface="Calibri" panose="020F0502020204030204" pitchFamily="34" charset="0"/>
                <a:cs typeface="Calibri" panose="020F0502020204030204" pitchFamily="34" charset="0"/>
              </a:rPr>
              <a:t>.</a:t>
            </a:r>
          </a:p>
          <a:p>
            <a:r>
              <a:rPr lang="el-GR" sz="1600" b="1" dirty="0">
                <a:solidFill>
                  <a:srgbClr val="00B050"/>
                </a:solidFill>
              </a:rPr>
              <a:t>Ο πολύ μεγάλος αριθμός οργανώσεων του ΟΗΕ, εκτός των κυρίων οργάνων, χωρίζεται σε δυο ομάδες:</a:t>
            </a:r>
            <a:endParaRPr lang="en-GB" sz="1600" dirty="0">
              <a:solidFill>
                <a:srgbClr val="00B050"/>
              </a:solidFill>
            </a:endParaRPr>
          </a:p>
          <a:p>
            <a:pPr marL="0" lvl="0" indent="0">
              <a:buNone/>
            </a:pPr>
            <a:r>
              <a:rPr lang="el-GR" sz="1600" b="1" dirty="0" smtClean="0">
                <a:solidFill>
                  <a:srgbClr val="FF0000"/>
                </a:solidFill>
              </a:rPr>
              <a:t>1/ Σώματα </a:t>
            </a:r>
            <a:r>
              <a:rPr lang="el-GR" sz="1600" dirty="0"/>
              <a:t>όπως τμήματα, προγράμματα, ιδρύματα και ταμεία </a:t>
            </a:r>
            <a:r>
              <a:rPr lang="el-GR" sz="1600" u="sng" dirty="0"/>
              <a:t>τα οποία έχουν ιδρυθεί από τη Γενική </a:t>
            </a:r>
            <a:r>
              <a:rPr lang="el-GR" sz="1600" u="sng" dirty="0" smtClean="0"/>
              <a:t>Συνέλευση του Ο.Η.Ε</a:t>
            </a:r>
            <a:endParaRPr lang="en-GB" sz="1600" u="sng" dirty="0"/>
          </a:p>
          <a:p>
            <a:r>
              <a:rPr lang="el-GR" sz="1600" b="1" u="sng" dirty="0">
                <a:solidFill>
                  <a:srgbClr val="FF0000"/>
                </a:solidFill>
              </a:rPr>
              <a:t>Σε αυτά περιλαμβάνεται μεταξύ άλλων η </a:t>
            </a:r>
            <a:r>
              <a:rPr lang="en-GB" sz="1600" b="1" u="sng" dirty="0">
                <a:solidFill>
                  <a:srgbClr val="FF0000"/>
                </a:solidFill>
              </a:rPr>
              <a:t>UNICEF</a:t>
            </a:r>
            <a:r>
              <a:rPr lang="el-GR" sz="1600" b="1" u="sng" dirty="0">
                <a:solidFill>
                  <a:srgbClr val="FF0000"/>
                </a:solidFill>
              </a:rPr>
              <a:t>.</a:t>
            </a:r>
            <a:endParaRPr lang="en-GB" sz="1600" u="sng" dirty="0">
              <a:solidFill>
                <a:srgbClr val="FF0000"/>
              </a:solidFill>
            </a:endParaRPr>
          </a:p>
          <a:p>
            <a:endParaRPr lang="en-GB" sz="1600" u="sng" dirty="0">
              <a:latin typeface="Calibri" panose="020F0502020204030204" pitchFamily="34" charset="0"/>
              <a:cs typeface="Calibri" panose="020F0502020204030204" pitchFamily="34" charset="0"/>
            </a:endParaRPr>
          </a:p>
          <a:p>
            <a:endParaRPr lang="en-US" sz="1400" dirty="0">
              <a:latin typeface="Calibri" panose="020F0502020204030204" pitchFamily="34" charset="0"/>
              <a:cs typeface="Calibri" panose="020F0502020204030204" pitchFamily="34" charset="0"/>
            </a:endParaRPr>
          </a:p>
        </p:txBody>
      </p:sp>
      <p:sp>
        <p:nvSpPr>
          <p:cNvPr id="6" name="Content Placeholder 5"/>
          <p:cNvSpPr>
            <a:spLocks noGrp="1"/>
          </p:cNvSpPr>
          <p:nvPr>
            <p:ph sz="quarter" idx="4"/>
          </p:nvPr>
        </p:nvSpPr>
        <p:spPr>
          <a:xfrm>
            <a:off x="6172200" y="978010"/>
            <a:ext cx="4956048" cy="5003690"/>
          </a:xfrm>
        </p:spPr>
        <p:txBody>
          <a:bodyPr>
            <a:normAutofit fontScale="70000" lnSpcReduction="20000"/>
          </a:bodyPr>
          <a:lstStyle/>
          <a:p>
            <a:pPr marL="0" lvl="0" indent="0">
              <a:buNone/>
            </a:pPr>
            <a:r>
              <a:rPr lang="el-GR" sz="2600" b="1" dirty="0" smtClean="0">
                <a:solidFill>
                  <a:srgbClr val="FF0000"/>
                </a:solidFill>
                <a:cs typeface="Calibri" panose="020F0502020204030204" pitchFamily="34" charset="0"/>
              </a:rPr>
              <a:t>2/ Ειδικευμένες </a:t>
            </a:r>
            <a:r>
              <a:rPr lang="el-GR" sz="2600" b="1" dirty="0">
                <a:solidFill>
                  <a:srgbClr val="FF0000"/>
                </a:solidFill>
                <a:cs typeface="Calibri" panose="020F0502020204030204" pitchFamily="34" charset="0"/>
              </a:rPr>
              <a:t>οργανώσεις, </a:t>
            </a:r>
            <a:r>
              <a:rPr lang="el-GR" sz="2600" dirty="0">
                <a:cs typeface="Calibri" panose="020F0502020204030204" pitchFamily="34" charset="0"/>
              </a:rPr>
              <a:t>οι οποίες είναι χωριστές, </a:t>
            </a:r>
            <a:r>
              <a:rPr lang="el-GR" sz="2600" u="sng" dirty="0">
                <a:cs typeface="Calibri" panose="020F0502020204030204" pitchFamily="34" charset="0"/>
              </a:rPr>
              <a:t>αυτόνομες οργανώσεις </a:t>
            </a:r>
            <a:r>
              <a:rPr lang="el-GR" sz="2600" dirty="0">
                <a:cs typeface="Calibri" panose="020F0502020204030204" pitchFamily="34" charset="0"/>
              </a:rPr>
              <a:t>που οι σχέσεις τους με τα Ηνωμένα Έθνη διέπονται από </a:t>
            </a:r>
            <a:r>
              <a:rPr lang="el-GR" sz="2600" u="sng" dirty="0">
                <a:cs typeface="Calibri" panose="020F0502020204030204" pitchFamily="34" charset="0"/>
              </a:rPr>
              <a:t>ειδικές ενδοκυβερνητικές συμφωνίες.</a:t>
            </a:r>
            <a:endParaRPr lang="en-GB" sz="2600" u="sng" dirty="0">
              <a:cs typeface="Calibri" panose="020F0502020204030204" pitchFamily="34" charset="0"/>
            </a:endParaRPr>
          </a:p>
          <a:p>
            <a:r>
              <a:rPr lang="el-GR" sz="2600" dirty="0">
                <a:latin typeface="Calibri" panose="020F0502020204030204" pitchFamily="34" charset="0"/>
                <a:cs typeface="Calibri" panose="020F0502020204030204" pitchFamily="34" charset="0"/>
              </a:rPr>
              <a:t>Αυτές οι οργανώσεις, που έχουν ευρύτατες διεθνείς ευθύνες σε οικονομικούς, κοινωνικούς, πολιτιστικούς και άλλους σχετικούς τομείς, έχουν τα δικά τους μέλη, τα νομοθετικά και εκτελεστικά όργανα, γραμματείες και προϋπολογισμούς. </a:t>
            </a:r>
            <a:endParaRPr lang="el-GR" sz="2600" dirty="0" smtClean="0">
              <a:latin typeface="Calibri" panose="020F0502020204030204" pitchFamily="34" charset="0"/>
              <a:cs typeface="Calibri" panose="020F0502020204030204" pitchFamily="34" charset="0"/>
            </a:endParaRPr>
          </a:p>
          <a:p>
            <a:r>
              <a:rPr lang="el-GR" u="sng" dirty="0" smtClean="0"/>
              <a:t>Συνεργάζονται </a:t>
            </a:r>
            <a:r>
              <a:rPr lang="el-GR" u="sng" dirty="0"/>
              <a:t>όλες με τον ΟΗΕ και μεταξύ τους</a:t>
            </a:r>
            <a:r>
              <a:rPr lang="el-GR" dirty="0"/>
              <a:t> μέσω, μεταξύ άλλων, του συντονιστικού μηχανισμού του Οικονομικού και Κοινωνικού Συμβουλίου (</a:t>
            </a:r>
            <a:r>
              <a:rPr lang="en-GB" dirty="0"/>
              <a:t>ECOSOC</a:t>
            </a:r>
            <a:r>
              <a:rPr lang="el-GR" dirty="0"/>
              <a:t>). </a:t>
            </a:r>
            <a:endParaRPr lang="el-GR" dirty="0" smtClean="0"/>
          </a:p>
          <a:p>
            <a:r>
              <a:rPr lang="en-GB" b="1" u="sng" dirty="0" err="1" smtClean="0">
                <a:solidFill>
                  <a:srgbClr val="FF0000"/>
                </a:solidFill>
              </a:rPr>
              <a:t>Σε</a:t>
            </a:r>
            <a:r>
              <a:rPr lang="en-GB" b="1" u="sng" dirty="0" smtClean="0">
                <a:solidFill>
                  <a:srgbClr val="FF0000"/>
                </a:solidFill>
              </a:rPr>
              <a:t> </a:t>
            </a:r>
            <a:r>
              <a:rPr lang="en-GB" b="1" u="sng" dirty="0">
                <a:solidFill>
                  <a:srgbClr val="FF0000"/>
                </a:solidFill>
              </a:rPr>
              <a:t>α</a:t>
            </a:r>
            <a:r>
              <a:rPr lang="en-GB" b="1" u="sng" dirty="0" err="1">
                <a:solidFill>
                  <a:srgbClr val="FF0000"/>
                </a:solidFill>
              </a:rPr>
              <a:t>υτές</a:t>
            </a:r>
            <a:r>
              <a:rPr lang="en-GB" b="1" u="sng" dirty="0">
                <a:solidFill>
                  <a:srgbClr val="FF0000"/>
                </a:solidFill>
              </a:rPr>
              <a:t> π</a:t>
            </a:r>
            <a:r>
              <a:rPr lang="en-GB" b="1" u="sng" dirty="0" err="1">
                <a:solidFill>
                  <a:srgbClr val="FF0000"/>
                </a:solidFill>
              </a:rPr>
              <a:t>εριλ</a:t>
            </a:r>
            <a:r>
              <a:rPr lang="en-GB" b="1" u="sng" dirty="0">
                <a:solidFill>
                  <a:srgbClr val="FF0000"/>
                </a:solidFill>
              </a:rPr>
              <a:t>αμβάν</a:t>
            </a:r>
            <a:r>
              <a:rPr lang="el-GR" b="1" u="sng" dirty="0">
                <a:solidFill>
                  <a:srgbClr val="FF0000"/>
                </a:solidFill>
              </a:rPr>
              <a:t>εται μεταξύ άλλων η</a:t>
            </a:r>
            <a:r>
              <a:rPr lang="en-GB" b="1" u="sng" dirty="0">
                <a:solidFill>
                  <a:srgbClr val="FF0000"/>
                </a:solidFill>
              </a:rPr>
              <a:t> UNESCO.</a:t>
            </a:r>
            <a:endParaRPr lang="en-GB" u="sng" dirty="0">
              <a:solidFill>
                <a:srgbClr val="FF0000"/>
              </a:solidFill>
            </a:endParaRPr>
          </a:p>
          <a:p>
            <a:endParaRPr lang="en-US" u="sng" dirty="0">
              <a:solidFill>
                <a:srgbClr val="FF0000"/>
              </a:solidFill>
            </a:endParaRPr>
          </a:p>
        </p:txBody>
      </p:sp>
    </p:spTree>
    <p:extLst>
      <p:ext uri="{BB962C8B-B14F-4D97-AF65-F5344CB8AC3E}">
        <p14:creationId xmlns:p14="http://schemas.microsoft.com/office/powerpoint/2010/main" val="3780961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2891" y="636103"/>
            <a:ext cx="3840480" cy="1089329"/>
          </a:xfrm>
        </p:spPr>
        <p:txBody>
          <a:bodyPr>
            <a:normAutofit fontScale="90000"/>
          </a:bodyPr>
          <a:lstStyle/>
          <a:p>
            <a:pPr algn="ctr"/>
            <a:r>
              <a:rPr lang="el-GR" sz="1600" b="1" u="sng" dirty="0" smtClean="0">
                <a:latin typeface="Calibri" panose="020F0502020204030204" pitchFamily="34" charset="0"/>
                <a:cs typeface="Calibri" panose="020F0502020204030204" pitchFamily="34" charset="0"/>
              </a:rPr>
              <a:t/>
            </a:r>
            <a:br>
              <a:rPr lang="el-GR" sz="1600" b="1" u="sng" dirty="0" smtClean="0">
                <a:latin typeface="Calibri" panose="020F0502020204030204" pitchFamily="34" charset="0"/>
                <a:cs typeface="Calibri" panose="020F0502020204030204" pitchFamily="34" charset="0"/>
              </a:rPr>
            </a:br>
            <a:r>
              <a:rPr lang="el-GR" sz="1600" b="1" u="sng" dirty="0">
                <a:latin typeface="Calibri" panose="020F0502020204030204" pitchFamily="34" charset="0"/>
                <a:cs typeface="Calibri" panose="020F0502020204030204" pitchFamily="34" charset="0"/>
              </a:rPr>
              <a:t/>
            </a:r>
            <a:br>
              <a:rPr lang="el-GR" sz="1600" b="1" u="sng" dirty="0">
                <a:latin typeface="Calibri" panose="020F0502020204030204" pitchFamily="34" charset="0"/>
                <a:cs typeface="Calibri" panose="020F0502020204030204" pitchFamily="34" charset="0"/>
              </a:rPr>
            </a:br>
            <a:r>
              <a:rPr lang="el-GR" sz="1600" b="1" u="sng" dirty="0" smtClean="0">
                <a:latin typeface="Calibri" panose="020F0502020204030204" pitchFamily="34" charset="0"/>
                <a:cs typeface="Calibri" panose="020F0502020204030204" pitchFamily="34" charset="0"/>
              </a:rPr>
              <a:t/>
            </a:r>
            <a:br>
              <a:rPr lang="el-GR" sz="1600" b="1" u="sng" dirty="0" smtClean="0">
                <a:latin typeface="Calibri" panose="020F0502020204030204" pitchFamily="34" charset="0"/>
                <a:cs typeface="Calibri" panose="020F0502020204030204" pitchFamily="34" charset="0"/>
              </a:rPr>
            </a:br>
            <a:r>
              <a:rPr lang="en-GB" sz="1800" b="1" dirty="0" smtClean="0">
                <a:solidFill>
                  <a:srgbClr val="FF0000"/>
                </a:solidFill>
                <a:latin typeface="Calibri" panose="020F0502020204030204" pitchFamily="34" charset="0"/>
                <a:cs typeface="Calibri" panose="020F0502020204030204" pitchFamily="34" charset="0"/>
              </a:rPr>
              <a:t>UNESCO</a:t>
            </a:r>
            <a:r>
              <a:rPr lang="el-GR" sz="1800" b="1" dirty="0" smtClean="0">
                <a:solidFill>
                  <a:srgbClr val="FF0000"/>
                </a:solidFill>
                <a:latin typeface="Calibri" panose="020F0502020204030204" pitchFamily="34" charset="0"/>
                <a:cs typeface="Calibri" panose="020F0502020204030204" pitchFamily="34" charset="0"/>
              </a:rPr>
              <a:t>  </a:t>
            </a:r>
            <a:br>
              <a:rPr lang="el-GR" sz="1800" b="1" dirty="0" smtClean="0">
                <a:solidFill>
                  <a:srgbClr val="FF0000"/>
                </a:solidFill>
                <a:latin typeface="Calibri" panose="020F0502020204030204" pitchFamily="34" charset="0"/>
                <a:cs typeface="Calibri" panose="020F0502020204030204" pitchFamily="34" charset="0"/>
              </a:rPr>
            </a:br>
            <a:r>
              <a:rPr lang="el-GR" sz="1800" b="1" dirty="0" smtClean="0">
                <a:solidFill>
                  <a:srgbClr val="FF0000"/>
                </a:solidFill>
                <a:latin typeface="Calibri" panose="020F0502020204030204" pitchFamily="34" charset="0"/>
                <a:cs typeface="Calibri" panose="020F0502020204030204" pitchFamily="34" charset="0"/>
              </a:rPr>
              <a:t>ΟΡΓΑΝΩΣΗ </a:t>
            </a:r>
            <a:r>
              <a:rPr lang="el-GR" sz="1800" b="1" dirty="0">
                <a:solidFill>
                  <a:srgbClr val="FF0000"/>
                </a:solidFill>
                <a:latin typeface="Calibri" panose="020F0502020204030204" pitchFamily="34" charset="0"/>
                <a:cs typeface="Calibri" panose="020F0502020204030204" pitchFamily="34" charset="0"/>
              </a:rPr>
              <a:t>ΤΟΥ ΟΗΕ ΓΙΑ ΤΗΝ ΕΚΠΑΙΔΕΥΣΗ, ΤΗΝ ΕΠΙΣΤΗΜΗ, ΚΑΙ ΤΟΝ ΠΟΛΙΤΙΣΜΟ</a:t>
            </a:r>
            <a:r>
              <a:rPr lang="en-GB" sz="1800" dirty="0">
                <a:solidFill>
                  <a:srgbClr val="FF0000"/>
                </a:solidFill>
                <a:latin typeface="Calibri" panose="020F0502020204030204" pitchFamily="34" charset="0"/>
                <a:cs typeface="Calibri" panose="020F0502020204030204" pitchFamily="34" charset="0"/>
              </a:rPr>
              <a:t/>
            </a:r>
            <a:br>
              <a:rPr lang="en-GB" sz="1800" dirty="0">
                <a:solidFill>
                  <a:srgbClr val="FF0000"/>
                </a:solidFill>
                <a:latin typeface="Calibri" panose="020F0502020204030204" pitchFamily="34" charset="0"/>
                <a:cs typeface="Calibri" panose="020F0502020204030204" pitchFamily="34" charset="0"/>
              </a:rPr>
            </a:br>
            <a:r>
              <a:rPr lang="el-GR" sz="1600" b="1" dirty="0"/>
              <a:t> </a:t>
            </a:r>
            <a:r>
              <a:rPr lang="en-GB" sz="1600" dirty="0"/>
              <a:t/>
            </a:r>
            <a:br>
              <a:rPr lang="en-GB" sz="1600" dirty="0"/>
            </a:br>
            <a:endParaRPr lang="en-US" sz="1600" dirty="0">
              <a:latin typeface="Calibri" panose="020F0502020204030204" pitchFamily="34" charset="0"/>
              <a:cs typeface="Calibri" panose="020F0502020204030204" pitchFamily="34" charset="0"/>
            </a:endParaRPr>
          </a:p>
        </p:txBody>
      </p:sp>
      <p:sp>
        <p:nvSpPr>
          <p:cNvPr id="4" name="Text Placeholder 3"/>
          <p:cNvSpPr>
            <a:spLocks noGrp="1"/>
          </p:cNvSpPr>
          <p:nvPr>
            <p:ph type="body" sz="half" idx="2"/>
          </p:nvPr>
        </p:nvSpPr>
        <p:spPr>
          <a:xfrm>
            <a:off x="7164125" y="1486894"/>
            <a:ext cx="4937760" cy="4476584"/>
          </a:xfrm>
        </p:spPr>
        <p:txBody>
          <a:bodyPr>
            <a:noAutofit/>
          </a:bodyPr>
          <a:lstStyle/>
          <a:p>
            <a:r>
              <a:rPr lang="el-GR" sz="1600" b="1" dirty="0">
                <a:latin typeface="Comic Sans MS" panose="030F0702030302020204" pitchFamily="66" charset="0"/>
                <a:cs typeface="Calibri" panose="020F0502020204030204" pitchFamily="34" charset="0"/>
              </a:rPr>
              <a:t>Η </a:t>
            </a:r>
            <a:r>
              <a:rPr lang="en-GB" sz="1600" b="1" dirty="0">
                <a:latin typeface="Comic Sans MS" panose="030F0702030302020204" pitchFamily="66" charset="0"/>
                <a:cs typeface="Calibri" panose="020F0502020204030204" pitchFamily="34" charset="0"/>
              </a:rPr>
              <a:t>UNESCO </a:t>
            </a:r>
            <a:r>
              <a:rPr lang="en-US" sz="1600" b="1" dirty="0" err="1">
                <a:latin typeface="Comic Sans MS" panose="030F0702030302020204" pitchFamily="66" charset="0"/>
                <a:cs typeface="Calibri" panose="020F0502020204030204" pitchFamily="34" charset="0"/>
              </a:rPr>
              <a:t>i</a:t>
            </a:r>
            <a:r>
              <a:rPr lang="el-GR" sz="1600" b="1" dirty="0">
                <a:latin typeface="Comic Sans MS" panose="030F0702030302020204" pitchFamily="66" charset="0"/>
                <a:cs typeface="Calibri" panose="020F0502020204030204" pitchFamily="34" charset="0"/>
              </a:rPr>
              <a:t>δρύθηκε στις 16 Νοεμβρίου 1945</a:t>
            </a:r>
            <a:r>
              <a:rPr lang="el-GR" sz="1600" dirty="0">
                <a:latin typeface="Comic Sans MS" panose="030F0702030302020204" pitchFamily="66" charset="0"/>
                <a:cs typeface="Calibri" panose="020F0502020204030204" pitchFamily="34" charset="0"/>
              </a:rPr>
              <a:t> </a:t>
            </a:r>
            <a:endParaRPr lang="el-GR" sz="1600" dirty="0" smtClean="0">
              <a:latin typeface="Comic Sans MS" panose="030F0702030302020204" pitchFamily="66" charset="0"/>
              <a:cs typeface="Calibri" panose="020F0502020204030204" pitchFamily="34" charset="0"/>
            </a:endParaRPr>
          </a:p>
          <a:p>
            <a:r>
              <a:rPr lang="el-GR" sz="1600" dirty="0" smtClean="0">
                <a:latin typeface="Comic Sans MS" panose="030F0702030302020204" pitchFamily="66" charset="0"/>
                <a:cs typeface="Calibri" panose="020F0502020204030204" pitchFamily="34" charset="0"/>
              </a:rPr>
              <a:t>για </a:t>
            </a:r>
            <a:r>
              <a:rPr lang="el-GR" sz="1600" dirty="0">
                <a:latin typeface="Comic Sans MS" panose="030F0702030302020204" pitchFamily="66" charset="0"/>
                <a:cs typeface="Calibri" panose="020F0502020204030204" pitchFamily="34" charset="0"/>
              </a:rPr>
              <a:t>να οικοδομήσει μια μόνιμη παγκόσμια ειρήνη, </a:t>
            </a:r>
            <a:endParaRPr lang="el-GR" sz="1600" dirty="0" smtClean="0">
              <a:latin typeface="Comic Sans MS" panose="030F0702030302020204" pitchFamily="66" charset="0"/>
              <a:cs typeface="Calibri" panose="020F0502020204030204" pitchFamily="34" charset="0"/>
            </a:endParaRPr>
          </a:p>
          <a:p>
            <a:r>
              <a:rPr lang="el-GR" sz="1600" dirty="0" smtClean="0">
                <a:latin typeface="Comic Sans MS" panose="030F0702030302020204" pitchFamily="66" charset="0"/>
                <a:cs typeface="Calibri" panose="020F0502020204030204" pitchFamily="34" charset="0"/>
              </a:rPr>
              <a:t>θεμελιωμένη </a:t>
            </a:r>
            <a:r>
              <a:rPr lang="el-GR" sz="1600" dirty="0">
                <a:latin typeface="Comic Sans MS" panose="030F0702030302020204" pitchFamily="66" charset="0"/>
                <a:cs typeface="Calibri" panose="020F0502020204030204" pitchFamily="34" charset="0"/>
              </a:rPr>
              <a:t>στην πνευματική και ηθική αλληλεγγύη </a:t>
            </a:r>
            <a:endParaRPr lang="el-GR" sz="1600" dirty="0" smtClean="0">
              <a:latin typeface="Comic Sans MS" panose="030F0702030302020204" pitchFamily="66" charset="0"/>
              <a:cs typeface="Calibri" panose="020F0502020204030204" pitchFamily="34" charset="0"/>
            </a:endParaRPr>
          </a:p>
          <a:p>
            <a:r>
              <a:rPr lang="el-GR" sz="1600" dirty="0" smtClean="0">
                <a:latin typeface="Comic Sans MS" panose="030F0702030302020204" pitchFamily="66" charset="0"/>
                <a:cs typeface="Calibri" panose="020F0502020204030204" pitchFamily="34" charset="0"/>
              </a:rPr>
              <a:t>της ανθρωπότητας </a:t>
            </a:r>
            <a:r>
              <a:rPr lang="el-GR" sz="1600" dirty="0" smtClean="0">
                <a:latin typeface="Comic Sans MS" panose="030F0702030302020204" pitchFamily="66" charset="0"/>
              </a:rPr>
              <a:t>με </a:t>
            </a:r>
            <a:r>
              <a:rPr lang="el-GR" sz="1600" dirty="0">
                <a:latin typeface="Comic Sans MS" panose="030F0702030302020204" pitchFamily="66" charset="0"/>
              </a:rPr>
              <a:t>στόχο την ευημερία του ανθρώπου σε ένα ειρηνικό </a:t>
            </a:r>
            <a:r>
              <a:rPr lang="el-GR" sz="1600" dirty="0" smtClean="0">
                <a:latin typeface="Comic Sans MS" panose="030F0702030302020204" pitchFamily="66" charset="0"/>
              </a:rPr>
              <a:t>κόσμο ΚΑΙ</a:t>
            </a:r>
            <a:endParaRPr lang="en-GB" sz="1600" dirty="0">
              <a:latin typeface="Comic Sans MS" panose="030F0702030302020204" pitchFamily="66" charset="0"/>
            </a:endParaRPr>
          </a:p>
          <a:p>
            <a:r>
              <a:rPr lang="el-GR" sz="1600" b="1" u="sng" dirty="0" smtClean="0">
                <a:latin typeface="Comic Sans MS" panose="030F0702030302020204" pitchFamily="66" charset="0"/>
                <a:cs typeface="Calibri" panose="020F0502020204030204" pitchFamily="34" charset="0"/>
              </a:rPr>
              <a:t>εστιάζει </a:t>
            </a:r>
            <a:r>
              <a:rPr lang="el-GR" sz="1600" b="1" u="sng" dirty="0">
                <a:latin typeface="Comic Sans MS" panose="030F0702030302020204" pitchFamily="66" charset="0"/>
                <a:cs typeface="Calibri" panose="020F0502020204030204" pitchFamily="34" charset="0"/>
              </a:rPr>
              <a:t>την προσοχή </a:t>
            </a:r>
            <a:r>
              <a:rPr lang="el-GR" sz="1600" b="1" u="sng" dirty="0" smtClean="0">
                <a:latin typeface="Comic Sans MS" panose="030F0702030302020204" pitchFamily="66" charset="0"/>
                <a:cs typeface="Calibri" panose="020F0502020204030204" pitchFamily="34" charset="0"/>
              </a:rPr>
              <a:t>της</a:t>
            </a:r>
          </a:p>
          <a:p>
            <a:r>
              <a:rPr lang="el-GR" sz="1600" b="1" dirty="0" smtClean="0">
                <a:latin typeface="Comic Sans MS" panose="030F0702030302020204" pitchFamily="66" charset="0"/>
                <a:cs typeface="Calibri" panose="020F0502020204030204" pitchFamily="34" charset="0"/>
              </a:rPr>
              <a:t> </a:t>
            </a:r>
            <a:r>
              <a:rPr lang="el-GR" sz="1600" b="1" u="sng" dirty="0">
                <a:latin typeface="Comic Sans MS" panose="030F0702030302020204" pitchFamily="66" charset="0"/>
                <a:cs typeface="Calibri" panose="020F0502020204030204" pitchFamily="34" charset="0"/>
              </a:rPr>
              <a:t>στην παροχή παιδείας σε όλους μέσω της</a:t>
            </a:r>
            <a:r>
              <a:rPr lang="el-GR" sz="1600" dirty="0">
                <a:latin typeface="Comic Sans MS" panose="030F0702030302020204" pitchFamily="66" charset="0"/>
                <a:cs typeface="Calibri" panose="020F0502020204030204" pitchFamily="34" charset="0"/>
              </a:rPr>
              <a:t> </a:t>
            </a:r>
            <a:endParaRPr lang="el-GR" sz="1600" dirty="0" smtClean="0">
              <a:latin typeface="Comic Sans MS" panose="030F0702030302020204" pitchFamily="66" charset="0"/>
              <a:cs typeface="Calibri" panose="020F0502020204030204" pitchFamily="34" charset="0"/>
            </a:endParaRPr>
          </a:p>
          <a:p>
            <a:r>
              <a:rPr lang="el-GR" sz="1600" dirty="0" smtClean="0">
                <a:latin typeface="Comic Sans MS" panose="030F0702030302020204" pitchFamily="66" charset="0"/>
                <a:cs typeface="Calibri" panose="020F0502020204030204" pitchFamily="34" charset="0"/>
              </a:rPr>
              <a:t>διεθνούς </a:t>
            </a:r>
            <a:r>
              <a:rPr lang="el-GR" sz="1600" dirty="0">
                <a:latin typeface="Comic Sans MS" panose="030F0702030302020204" pitchFamily="66" charset="0"/>
                <a:cs typeface="Calibri" panose="020F0502020204030204" pitchFamily="34" charset="0"/>
              </a:rPr>
              <a:t>συνεργασίας μεταξύ </a:t>
            </a:r>
            <a:r>
              <a:rPr lang="el-GR" sz="1600" dirty="0" smtClean="0">
                <a:latin typeface="Comic Sans MS" panose="030F0702030302020204" pitchFamily="66" charset="0"/>
                <a:cs typeface="Calibri" panose="020F0502020204030204" pitchFamily="34" charset="0"/>
              </a:rPr>
              <a:t>των</a:t>
            </a:r>
          </a:p>
          <a:p>
            <a:r>
              <a:rPr lang="en-GB" sz="1600" dirty="0">
                <a:solidFill>
                  <a:srgbClr val="FF0000"/>
                </a:solidFill>
                <a:latin typeface="Comic Sans MS" panose="030F0702030302020204" pitchFamily="66" charset="0"/>
                <a:cs typeface="Calibri" panose="020F0502020204030204" pitchFamily="34" charset="0"/>
              </a:rPr>
              <a:t> </a:t>
            </a:r>
            <a:r>
              <a:rPr lang="el-GR" sz="1600" u="sng" dirty="0">
                <a:solidFill>
                  <a:srgbClr val="FF0000"/>
                </a:solidFill>
                <a:latin typeface="Comic Sans MS" panose="030F0702030302020204" pitchFamily="66" charset="0"/>
                <a:cs typeface="Calibri" panose="020F0502020204030204" pitchFamily="34" charset="0"/>
                <a:hlinkClick r:id="rId2"/>
              </a:rPr>
              <a:t>195 κρατών μελών και των 9 συνδεδεμένων μελών</a:t>
            </a:r>
            <a:r>
              <a:rPr lang="en-GB" sz="1600" dirty="0">
                <a:solidFill>
                  <a:srgbClr val="FF0000"/>
                </a:solidFill>
                <a:latin typeface="Comic Sans MS" panose="030F0702030302020204" pitchFamily="66" charset="0"/>
                <a:cs typeface="Calibri" panose="020F0502020204030204" pitchFamily="34" charset="0"/>
              </a:rPr>
              <a:t> </a:t>
            </a:r>
            <a:r>
              <a:rPr lang="el-GR" sz="1600" dirty="0">
                <a:latin typeface="Comic Sans MS" panose="030F0702030302020204" pitchFamily="66" charset="0"/>
                <a:cs typeface="Calibri" panose="020F0502020204030204" pitchFamily="34" charset="0"/>
              </a:rPr>
              <a:t>της. </a:t>
            </a:r>
            <a:endParaRPr lang="en-US" sz="1600" dirty="0">
              <a:solidFill>
                <a:schemeClr val="tx2"/>
              </a:solidFill>
              <a:latin typeface="Comic Sans MS" panose="030F0702030302020204" pitchFamily="66" charset="0"/>
              <a:cs typeface="Calibri" panose="020F0502020204030204" pitchFamily="34" charset="0"/>
            </a:endParaRPr>
          </a:p>
        </p:txBody>
      </p:sp>
      <p:pic>
        <p:nvPicPr>
          <p:cNvPr id="7" name="Picture Placeholder 6" descr="https://images.unric.org/el/wp-content/uploads/sites/5/2019/05/UNESCO_logo_English.svg_.png"/>
          <p:cNvPicPr>
            <a:picLocks noGrp="1"/>
          </p:cNvPicPr>
          <p:nvPr>
            <p:ph type="pic" idx="1"/>
          </p:nvPr>
        </p:nvPicPr>
        <p:blipFill>
          <a:blip r:embed="rId3" cstate="print">
            <a:extLst>
              <a:ext uri="{28A0092B-C50C-407E-A947-70E740481C1C}">
                <a14:useLocalDpi xmlns:a14="http://schemas.microsoft.com/office/drawing/2010/main" val="0"/>
              </a:ext>
            </a:extLst>
          </a:blip>
          <a:srcRect t="8634" b="8634"/>
          <a:stretch>
            <a:fillRect/>
          </a:stretch>
        </p:blipFill>
        <p:spPr bwMode="auto">
          <a:prstGeom prst="rect">
            <a:avLst/>
          </a:prstGeom>
          <a:noFill/>
          <a:ln>
            <a:noFill/>
          </a:ln>
        </p:spPr>
      </p:pic>
    </p:spTree>
    <p:extLst>
      <p:ext uri="{BB962C8B-B14F-4D97-AF65-F5344CB8AC3E}">
        <p14:creationId xmlns:p14="http://schemas.microsoft.com/office/powerpoint/2010/main" val="785516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834886"/>
            <a:ext cx="4397334" cy="689113"/>
          </a:xfrm>
        </p:spPr>
        <p:txBody>
          <a:bodyPr>
            <a:normAutofit/>
          </a:bodyPr>
          <a:lstStyle/>
          <a:p>
            <a:r>
              <a:rPr lang="el-GR" sz="2800" b="1" dirty="0" smtClean="0">
                <a:solidFill>
                  <a:srgbClr val="FF0000"/>
                </a:solidFill>
                <a:latin typeface="Comic Sans MS" panose="030F0702030302020204" pitchFamily="66" charset="0"/>
                <a:cs typeface="Calibri" panose="020F0502020204030204" pitchFamily="34" charset="0"/>
              </a:rPr>
              <a:t>Η </a:t>
            </a:r>
            <a:r>
              <a:rPr lang="en-GB" sz="2800" b="1" dirty="0" smtClean="0">
                <a:solidFill>
                  <a:srgbClr val="FF0000"/>
                </a:solidFill>
                <a:latin typeface="Comic Sans MS" panose="030F0702030302020204" pitchFamily="66" charset="0"/>
                <a:cs typeface="Calibri" panose="020F0502020204030204" pitchFamily="34" charset="0"/>
              </a:rPr>
              <a:t>UNESCO </a:t>
            </a:r>
            <a:endParaRPr lang="en-US" sz="2800" b="1" dirty="0">
              <a:solidFill>
                <a:srgbClr val="FF0000"/>
              </a:solidFill>
              <a:latin typeface="Comic Sans MS" panose="030F0702030302020204" pitchFamily="66" charset="0"/>
              <a:cs typeface="Calibri" panose="020F0502020204030204" pitchFamily="34" charset="0"/>
            </a:endParaRPr>
          </a:p>
        </p:txBody>
      </p:sp>
      <p:sp>
        <p:nvSpPr>
          <p:cNvPr id="4" name="Content Placeholder 3"/>
          <p:cNvSpPr>
            <a:spLocks noGrp="1"/>
          </p:cNvSpPr>
          <p:nvPr>
            <p:ph sz="half" idx="1"/>
          </p:nvPr>
        </p:nvSpPr>
        <p:spPr>
          <a:xfrm>
            <a:off x="278296" y="1825625"/>
            <a:ext cx="5351227" cy="4187952"/>
          </a:xfrm>
        </p:spPr>
        <p:txBody>
          <a:bodyPr>
            <a:normAutofit fontScale="70000" lnSpcReduction="20000"/>
          </a:bodyPr>
          <a:lstStyle/>
          <a:p>
            <a:r>
              <a:rPr lang="el-GR" sz="1800" b="1" dirty="0">
                <a:latin typeface="Comic Sans MS" panose="030F0702030302020204" pitchFamily="66" charset="0"/>
              </a:rPr>
              <a:t>Τα κεντρικά γραφεία της οργάνωσης βρίσκονται στο Παρίσι και παράρτημα υπάρχει και στη Ν. Υόρκη</a:t>
            </a:r>
            <a:r>
              <a:rPr lang="el-GR" b="1" dirty="0"/>
              <a:t>.</a:t>
            </a:r>
            <a:endParaRPr lang="en-GB" dirty="0"/>
          </a:p>
          <a:p>
            <a:r>
              <a:rPr lang="el-GR" b="1" dirty="0">
                <a:solidFill>
                  <a:srgbClr val="FF0000"/>
                </a:solidFill>
              </a:rPr>
              <a:t>Η </a:t>
            </a:r>
            <a:r>
              <a:rPr lang="en-GB" b="1" dirty="0">
                <a:solidFill>
                  <a:srgbClr val="FF0000"/>
                </a:solidFill>
              </a:rPr>
              <a:t>UNESCO</a:t>
            </a:r>
            <a:r>
              <a:rPr lang="el-GR" b="1" dirty="0">
                <a:solidFill>
                  <a:srgbClr val="FF0000"/>
                </a:solidFill>
              </a:rPr>
              <a:t> λειτουργεί ως ένα παγκόσμιο εργαστήριο ιδεών και διαδραματίζει ένα ρυθμιστικό ρόλο στην προώθηση της διεθνούς συνεργασίας </a:t>
            </a:r>
            <a:r>
              <a:rPr lang="el-GR" dirty="0"/>
              <a:t>θέτοντας τα πρότυπα σύναψης διεθνών συμφωνιών επί διαφόρων ζητημάτων τα οποία ανακύπτουν στις σύγχρονες κοινωνίες. </a:t>
            </a:r>
            <a:endParaRPr lang="en-GB" dirty="0" smtClean="0"/>
          </a:p>
          <a:p>
            <a:r>
              <a:rPr lang="el-GR" b="1" dirty="0" smtClean="0">
                <a:solidFill>
                  <a:srgbClr val="FF0000"/>
                </a:solidFill>
              </a:rPr>
              <a:t>Ο </a:t>
            </a:r>
            <a:r>
              <a:rPr lang="el-GR" b="1" dirty="0">
                <a:solidFill>
                  <a:srgbClr val="FF0000"/>
                </a:solidFill>
              </a:rPr>
              <a:t>Οργανισμός επίσης διευθετεί την διάδοση και την ανταλλαγή πληροφοριών και γνώσης,</a:t>
            </a:r>
            <a:r>
              <a:rPr lang="el-GR" dirty="0"/>
              <a:t> </a:t>
            </a:r>
            <a:r>
              <a:rPr lang="el-GR" b="1" dirty="0">
                <a:solidFill>
                  <a:srgbClr val="00B050"/>
                </a:solidFill>
              </a:rPr>
              <a:t>ενώ παράλληλα προσφέρει βοήθεια στα κράτη μέλη ώστε να αποκτήσουν τις κατάλληλες προϋποθέσεις, </a:t>
            </a:r>
            <a:r>
              <a:rPr lang="el-GR" dirty="0"/>
              <a:t>προκειμένου να υπηρετούν τους θεσμούς και τελικά τον άνθρωπο στις τοπικές κοινωνίες</a:t>
            </a:r>
            <a:r>
              <a:rPr lang="el-GR" dirty="0" smtClean="0"/>
              <a:t>.</a:t>
            </a:r>
            <a:endParaRPr lang="en-GB" dirty="0"/>
          </a:p>
        </p:txBody>
      </p:sp>
      <p:graphicFrame>
        <p:nvGraphicFramePr>
          <p:cNvPr id="9" name="Content Placeholder 8" descr="Basic Block List showing 6 groups of boxes, each a different color, arranged from left to right and top to bottom by row with 2 boxes in each row."/>
          <p:cNvGraphicFramePr>
            <a:graphicFrameLocks noGrp="1"/>
          </p:cNvGraphicFramePr>
          <p:nvPr>
            <p:ph sz="half" idx="2"/>
            <p:extLst>
              <p:ext uri="{D42A27DB-BD31-4B8C-83A1-F6EECF244321}">
                <p14:modId xmlns:p14="http://schemas.microsoft.com/office/powerpoint/2010/main" val="1390969799"/>
              </p:ext>
            </p:extLst>
          </p:nvPr>
        </p:nvGraphicFramePr>
        <p:xfrm>
          <a:off x="5712541" y="196645"/>
          <a:ext cx="6223820" cy="60566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ight Arrow 2"/>
          <p:cNvSpPr/>
          <p:nvPr/>
        </p:nvSpPr>
        <p:spPr>
          <a:xfrm>
            <a:off x="3625795" y="94786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5331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21329" y="604299"/>
            <a:ext cx="3840480" cy="2456953"/>
          </a:xfrm>
        </p:spPr>
        <p:txBody>
          <a:bodyPr>
            <a:normAutofit fontScale="90000"/>
          </a:bodyPr>
          <a:lstStyle/>
          <a:p>
            <a:r>
              <a:rPr lang="el-GR" sz="1600" b="1" u="sng" dirty="0" smtClean="0">
                <a:latin typeface="Calibri" panose="020F0502020204030204" pitchFamily="34" charset="0"/>
                <a:cs typeface="Calibri" panose="020F0502020204030204" pitchFamily="34" charset="0"/>
              </a:rPr>
              <a:t/>
            </a:r>
            <a:br>
              <a:rPr lang="el-GR" sz="1600" b="1" u="sng" dirty="0" smtClean="0">
                <a:latin typeface="Calibri" panose="020F0502020204030204" pitchFamily="34" charset="0"/>
                <a:cs typeface="Calibri" panose="020F0502020204030204" pitchFamily="34" charset="0"/>
              </a:rPr>
            </a:br>
            <a:r>
              <a:rPr lang="el-GR" sz="1600" b="1" u="sng" dirty="0">
                <a:latin typeface="Calibri" panose="020F0502020204030204" pitchFamily="34" charset="0"/>
                <a:cs typeface="Calibri" panose="020F0502020204030204" pitchFamily="34" charset="0"/>
              </a:rPr>
              <a:t/>
            </a:r>
            <a:br>
              <a:rPr lang="el-GR" sz="1600" b="1" u="sng" dirty="0">
                <a:latin typeface="Calibri" panose="020F0502020204030204" pitchFamily="34" charset="0"/>
                <a:cs typeface="Calibri" panose="020F0502020204030204" pitchFamily="34" charset="0"/>
              </a:rPr>
            </a:br>
            <a:r>
              <a:rPr lang="en-US" sz="1600" b="1" u="sng" dirty="0">
                <a:solidFill>
                  <a:srgbClr val="FF0000"/>
                </a:solidFill>
                <a:latin typeface="Comic Sans MS" panose="030F0702030302020204" pitchFamily="66" charset="0"/>
              </a:rPr>
              <a:t>UNESCO-</a:t>
            </a:r>
            <a:r>
              <a:rPr lang="en-US" sz="1600" b="1" u="sng" dirty="0" err="1">
                <a:solidFill>
                  <a:srgbClr val="FF0000"/>
                </a:solidFill>
                <a:latin typeface="Comic Sans MS" panose="030F0702030302020204" pitchFamily="66" charset="0"/>
              </a:rPr>
              <a:t>ASPnet</a:t>
            </a:r>
            <a:r>
              <a:rPr lang="en-US" sz="1600" b="1" u="sng" dirty="0">
                <a:solidFill>
                  <a:srgbClr val="FF0000"/>
                </a:solidFill>
                <a:latin typeface="Comic Sans MS" panose="030F0702030302020204" pitchFamily="66" charset="0"/>
              </a:rPr>
              <a:t> : </a:t>
            </a:r>
            <a:r>
              <a:rPr lang="el-GR" sz="1600" b="1" u="sng" dirty="0">
                <a:solidFill>
                  <a:srgbClr val="FF0000"/>
                </a:solidFill>
                <a:latin typeface="Comic Sans MS" panose="030F0702030302020204" pitchFamily="66" charset="0"/>
              </a:rPr>
              <a:t>Συνεργαζόμενα </a:t>
            </a:r>
            <a:r>
              <a:rPr lang="el-GR" sz="1600" b="1" u="sng" dirty="0" smtClean="0">
                <a:solidFill>
                  <a:srgbClr val="FF0000"/>
                </a:solidFill>
                <a:latin typeface="Comic Sans MS" panose="030F0702030302020204" pitchFamily="66" charset="0"/>
              </a:rPr>
              <a:t>Σχολεία</a:t>
            </a:r>
            <a:r>
              <a:rPr lang="en-GB" sz="1600" b="1" u="sng" dirty="0" smtClean="0">
                <a:solidFill>
                  <a:srgbClr val="FF0000"/>
                </a:solidFill>
                <a:latin typeface="Comic Sans MS" panose="030F0702030302020204" pitchFamily="66" charset="0"/>
              </a:rPr>
              <a:t/>
            </a:r>
            <a:br>
              <a:rPr lang="en-GB" sz="1600" b="1" u="sng" dirty="0" smtClean="0">
                <a:solidFill>
                  <a:srgbClr val="FF0000"/>
                </a:solidFill>
                <a:latin typeface="Comic Sans MS" panose="030F0702030302020204" pitchFamily="66" charset="0"/>
              </a:rPr>
            </a:br>
            <a:r>
              <a:rPr lang="en-GB" sz="1600" dirty="0">
                <a:latin typeface="Comic Sans MS" panose="030F0702030302020204" pitchFamily="66" charset="0"/>
              </a:rPr>
              <a:t/>
            </a:r>
            <a:br>
              <a:rPr lang="en-GB" sz="1600" dirty="0">
                <a:latin typeface="Comic Sans MS" panose="030F0702030302020204" pitchFamily="66" charset="0"/>
              </a:rPr>
            </a:br>
            <a:r>
              <a:rPr lang="el-GR" sz="1800" dirty="0">
                <a:solidFill>
                  <a:srgbClr val="00B050"/>
                </a:solidFill>
                <a:latin typeface="Comic Sans MS" panose="030F0702030302020204" pitchFamily="66" charset="0"/>
              </a:rPr>
              <a:t>Το Δίκτυο των Συνεργαζόμενων Σχολείων της UNESCO ιδρύθηκε το 1953 και είναι ένα παγκόσμιο εκπαιδευτικό δίκτυο σε 177 χώρες, που αριθμεί σήμερα 8.000 εκπαιδευτικά ιδρύματα όλων των βαθμίδων.</a:t>
            </a:r>
            <a:r>
              <a:rPr lang="en-GB" sz="1800" dirty="0">
                <a:solidFill>
                  <a:srgbClr val="00B050"/>
                </a:solidFill>
                <a:latin typeface="Comic Sans MS" panose="030F0702030302020204" pitchFamily="66" charset="0"/>
              </a:rPr>
              <a:t/>
            </a:r>
            <a:br>
              <a:rPr lang="en-GB" sz="1800" dirty="0">
                <a:solidFill>
                  <a:srgbClr val="00B050"/>
                </a:solidFill>
                <a:latin typeface="Comic Sans MS" panose="030F0702030302020204" pitchFamily="66" charset="0"/>
              </a:rPr>
            </a:br>
            <a:r>
              <a:rPr lang="el-GR" sz="1600" b="1" u="sng" dirty="0" smtClean="0">
                <a:solidFill>
                  <a:srgbClr val="00B050"/>
                </a:solidFill>
                <a:latin typeface="Calibri" panose="020F0502020204030204" pitchFamily="34" charset="0"/>
                <a:cs typeface="Calibri" panose="020F0502020204030204" pitchFamily="34" charset="0"/>
              </a:rPr>
              <a:t/>
            </a:r>
            <a:br>
              <a:rPr lang="el-GR" sz="1600" b="1" u="sng" dirty="0" smtClean="0">
                <a:solidFill>
                  <a:srgbClr val="00B050"/>
                </a:solidFill>
                <a:latin typeface="Calibri" panose="020F0502020204030204" pitchFamily="34" charset="0"/>
                <a:cs typeface="Calibri" panose="020F0502020204030204" pitchFamily="34" charset="0"/>
              </a:rPr>
            </a:br>
            <a:endParaRPr lang="en-US" sz="1600" dirty="0">
              <a:solidFill>
                <a:srgbClr val="00B050"/>
              </a:solidFill>
              <a:latin typeface="Calibri" panose="020F0502020204030204" pitchFamily="34" charset="0"/>
              <a:cs typeface="Calibri" panose="020F0502020204030204" pitchFamily="34" charset="0"/>
            </a:endParaRPr>
          </a:p>
        </p:txBody>
      </p:sp>
      <p:sp>
        <p:nvSpPr>
          <p:cNvPr id="4" name="Text Placeholder 3"/>
          <p:cNvSpPr>
            <a:spLocks noGrp="1"/>
          </p:cNvSpPr>
          <p:nvPr>
            <p:ph type="body" sz="half" idx="2"/>
          </p:nvPr>
        </p:nvSpPr>
        <p:spPr>
          <a:xfrm>
            <a:off x="7164125" y="3291840"/>
            <a:ext cx="4937760" cy="2671638"/>
          </a:xfrm>
        </p:spPr>
        <p:txBody>
          <a:bodyPr>
            <a:noAutofit/>
          </a:bodyPr>
          <a:lstStyle/>
          <a:p>
            <a:r>
              <a:rPr lang="el-GR" sz="1600" dirty="0">
                <a:solidFill>
                  <a:srgbClr val="FF0000"/>
                </a:solidFill>
                <a:latin typeface="Comic Sans MS" panose="030F0702030302020204" pitchFamily="66" charset="0"/>
              </a:rPr>
              <a:t>Δεσμεύεται να προωθήσει τα προγράμματα και τις προτεραιότητες της UNESCO</a:t>
            </a:r>
            <a:r>
              <a:rPr lang="el-GR" sz="1600" dirty="0">
                <a:latin typeface="Comic Sans MS" panose="030F0702030302020204" pitchFamily="66" charset="0"/>
              </a:rPr>
              <a:t>, υλοποιώντας πιλοτικές δράσεις, </a:t>
            </a:r>
            <a:r>
              <a:rPr lang="el-GR" sz="1600" dirty="0">
                <a:solidFill>
                  <a:srgbClr val="FF0000"/>
                </a:solidFill>
                <a:latin typeface="Comic Sans MS" panose="030F0702030302020204" pitchFamily="66" charset="0"/>
              </a:rPr>
              <a:t>που στόχο έχουν </a:t>
            </a:r>
            <a:r>
              <a:rPr lang="el-GR" sz="1600" u="sng" dirty="0">
                <a:latin typeface="Comic Sans MS" panose="030F0702030302020204" pitchFamily="66" charset="0"/>
              </a:rPr>
              <a:t>να καταστήσουν τους νέους ανθρώπους ικανούς </a:t>
            </a:r>
            <a:r>
              <a:rPr lang="el-GR" sz="1600" dirty="0">
                <a:latin typeface="Comic Sans MS" panose="030F0702030302020204" pitchFamily="66" charset="0"/>
              </a:rPr>
              <a:t>να αντιμετωπίσουν αποτελεσματικότερα τις προκλήσεις ενός περίπλοκου και συνεχώς </a:t>
            </a:r>
            <a:r>
              <a:rPr lang="el-GR" sz="1600" dirty="0" smtClean="0">
                <a:latin typeface="Comic Sans MS" panose="030F0702030302020204" pitchFamily="66" charset="0"/>
              </a:rPr>
              <a:t>αναπτυσσόμενου </a:t>
            </a:r>
            <a:r>
              <a:rPr lang="el-GR" sz="1600" dirty="0">
                <a:latin typeface="Comic Sans MS" panose="030F0702030302020204" pitchFamily="66" charset="0"/>
              </a:rPr>
              <a:t>κόσμου, αξιοποιώντας </a:t>
            </a:r>
            <a:r>
              <a:rPr lang="el-GR" sz="1600" dirty="0" smtClean="0">
                <a:latin typeface="Comic Sans MS" panose="030F0702030302020204" pitchFamily="66" charset="0"/>
              </a:rPr>
              <a:t>καινοτόμες </a:t>
            </a:r>
            <a:r>
              <a:rPr lang="el-GR" sz="1600" dirty="0">
                <a:latin typeface="Comic Sans MS" panose="030F0702030302020204" pitchFamily="66" charset="0"/>
              </a:rPr>
              <a:t>εκπαιδευτικές προσεγγίσεις, μεθόδους και υλικά.</a:t>
            </a:r>
            <a:endParaRPr lang="en-GB" sz="1600" dirty="0">
              <a:latin typeface="Comic Sans MS" panose="030F0702030302020204" pitchFamily="66" charset="0"/>
            </a:endParaRPr>
          </a:p>
          <a:p>
            <a:endParaRPr lang="en-US" sz="1600" dirty="0">
              <a:solidFill>
                <a:schemeClr val="tx2"/>
              </a:solidFill>
              <a:latin typeface="Comic Sans MS" panose="030F0702030302020204" pitchFamily="66" charset="0"/>
              <a:cs typeface="Calibri" panose="020F0502020204030204" pitchFamily="34" charset="0"/>
            </a:endParaRPr>
          </a:p>
        </p:txBody>
      </p:sp>
      <p:pic>
        <p:nvPicPr>
          <p:cNvPr id="6" name="Picture 5" descr="C:\Users\User-pc\Desktop\UNESCO\αρχείο λήψης.jpg"/>
          <p:cNvPicPr/>
          <p:nvPr/>
        </p:nvPicPr>
        <p:blipFill>
          <a:blip r:embed="rId2">
            <a:extLst>
              <a:ext uri="{28A0092B-C50C-407E-A947-70E740481C1C}">
                <a14:useLocalDpi xmlns:a14="http://schemas.microsoft.com/office/drawing/2010/main" val="0"/>
              </a:ext>
            </a:extLst>
          </a:blip>
          <a:srcRect/>
          <a:stretch>
            <a:fillRect/>
          </a:stretch>
        </p:blipFill>
        <p:spPr bwMode="auto">
          <a:xfrm>
            <a:off x="1232452" y="1089329"/>
            <a:ext cx="5163159" cy="4341411"/>
          </a:xfrm>
          <a:prstGeom prst="rect">
            <a:avLst/>
          </a:prstGeom>
          <a:noFill/>
          <a:ln>
            <a:noFill/>
          </a:ln>
        </p:spPr>
      </p:pic>
    </p:spTree>
    <p:extLst>
      <p:ext uri="{BB962C8B-B14F-4D97-AF65-F5344CB8AC3E}">
        <p14:creationId xmlns:p14="http://schemas.microsoft.com/office/powerpoint/2010/main" val="2258456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5613" y="278297"/>
            <a:ext cx="6858002" cy="1979874"/>
          </a:xfrm>
        </p:spPr>
        <p:txBody>
          <a:bodyPr>
            <a:normAutofit/>
          </a:bodyPr>
          <a:lstStyle/>
          <a:p>
            <a:r>
              <a:rPr lang="el-GR" sz="1600" dirty="0">
                <a:solidFill>
                  <a:srgbClr val="FF0000"/>
                </a:solidFill>
                <a:latin typeface="Comic Sans MS" panose="030F0702030302020204" pitchFamily="66" charset="0"/>
              </a:rPr>
              <a:t>Στο πλαίσιο του Προγράμματος Συνεργαζόμενων Σχολείων, </a:t>
            </a:r>
            <a:r>
              <a:rPr lang="el-GR" sz="1600" u="sng" dirty="0">
                <a:solidFill>
                  <a:srgbClr val="FF0000"/>
                </a:solidFill>
                <a:latin typeface="Comic Sans MS" panose="030F0702030302020204" pitchFamily="66" charset="0"/>
              </a:rPr>
              <a:t>η Ελληνική Εθνική Επιτροπή για την UNESCO,</a:t>
            </a:r>
            <a:r>
              <a:rPr lang="el-GR" sz="1600" dirty="0">
                <a:solidFill>
                  <a:srgbClr val="FF0000"/>
                </a:solidFill>
                <a:latin typeface="Comic Sans MS" panose="030F0702030302020204" pitchFamily="66" charset="0"/>
              </a:rPr>
              <a:t> σε συνεργασία με τη Διεύθυνση Διεθνών Εκπαιδευτικών Σχέσεων του Υπουργείου Παιδείας και Θρησκευμάτων</a:t>
            </a:r>
            <a:r>
              <a:rPr lang="el-GR" sz="1600" dirty="0">
                <a:solidFill>
                  <a:schemeClr val="accent6">
                    <a:lumMod val="50000"/>
                  </a:schemeClr>
                </a:solidFill>
                <a:latin typeface="Comic Sans MS" panose="030F0702030302020204" pitchFamily="66" charset="0"/>
              </a:rPr>
              <a:t>, έχει αναπτύξει ένα δίκτυο σχολείων, που αριθμεί σήμερα 150 εκπαιδευτικές μονάδες όλων των βαθμίδων και εργάζεται για τη διάχυση του θεσμού, </a:t>
            </a:r>
            <a:r>
              <a:rPr lang="el-GR" sz="1600" dirty="0" smtClean="0">
                <a:solidFill>
                  <a:schemeClr val="accent6">
                    <a:lumMod val="50000"/>
                  </a:schemeClr>
                </a:solidFill>
                <a:latin typeface="Comic Sans MS" panose="030F0702030302020204" pitchFamily="66" charset="0"/>
              </a:rPr>
              <a:t>και τη </a:t>
            </a:r>
            <a:r>
              <a:rPr lang="el-GR" sz="1600" dirty="0">
                <a:solidFill>
                  <a:schemeClr val="accent6">
                    <a:lumMod val="50000"/>
                  </a:schemeClr>
                </a:solidFill>
                <a:latin typeface="Comic Sans MS" panose="030F0702030302020204" pitchFamily="66" charset="0"/>
              </a:rPr>
              <a:t>στενότερη διασύνδεσή του με τις Έδρες </a:t>
            </a:r>
            <a:r>
              <a:rPr lang="el-GR" sz="1600" dirty="0" smtClean="0">
                <a:solidFill>
                  <a:schemeClr val="accent6">
                    <a:lumMod val="50000"/>
                  </a:schemeClr>
                </a:solidFill>
                <a:latin typeface="Comic Sans MS" panose="030F0702030302020204" pitchFamily="66" charset="0"/>
              </a:rPr>
              <a:t>UNESCO</a:t>
            </a:r>
            <a:r>
              <a:rPr lang="en-GB" sz="1600" dirty="0">
                <a:solidFill>
                  <a:schemeClr val="accent6">
                    <a:lumMod val="50000"/>
                  </a:schemeClr>
                </a:solidFill>
                <a:latin typeface="Comic Sans MS" panose="030F0702030302020204" pitchFamily="66" charset="0"/>
              </a:rPr>
              <a:t>.</a:t>
            </a:r>
            <a:endParaRPr lang="en-US" sz="1600" dirty="0">
              <a:solidFill>
                <a:schemeClr val="accent6">
                  <a:lumMod val="50000"/>
                </a:schemeClr>
              </a:solidFill>
              <a:latin typeface="Comic Sans MS" panose="030F0702030302020204" pitchFamily="66" charset="0"/>
            </a:endParaRPr>
          </a:p>
        </p:txBody>
      </p:sp>
      <p:sp>
        <p:nvSpPr>
          <p:cNvPr id="3" name="Text Placeholder 2"/>
          <p:cNvSpPr>
            <a:spLocks noGrp="1"/>
          </p:cNvSpPr>
          <p:nvPr>
            <p:ph type="body" idx="1"/>
          </p:nvPr>
        </p:nvSpPr>
        <p:spPr>
          <a:xfrm>
            <a:off x="4337172" y="2504661"/>
            <a:ext cx="6858002" cy="3331596"/>
          </a:xfrm>
        </p:spPr>
        <p:txBody>
          <a:bodyPr>
            <a:normAutofit/>
          </a:bodyPr>
          <a:lstStyle/>
          <a:p>
            <a:r>
              <a:rPr lang="el-GR" sz="1600" dirty="0">
                <a:solidFill>
                  <a:srgbClr val="3F15B5"/>
                </a:solidFill>
                <a:latin typeface="Calibri" panose="020F0502020204030204" pitchFamily="34" charset="0"/>
                <a:cs typeface="Calibri" panose="020F0502020204030204" pitchFamily="34" charset="0"/>
              </a:rPr>
              <a:t>Τα Συνεργαζόμενα Σχολεία συμμετέχουν στη διαδικτυακή πλατφόρμα της UNESCO “ASPnet in Action</a:t>
            </a:r>
            <a:r>
              <a:rPr lang="el-GR" sz="1600" dirty="0" smtClean="0">
                <a:solidFill>
                  <a:srgbClr val="3F15B5"/>
                </a:solidFill>
                <a:latin typeface="Calibri" panose="020F0502020204030204" pitchFamily="34" charset="0"/>
                <a:cs typeface="Calibri" panose="020F0502020204030204" pitchFamily="34" charset="0"/>
              </a:rPr>
              <a:t>” </a:t>
            </a:r>
            <a:endParaRPr lang="en-GB" sz="1600" dirty="0" smtClean="0">
              <a:solidFill>
                <a:srgbClr val="3F15B5"/>
              </a:solidFill>
              <a:latin typeface="Calibri" panose="020F0502020204030204" pitchFamily="34" charset="0"/>
              <a:cs typeface="Calibri" panose="020F0502020204030204" pitchFamily="34" charset="0"/>
            </a:endParaRPr>
          </a:p>
          <a:p>
            <a:r>
              <a:rPr lang="el-GR" sz="1600" b="1" dirty="0" smtClean="0">
                <a:solidFill>
                  <a:srgbClr val="3F15B5"/>
                </a:solidFill>
                <a:latin typeface="Calibri" panose="020F0502020204030204" pitchFamily="34" charset="0"/>
                <a:cs typeface="Calibri" panose="020F0502020204030204" pitchFamily="34" charset="0"/>
              </a:rPr>
              <a:t>Κατόπιν </a:t>
            </a:r>
            <a:r>
              <a:rPr lang="el-GR" sz="1600" b="1" dirty="0">
                <a:solidFill>
                  <a:srgbClr val="3F15B5"/>
                </a:solidFill>
                <a:latin typeface="Calibri" panose="020F0502020204030204" pitchFamily="34" charset="0"/>
                <a:cs typeface="Calibri" panose="020F0502020204030204" pitchFamily="34" charset="0"/>
              </a:rPr>
              <a:t>πρωτοβουλίας της Ελληνικής Εθνικής Επιτροπής για την UNESCO, διοργανώνεται ετησίως Μαθητικό Συμπόσιο των Συνεργαζόμενων Σχολείων </a:t>
            </a:r>
            <a:r>
              <a:rPr lang="el-GR" sz="1600" b="1" dirty="0" smtClean="0">
                <a:solidFill>
                  <a:srgbClr val="3F15B5"/>
                </a:solidFill>
                <a:latin typeface="Calibri" panose="020F0502020204030204" pitchFamily="34" charset="0"/>
                <a:cs typeface="Calibri" panose="020F0502020204030204" pitchFamily="34" charset="0"/>
              </a:rPr>
              <a:t>Αττικής</a:t>
            </a:r>
            <a:r>
              <a:rPr lang="en-GB" sz="1600" b="1" dirty="0" smtClean="0">
                <a:solidFill>
                  <a:srgbClr val="3F15B5"/>
                </a:solidFill>
                <a:latin typeface="Calibri" panose="020F0502020204030204" pitchFamily="34" charset="0"/>
                <a:cs typeface="Calibri" panose="020F0502020204030204" pitchFamily="34" charset="0"/>
              </a:rPr>
              <a:t>. </a:t>
            </a:r>
          </a:p>
          <a:p>
            <a:r>
              <a:rPr lang="el-GR" sz="1600" dirty="0" smtClean="0">
                <a:solidFill>
                  <a:srgbClr val="3F15B5"/>
                </a:solidFill>
                <a:latin typeface="Calibri" panose="020F0502020204030204" pitchFamily="34" charset="0"/>
                <a:cs typeface="Calibri" panose="020F0502020204030204" pitchFamily="34" charset="0"/>
              </a:rPr>
              <a:t>Πρόκειται </a:t>
            </a:r>
            <a:r>
              <a:rPr lang="el-GR" sz="1600" dirty="0">
                <a:solidFill>
                  <a:srgbClr val="3F15B5"/>
                </a:solidFill>
                <a:latin typeface="Calibri" panose="020F0502020204030204" pitchFamily="34" charset="0"/>
                <a:cs typeface="Calibri" panose="020F0502020204030204" pitchFamily="34" charset="0"/>
              </a:rPr>
              <a:t>για έναν καινοτόμο θεσμό, που </a:t>
            </a:r>
            <a:r>
              <a:rPr lang="el-GR" sz="1600" b="1" dirty="0">
                <a:solidFill>
                  <a:srgbClr val="3F15B5"/>
                </a:solidFill>
                <a:latin typeface="Calibri" panose="020F0502020204030204" pitchFamily="34" charset="0"/>
                <a:cs typeface="Calibri" panose="020F0502020204030204" pitchFamily="34" charset="0"/>
              </a:rPr>
              <a:t>υλοποιείται από το 2000 (αρχή της 1</a:t>
            </a:r>
            <a:r>
              <a:rPr lang="el-GR" sz="1600" b="1" baseline="30000" dirty="0">
                <a:solidFill>
                  <a:srgbClr val="3F15B5"/>
                </a:solidFill>
                <a:latin typeface="Calibri" panose="020F0502020204030204" pitchFamily="34" charset="0"/>
                <a:cs typeface="Calibri" panose="020F0502020204030204" pitchFamily="34" charset="0"/>
              </a:rPr>
              <a:t>ης</a:t>
            </a:r>
            <a:r>
              <a:rPr lang="el-GR" sz="1600" b="1" dirty="0">
                <a:solidFill>
                  <a:srgbClr val="3F15B5"/>
                </a:solidFill>
                <a:latin typeface="Calibri" panose="020F0502020204030204" pitchFamily="34" charset="0"/>
                <a:cs typeface="Calibri" panose="020F0502020204030204" pitchFamily="34" charset="0"/>
              </a:rPr>
              <a:t> περιόδου </a:t>
            </a:r>
            <a:r>
              <a:rPr lang="el-GR" sz="1600" b="1" dirty="0" smtClean="0">
                <a:solidFill>
                  <a:srgbClr val="3F15B5"/>
                </a:solidFill>
                <a:latin typeface="Calibri" panose="020F0502020204030204" pitchFamily="34" charset="0"/>
                <a:cs typeface="Calibri" panose="020F0502020204030204" pitchFamily="34" charset="0"/>
              </a:rPr>
              <a:t>ορισμού </a:t>
            </a:r>
            <a:r>
              <a:rPr lang="el-GR" sz="1600" b="1" dirty="0">
                <a:solidFill>
                  <a:srgbClr val="3F15B5"/>
                </a:solidFill>
                <a:latin typeface="Calibri" panose="020F0502020204030204" pitchFamily="34" charset="0"/>
                <a:cs typeface="Calibri" panose="020F0502020204030204" pitchFamily="34" charset="0"/>
              </a:rPr>
              <a:t>των 17 στόχων του Ο.Η.Ε για τη βιώσιμη ανάπτυξη: 2000-2015), </a:t>
            </a:r>
            <a:r>
              <a:rPr lang="el-GR" sz="1600" b="1" u="sng" dirty="0">
                <a:solidFill>
                  <a:srgbClr val="FF0000"/>
                </a:solidFill>
                <a:latin typeface="Calibri" panose="020F0502020204030204" pitchFamily="34" charset="0"/>
                <a:cs typeface="Calibri" panose="020F0502020204030204" pitchFamily="34" charset="0"/>
              </a:rPr>
              <a:t>παρέχοντας τη δυνατότητα στους μαθητές των σχολείων που συμμετέχουν, να επικοινωνήσουν, να διασυνδεθούν και να συνεργαστούν επάνω σε ένα κοινό θέμα. </a:t>
            </a:r>
            <a:r>
              <a:rPr lang="el-GR" sz="1600" b="1" dirty="0">
                <a:solidFill>
                  <a:srgbClr val="3F15B5"/>
                </a:solidFill>
                <a:latin typeface="Calibri" panose="020F0502020204030204" pitchFamily="34" charset="0"/>
                <a:cs typeface="Calibri" panose="020F0502020204030204" pitchFamily="34" charset="0"/>
              </a:rPr>
              <a:t>Η θεματική του Συμποσίου, που είναι διαφορετική κάθε φορά, συνάδει πάντοτε με τα Προγράμματα και τις Προτεραιότητες της UNESCO.</a:t>
            </a:r>
            <a:endParaRPr lang="en-GB" sz="1600" b="1" dirty="0">
              <a:solidFill>
                <a:srgbClr val="3F15B5"/>
              </a:solidFill>
              <a:latin typeface="Calibri" panose="020F0502020204030204" pitchFamily="34" charset="0"/>
              <a:cs typeface="Calibri" panose="020F0502020204030204" pitchFamily="34" charset="0"/>
            </a:endParaRPr>
          </a:p>
          <a:p>
            <a:endParaRPr lang="en-US" sz="1400" dirty="0">
              <a:solidFill>
                <a:schemeClr val="accent1">
                  <a:lumMod val="75000"/>
                </a:schemeClr>
              </a:solidFill>
              <a:latin typeface="Comic Sans MS" panose="030F0702030302020204" pitchFamily="66" charset="0"/>
            </a:endParaRPr>
          </a:p>
        </p:txBody>
      </p:sp>
    </p:spTree>
    <p:extLst>
      <p:ext uri="{BB962C8B-B14F-4D97-AF65-F5344CB8AC3E}">
        <p14:creationId xmlns:p14="http://schemas.microsoft.com/office/powerpoint/2010/main" val="1805748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21329" y="604299"/>
            <a:ext cx="3840480" cy="2456953"/>
          </a:xfrm>
        </p:spPr>
        <p:txBody>
          <a:bodyPr>
            <a:normAutofit/>
          </a:bodyPr>
          <a:lstStyle/>
          <a:p>
            <a:r>
              <a:rPr lang="el-GR" sz="1600" b="1" u="sng" dirty="0" smtClean="0">
                <a:latin typeface="Calibri" panose="020F0502020204030204" pitchFamily="34" charset="0"/>
                <a:cs typeface="Calibri" panose="020F0502020204030204" pitchFamily="34" charset="0"/>
              </a:rPr>
              <a:t/>
            </a:r>
            <a:br>
              <a:rPr lang="el-GR" sz="1600" b="1" u="sng" dirty="0" smtClean="0">
                <a:latin typeface="Calibri" panose="020F0502020204030204" pitchFamily="34" charset="0"/>
                <a:cs typeface="Calibri" panose="020F0502020204030204" pitchFamily="34" charset="0"/>
              </a:rPr>
            </a:br>
            <a:r>
              <a:rPr lang="el-GR" sz="1600" b="1" u="sng" dirty="0">
                <a:latin typeface="Calibri" panose="020F0502020204030204" pitchFamily="34" charset="0"/>
                <a:cs typeface="Calibri" panose="020F0502020204030204" pitchFamily="34" charset="0"/>
              </a:rPr>
              <a:t/>
            </a:r>
            <a:br>
              <a:rPr lang="el-GR" sz="1600" b="1" u="sng" dirty="0">
                <a:latin typeface="Calibri" panose="020F0502020204030204" pitchFamily="34" charset="0"/>
                <a:cs typeface="Calibri" panose="020F0502020204030204" pitchFamily="34" charset="0"/>
              </a:rPr>
            </a:br>
            <a:endParaRPr lang="en-US" sz="1600" dirty="0">
              <a:solidFill>
                <a:srgbClr val="00B050"/>
              </a:solidFill>
              <a:latin typeface="Calibri" panose="020F0502020204030204" pitchFamily="34" charset="0"/>
              <a:cs typeface="Calibri" panose="020F0502020204030204" pitchFamily="34" charset="0"/>
            </a:endParaRPr>
          </a:p>
        </p:txBody>
      </p:sp>
      <p:sp>
        <p:nvSpPr>
          <p:cNvPr id="3" name="Rectangle 2"/>
          <p:cNvSpPr/>
          <p:nvPr/>
        </p:nvSpPr>
        <p:spPr>
          <a:xfrm>
            <a:off x="727495" y="3278363"/>
            <a:ext cx="6096000" cy="646331"/>
          </a:xfrm>
          <a:prstGeom prst="rect">
            <a:avLst/>
          </a:prstGeom>
        </p:spPr>
        <p:txBody>
          <a:bodyPr>
            <a:spAutoFit/>
          </a:bodyPr>
          <a:lstStyle/>
          <a:p>
            <a:r>
              <a:rPr lang="en-GB" dirty="0"/>
              <a:t>https://youth.europa.eu/get-involved/sustainable-development/what-climate-change_el</a:t>
            </a:r>
          </a:p>
        </p:txBody>
      </p:sp>
      <p:sp>
        <p:nvSpPr>
          <p:cNvPr id="5" name="Rectangle 4"/>
          <p:cNvSpPr/>
          <p:nvPr/>
        </p:nvSpPr>
        <p:spPr>
          <a:xfrm>
            <a:off x="796506" y="1691103"/>
            <a:ext cx="6096000" cy="646331"/>
          </a:xfrm>
          <a:prstGeom prst="rect">
            <a:avLst/>
          </a:prstGeom>
        </p:spPr>
        <p:txBody>
          <a:bodyPr>
            <a:spAutoFit/>
          </a:bodyPr>
          <a:lstStyle/>
          <a:p>
            <a:r>
              <a:rPr lang="en-GB" dirty="0"/>
              <a:t>https://scratch.mit.edu/projects/674685700/fullscreen/</a:t>
            </a:r>
          </a:p>
        </p:txBody>
      </p:sp>
    </p:spTree>
    <p:extLst>
      <p:ext uri="{BB962C8B-B14F-4D97-AF65-F5344CB8AC3E}">
        <p14:creationId xmlns:p14="http://schemas.microsoft.com/office/powerpoint/2010/main" val="2825303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31377.potx" id="{56A48130-F36A-41C3-8C0C-0EF853C6708B}" vid="{0432F83B-7085-406B-BFE7-677E72A6CADA}"/>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Rainbow presentation</Template>
  <TotalTime>2339</TotalTime>
  <Words>739</Words>
  <Application>Microsoft Office PowerPoint</Application>
  <PresentationFormat>Widescreen</PresentationFormat>
  <Paragraphs>42</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Comic Sans MS</vt:lpstr>
      <vt:lpstr>Segoe Print</vt:lpstr>
      <vt:lpstr>Nature Illustration 16x9</vt:lpstr>
      <vt:lpstr>ASPnet - UNESCO: Συνεργαζόμενα Σχολεία 2022-2023   (Δημιουργήθηκε μάθημα στην eclass. Eκεί θα ορίζονται οι  ΕΝΟΤΗΤΕΣ- Στα ‘’ΕΓΓΡΑΦΑ’’- θα αναρτάται το υλικό και τα θέματα συζήτησης  Οι συναντήσεις μας και το υλικό-πιο εκτενές σε περιεχόμενο-στην eclass θα αποτελέσουν την εργαλειοθήκη σας. Μέσα σ’ αυτή θα βρείτε τα εργαλεία που θα σας βοηθήσουν να συμμετέχετε ενεργά στη διάδρασή σας με τους συνομηλίκους σας στο Συμπόσιο και  στη συμμετοχή σας στα ψηφίσματα της ολομέλειας. Ποια είναι τα εργαλεία μου; Ολόπλευρη πληροφόρηση – Σχηματισμός και διατύπωση άποψης – Επιχειρηματολογία   </vt:lpstr>
      <vt:lpstr>17 ΣΤΟΧΟΙ ΤΟΥ Ο.Η.Ε ΓΙΑ ΤΗ ΒΙΩΣΙΜΗ ΑΝΑΠΤΥΞΗ ΤΟΥ ΠΛΑΝΗΤΗ SDGs of U.N –Sustainable Development Goals of United States 2015-2030: Agenda 2030 </vt:lpstr>
      <vt:lpstr>Πρόδρομος των Ηνωμένων Εθνών ήταν η Κοινωνία των Εθνών που ιδρύθηκε το 1919 κατά τη διάρκεια του Πρώτου Παγκοσμίου Πολέμου στο πλαίσιο της Συνθήκης των Βερσαλλιών με στόχο «την προώθηση της διεθνούς συνεργασίας και την επίτευξη της ειρήνης και της ασφάλειας». </vt:lpstr>
      <vt:lpstr>PowerPoint Presentation</vt:lpstr>
      <vt:lpstr>   UNESCO   ΟΡΓΑΝΩΣΗ ΤΟΥ ΟΗΕ ΓΙΑ ΤΗΝ ΕΚΠΑΙΔΕΥΣΗ, ΤΗΝ ΕΠΙΣΤΗΜΗ, ΚΑΙ ΤΟΝ ΠΟΛΙΤΙΣΜΟ   </vt:lpstr>
      <vt:lpstr>Η UNESCO </vt:lpstr>
      <vt:lpstr>  UNESCO-ASPnet : Συνεργαζόμενα Σχολεία  Το Δίκτυο των Συνεργαζόμενων Σχολείων της UNESCO ιδρύθηκε το 1953 και είναι ένα παγκόσμιο εκπαιδευτικό δίκτυο σε 177 χώρες, που αριθμεί σήμερα 8.000 εκπαιδευτικά ιδρύματα όλων των βαθμίδων.  </vt:lpstr>
      <vt:lpstr>Στο πλαίσιο του Προγράμματος Συνεργαζόμενων Σχολείων, η Ελληνική Εθνική Επιτροπή για την UNESCO, σε συνεργασία με τη Διεύθυνση Διεθνών Εκπαιδευτικών Σχέσεων του Υπουργείου Παιδείας και Θρησκευμάτων, έχει αναπτύξει ένα δίκτυο σχολείων, που αριθμεί σήμερα 150 εκπαιδευτικές μονάδες όλων των βαθμίδων και εργάζεται για τη διάχυση του θεσμού, και τη στενότερη διασύνδεσή του με τις Έδρες UNESCO.</vt:lpstr>
      <vt:lpstr>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ASPnet - UNESCO: Συνεργαζόμενα Σχολεία 2021-2022 ΄΄Η ΘΕΣΗ ΤΗΣ ΓΥΝΑΙΚΑΣ ΣΤΟΝ 21ο αι΄΄   (δημιουργήθηκε μάθημα στην eclass και ορίστηκε η  1η Ενότητα)  Οι συναντήσεις μας και το υλικό-πιο εκτενές σε περιεχόμενο-στην eclass θα αποτελέσουν την εργαλειοθήκη σας. Μέσα σ’ αυτή θα βρείτε τα εργαλεία που θα σας βοηθήσουν να συμμετέχετε ενεργά στη διάδρασή σας με τους συνομηλίκους σας στο Συμπόσιο και  στη συμμετοχή σας στα ψηφίσματα της ολομέλειας. Ποια είναι τα εργαλεία μου; Ολόπλευρη πληροφόρηση – Σχηματισμός και διατύπωση άποψης – Επιχειρηματολογία   </dc:title>
  <dc:creator>Eλβίρα Αγραφιώτου</dc:creator>
  <cp:lastModifiedBy>Eλβίρα Αγραφιώτου</cp:lastModifiedBy>
  <cp:revision>251</cp:revision>
  <dcterms:created xsi:type="dcterms:W3CDTF">2021-11-28T18:26:34Z</dcterms:created>
  <dcterms:modified xsi:type="dcterms:W3CDTF">2024-11-23T20:08:08Z</dcterms:modified>
</cp:coreProperties>
</file>