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72" r:id="rId2"/>
    <p:sldId id="273" r:id="rId3"/>
    <p:sldId id="274" r:id="rId4"/>
    <p:sldId id="27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15B5"/>
    <a:srgbClr val="FF0066"/>
    <a:srgbClr val="FF3300"/>
    <a:srgbClr val="64D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394" autoAdjust="0"/>
  </p:normalViewPr>
  <p:slideViewPr>
    <p:cSldViewPr snapToGrid="0">
      <p:cViewPr varScale="1">
        <p:scale>
          <a:sx n="89" d="100"/>
          <a:sy n="89" d="100"/>
        </p:scale>
        <p:origin x="427"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AEC6483-23EF-4414-8E2A-6A005181899E}">
      <dgm:prSet phldrT="[Text]" custT="1"/>
      <dgm:spPr/>
      <dgm:t>
        <a:bodyPr/>
        <a:lstStyle/>
        <a:p>
          <a:r>
            <a:rPr lang="el-GR" sz="2000" dirty="0" smtClean="0">
              <a:latin typeface="Calibri" panose="020F0502020204030204" pitchFamily="34" charset="0"/>
              <a:cs typeface="Calibri" panose="020F0502020204030204" pitchFamily="34" charset="0"/>
            </a:rPr>
            <a:t>●προστατεύει και διευρύνει την παγκόσμια φυσική κληρονομιά</a:t>
          </a:r>
          <a:r>
            <a:rPr lang="en-US" sz="200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FBE57202-63C6-4AC6-8A48-2F7EEDE18422}">
      <dgm:prSet phldrT="[Text]" custT="1"/>
      <dgm:spPr>
        <a:solidFill>
          <a:schemeClr val="accent2">
            <a:lumMod val="50000"/>
          </a:schemeClr>
        </a:solidFill>
      </dgm:spPr>
      <dgm:t>
        <a:bodyPr/>
        <a:lstStyle/>
        <a:p>
          <a:r>
            <a:rPr lang="el-GR" sz="2000" dirty="0" smtClean="0">
              <a:latin typeface="Calibri" panose="020F0502020204030204" pitchFamily="34" charset="0"/>
              <a:cs typeface="Calibri" panose="020F0502020204030204" pitchFamily="34" charset="0"/>
            </a:rPr>
            <a:t>●την ενίσχυση των δυνατοτήτων επικοινωνίας των αναπτυσσομένων χωρών.</a:t>
          </a:r>
          <a:endParaRPr lang="en-US" sz="2000" dirty="0">
            <a:latin typeface="Calibri" panose="020F0502020204030204" pitchFamily="34" charset="0"/>
            <a:cs typeface="Calibri" panose="020F0502020204030204" pitchFamily="34" charset="0"/>
          </a:endParaRP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7CA34122-885A-4260-BD70-DAC2420939D8}">
      <dgm:prSet custT="1"/>
      <dgm:spPr/>
      <dgm:t>
        <a:bodyPr/>
        <a:lstStyle/>
        <a:p>
          <a:r>
            <a:rPr lang="el-GR" sz="16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προωθεί την περιβαλλοντική έρευνα, μέσα από διεθνή επιστημονικά προγράμματα </a:t>
          </a:r>
          <a:endParaRPr lang="en-GB" sz="2000" dirty="0">
            <a:latin typeface="Calibri" panose="020F0502020204030204" pitchFamily="34" charset="0"/>
            <a:cs typeface="Calibri" panose="020F0502020204030204" pitchFamily="34" charset="0"/>
          </a:endParaRPr>
        </a:p>
      </dgm:t>
    </dgm:pt>
    <dgm:pt modelId="{BB07033A-9F74-442B-A0D1-89598683E1E8}" type="parTrans" cxnId="{B1F817D0-4FE2-49D6-8738-B693C9E32CFB}">
      <dgm:prSet/>
      <dgm:spPr/>
      <dgm:t>
        <a:bodyPr/>
        <a:lstStyle/>
        <a:p>
          <a:endParaRPr lang="en-GB"/>
        </a:p>
      </dgm:t>
    </dgm:pt>
    <dgm:pt modelId="{432AE544-057C-40A1-813C-E480D95A39F3}" type="sibTrans" cxnId="{B1F817D0-4FE2-49D6-8738-B693C9E32CFB}">
      <dgm:prSet/>
      <dgm:spPr/>
      <dgm:t>
        <a:bodyPr/>
        <a:lstStyle/>
        <a:p>
          <a:endParaRPr lang="en-GB"/>
        </a:p>
      </dgm:t>
    </dgm:pt>
    <dgm:pt modelId="{6A795825-9FBF-45FD-9C39-B0B0ED84C647}">
      <dgm:prSet custT="1"/>
      <dgm:spPr/>
      <dgm:t>
        <a:bodyPr/>
        <a:lstStyle/>
        <a:p>
          <a:r>
            <a:rPr lang="el-GR" sz="2000" dirty="0" smtClean="0">
              <a:latin typeface="Calibri" panose="020F0502020204030204" pitchFamily="34" charset="0"/>
              <a:cs typeface="Calibri" panose="020F0502020204030204" pitchFamily="34" charset="0"/>
            </a:rPr>
            <a:t>●</a:t>
          </a:r>
          <a:r>
            <a:rPr lang="el-GR" sz="2400" dirty="0" smtClean="0">
              <a:latin typeface="Calibri" panose="020F0502020204030204" pitchFamily="34" charset="0"/>
              <a:cs typeface="Calibri" panose="020F0502020204030204" pitchFamily="34" charset="0"/>
            </a:rPr>
            <a:t>υποστηρίζει την έκφραση των πολιτιστικών ταυτοτήτων </a:t>
          </a:r>
          <a:endParaRPr lang="en-GB" sz="2400" dirty="0">
            <a:latin typeface="Calibri" panose="020F0502020204030204" pitchFamily="34" charset="0"/>
            <a:cs typeface="Calibri" panose="020F0502020204030204" pitchFamily="34" charset="0"/>
          </a:endParaRPr>
        </a:p>
      </dgm:t>
    </dgm:pt>
    <dgm:pt modelId="{0277B2A9-B25B-4003-863A-D580C54E217F}" type="parTrans" cxnId="{B63D8C4A-9E9A-4957-A836-5CF349E6D067}">
      <dgm:prSet/>
      <dgm:spPr/>
      <dgm:t>
        <a:bodyPr/>
        <a:lstStyle/>
        <a:p>
          <a:endParaRPr lang="en-GB"/>
        </a:p>
      </dgm:t>
    </dgm:pt>
    <dgm:pt modelId="{EE0288A2-29D1-4E8C-90DC-EB80CB7EF990}" type="sibTrans" cxnId="{B63D8C4A-9E9A-4957-A836-5CF349E6D067}">
      <dgm:prSet/>
      <dgm:spPr/>
      <dgm:t>
        <a:bodyPr/>
        <a:lstStyle/>
        <a:p>
          <a:endParaRPr lang="en-GB"/>
        </a:p>
      </dgm:t>
    </dgm:pt>
    <dgm:pt modelId="{5EEF700E-34BD-4DED-80CA-E741D62D4BFD}">
      <dgm:prSet custT="1"/>
      <dgm:spPr/>
      <dgm:t>
        <a:bodyPr/>
        <a:lstStyle/>
        <a:p>
          <a:r>
            <a:rPr lang="el-GR" sz="1800" dirty="0" smtClean="0">
              <a:latin typeface="Calibri" panose="020F0502020204030204" pitchFamily="34" charset="0"/>
              <a:cs typeface="Calibri" panose="020F0502020204030204" pitchFamily="34" charset="0"/>
            </a:rPr>
            <a:t>●προωθεί την ελεύθερη ροή πληροφοριών και την ελευθερία του τύπου καθώς και </a:t>
          </a:r>
          <a:endParaRPr lang="en-GB" sz="1800" dirty="0">
            <a:latin typeface="Calibri" panose="020F0502020204030204" pitchFamily="34" charset="0"/>
            <a:cs typeface="Calibri" panose="020F0502020204030204" pitchFamily="34" charset="0"/>
          </a:endParaRPr>
        </a:p>
      </dgm:t>
    </dgm:pt>
    <dgm:pt modelId="{0FF33960-F4C2-4DB3-B4FA-4F7CF2BDBA5A}" type="parTrans" cxnId="{09D889A4-B9B1-46AD-9564-80434BBCFE6C}">
      <dgm:prSet/>
      <dgm:spPr/>
      <dgm:t>
        <a:bodyPr/>
        <a:lstStyle/>
        <a:p>
          <a:endParaRPr lang="en-GB"/>
        </a:p>
      </dgm:t>
    </dgm:pt>
    <dgm:pt modelId="{55D6F518-5D25-4717-BB67-37E36B1914AC}" type="sibTrans" cxnId="{09D889A4-B9B1-46AD-9564-80434BBCFE6C}">
      <dgm:prSet/>
      <dgm:spPr/>
      <dgm:t>
        <a:bodyPr/>
        <a:lstStyle/>
        <a:p>
          <a:endParaRPr lang="en-GB"/>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GB"/>
        </a:p>
      </dgm:t>
    </dgm:pt>
    <dgm:pt modelId="{E8811902-A786-4D71-98F5-01FAD882ACA6}" type="pres">
      <dgm:prSet presAssocID="{6A795825-9FBF-45FD-9C39-B0B0ED84C647}" presName="node" presStyleLbl="node1" presStyleIdx="0" presStyleCnt="5">
        <dgm:presLayoutVars>
          <dgm:bulletEnabled val="1"/>
        </dgm:presLayoutVars>
      </dgm:prSet>
      <dgm:spPr/>
      <dgm:t>
        <a:bodyPr/>
        <a:lstStyle/>
        <a:p>
          <a:endParaRPr lang="en-GB"/>
        </a:p>
      </dgm:t>
    </dgm:pt>
    <dgm:pt modelId="{54B6618A-9A71-4132-8350-681A891C5ED5}" type="pres">
      <dgm:prSet presAssocID="{EE0288A2-29D1-4E8C-90DC-EB80CB7EF990}" presName="sibTrans" presStyleCnt="0"/>
      <dgm:spPr/>
    </dgm:pt>
    <dgm:pt modelId="{802E130E-8BFB-492B-B184-A46D549581F6}" type="pres">
      <dgm:prSet presAssocID="{7CA34122-885A-4260-BD70-DAC2420939D8}" presName="node" presStyleLbl="node1" presStyleIdx="1" presStyleCnt="5" custLinFactNeighborX="332" custLinFactNeighborY="2409">
        <dgm:presLayoutVars>
          <dgm:bulletEnabled val="1"/>
        </dgm:presLayoutVars>
      </dgm:prSet>
      <dgm:spPr/>
      <dgm:t>
        <a:bodyPr/>
        <a:lstStyle/>
        <a:p>
          <a:endParaRPr lang="en-GB"/>
        </a:p>
      </dgm:t>
    </dgm:pt>
    <dgm:pt modelId="{081DE9F4-B411-4E06-99C5-C926395DC9A9}" type="pres">
      <dgm:prSet presAssocID="{432AE544-057C-40A1-813C-E480D95A39F3}" presName="sibTrans" presStyleCnt="0"/>
      <dgm:spPr/>
    </dgm:pt>
    <dgm:pt modelId="{917D3CD9-BA5B-404E-931F-223BF970C99B}" type="pres">
      <dgm:prSet presAssocID="{8AEC6483-23EF-4414-8E2A-6A005181899E}" presName="node" presStyleLbl="node1" presStyleIdx="2" presStyleCnt="5">
        <dgm:presLayoutVars>
          <dgm:bulletEnabled val="1"/>
        </dgm:presLayoutVars>
      </dgm:prSet>
      <dgm:spPr/>
      <dgm:t>
        <a:bodyPr/>
        <a:lstStyle/>
        <a:p>
          <a:endParaRPr lang="en-GB"/>
        </a:p>
      </dgm:t>
    </dgm:pt>
    <dgm:pt modelId="{D803BB6F-28BD-4A03-B872-7769C680243B}" type="pres">
      <dgm:prSet presAssocID="{C81D2561-AE20-4589-919A-5479573342B0}" presName="sibTrans" presStyleCnt="0"/>
      <dgm:spPr/>
    </dgm:pt>
    <dgm:pt modelId="{9CDB3505-D73A-4CB6-909D-7633501BC807}" type="pres">
      <dgm:prSet presAssocID="{5EEF700E-34BD-4DED-80CA-E741D62D4BFD}" presName="node" presStyleLbl="node1" presStyleIdx="3" presStyleCnt="5">
        <dgm:presLayoutVars>
          <dgm:bulletEnabled val="1"/>
        </dgm:presLayoutVars>
      </dgm:prSet>
      <dgm:spPr/>
      <dgm:t>
        <a:bodyPr/>
        <a:lstStyle/>
        <a:p>
          <a:endParaRPr lang="en-GB"/>
        </a:p>
      </dgm:t>
    </dgm:pt>
    <dgm:pt modelId="{AC768024-415B-4CA6-95E2-4D1BC1211A29}" type="pres">
      <dgm:prSet presAssocID="{55D6F518-5D25-4717-BB67-37E36B1914AC}" presName="sibTrans" presStyleCnt="0"/>
      <dgm:spPr/>
    </dgm:pt>
    <dgm:pt modelId="{76049CD1-75A7-4C80-9C4F-81F0D3E4B5DC}" type="pres">
      <dgm:prSet presAssocID="{FBE57202-63C6-4AC6-8A48-2F7EEDE18422}" presName="node" presStyleLbl="node1" presStyleIdx="4" presStyleCnt="5">
        <dgm:presLayoutVars>
          <dgm:bulletEnabled val="1"/>
        </dgm:presLayoutVars>
      </dgm:prSet>
      <dgm:spPr/>
      <dgm:t>
        <a:bodyPr/>
        <a:lstStyle/>
        <a:p>
          <a:endParaRPr lang="en-GB"/>
        </a:p>
      </dgm:t>
    </dgm:pt>
  </dgm:ptLst>
  <dgm:cxnLst>
    <dgm:cxn modelId="{C9C9C315-9872-4CE1-9E5E-94C51574AB9E}" type="presOf" srcId="{7CA34122-885A-4260-BD70-DAC2420939D8}" destId="{802E130E-8BFB-492B-B184-A46D549581F6}" srcOrd="0" destOrd="0" presId="urn:microsoft.com/office/officeart/2005/8/layout/default"/>
    <dgm:cxn modelId="{A3F7E7D9-9C52-4082-920C-A319F211EC50}" type="presOf" srcId="{FBE57202-63C6-4AC6-8A48-2F7EEDE18422}" destId="{76049CD1-75A7-4C80-9C4F-81F0D3E4B5DC}" srcOrd="0" destOrd="0" presId="urn:microsoft.com/office/officeart/2005/8/layout/default"/>
    <dgm:cxn modelId="{E258BB10-1ECB-4E23-A816-BFC1F5A97DCB}" type="presOf" srcId="{B842BC11-90CF-49FF-8D61-E8A8AAFE1BB6}" destId="{068CCA7D-1404-4068-AB93-6968EFC37502}" srcOrd="0" destOrd="0" presId="urn:microsoft.com/office/officeart/2005/8/layout/default"/>
    <dgm:cxn modelId="{6E0174F1-93B4-4A92-A589-F6E60F949EBA}" type="presOf" srcId="{6A795825-9FBF-45FD-9C39-B0B0ED84C647}" destId="{E8811902-A786-4D71-98F5-01FAD882ACA6}" srcOrd="0" destOrd="0" presId="urn:microsoft.com/office/officeart/2005/8/layout/default"/>
    <dgm:cxn modelId="{B1F817D0-4FE2-49D6-8738-B693C9E32CFB}" srcId="{B842BC11-90CF-49FF-8D61-E8A8AAFE1BB6}" destId="{7CA34122-885A-4260-BD70-DAC2420939D8}" srcOrd="1" destOrd="0" parTransId="{BB07033A-9F74-442B-A0D1-89598683E1E8}" sibTransId="{432AE544-057C-40A1-813C-E480D95A39F3}"/>
    <dgm:cxn modelId="{21F9147E-D2B6-4061-AAEA-0264329CF252}" type="presOf" srcId="{8AEC6483-23EF-4414-8E2A-6A005181899E}" destId="{917D3CD9-BA5B-404E-931F-223BF970C99B}" srcOrd="0" destOrd="0" presId="urn:microsoft.com/office/officeart/2005/8/layout/default"/>
    <dgm:cxn modelId="{09D889A4-B9B1-46AD-9564-80434BBCFE6C}" srcId="{B842BC11-90CF-49FF-8D61-E8A8AAFE1BB6}" destId="{5EEF700E-34BD-4DED-80CA-E741D62D4BFD}" srcOrd="3" destOrd="0" parTransId="{0FF33960-F4C2-4DB3-B4FA-4F7CF2BDBA5A}" sibTransId="{55D6F518-5D25-4717-BB67-37E36B1914AC}"/>
    <dgm:cxn modelId="{B63D8C4A-9E9A-4957-A836-5CF349E6D067}" srcId="{B842BC11-90CF-49FF-8D61-E8A8AAFE1BB6}" destId="{6A795825-9FBF-45FD-9C39-B0B0ED84C647}" srcOrd="0" destOrd="0" parTransId="{0277B2A9-B25B-4003-863A-D580C54E217F}" sibTransId="{EE0288A2-29D1-4E8C-90DC-EB80CB7EF990}"/>
    <dgm:cxn modelId="{4382A8F1-27E6-4F01-BCD4-60282F90B01B}" type="presOf" srcId="{5EEF700E-34BD-4DED-80CA-E741D62D4BFD}" destId="{9CDB3505-D73A-4CB6-909D-7633501BC807}" srcOrd="0" destOrd="0" presId="urn:microsoft.com/office/officeart/2005/8/layout/default"/>
    <dgm:cxn modelId="{89F86E09-7B46-4DCB-A438-8B1FC1DB0A71}" srcId="{B842BC11-90CF-49FF-8D61-E8A8AAFE1BB6}" destId="{FBE57202-63C6-4AC6-8A48-2F7EEDE18422}" srcOrd="4" destOrd="0" parTransId="{22E9EA7B-06A1-4DB0-8C13-4FDDC38F5300}" sibTransId="{29B1D402-63E0-4277-B9B1-DE1AE207061C}"/>
    <dgm:cxn modelId="{976405B9-79B8-494E-A105-801AB128A327}" srcId="{B842BC11-90CF-49FF-8D61-E8A8AAFE1BB6}" destId="{8AEC6483-23EF-4414-8E2A-6A005181899E}" srcOrd="2" destOrd="0" parTransId="{526DBE94-00A7-461E-AF61-51DFFA468BD0}" sibTransId="{C81D2561-AE20-4589-919A-5479573342B0}"/>
    <dgm:cxn modelId="{7BB74DF2-AAED-49BD-B859-3622BB52FDB6}" type="presParOf" srcId="{068CCA7D-1404-4068-AB93-6968EFC37502}" destId="{E8811902-A786-4D71-98F5-01FAD882ACA6}" srcOrd="0" destOrd="0" presId="urn:microsoft.com/office/officeart/2005/8/layout/default"/>
    <dgm:cxn modelId="{4F199C3D-1FE7-4902-8F4F-551B78E467FD}" type="presParOf" srcId="{068CCA7D-1404-4068-AB93-6968EFC37502}" destId="{54B6618A-9A71-4132-8350-681A891C5ED5}" srcOrd="1" destOrd="0" presId="urn:microsoft.com/office/officeart/2005/8/layout/default"/>
    <dgm:cxn modelId="{90E3A2B4-6E04-4737-A4F3-8C03A22DC983}" type="presParOf" srcId="{068CCA7D-1404-4068-AB93-6968EFC37502}" destId="{802E130E-8BFB-492B-B184-A46D549581F6}" srcOrd="2" destOrd="0" presId="urn:microsoft.com/office/officeart/2005/8/layout/default"/>
    <dgm:cxn modelId="{FA090DDD-CB29-4BF6-96CD-0D931ABFFE70}" type="presParOf" srcId="{068CCA7D-1404-4068-AB93-6968EFC37502}" destId="{081DE9F4-B411-4E06-99C5-C926395DC9A9}" srcOrd="3" destOrd="0" presId="urn:microsoft.com/office/officeart/2005/8/layout/default"/>
    <dgm:cxn modelId="{176F1992-8BB1-4D84-9FD3-CC1962DC9B6B}" type="presParOf" srcId="{068CCA7D-1404-4068-AB93-6968EFC37502}" destId="{917D3CD9-BA5B-404E-931F-223BF970C99B}" srcOrd="4" destOrd="0" presId="urn:microsoft.com/office/officeart/2005/8/layout/default"/>
    <dgm:cxn modelId="{3AB4599F-F83C-4455-8314-3E9D13A3CB07}" type="presParOf" srcId="{068CCA7D-1404-4068-AB93-6968EFC37502}" destId="{D803BB6F-28BD-4A03-B872-7769C680243B}" srcOrd="5" destOrd="0" presId="urn:microsoft.com/office/officeart/2005/8/layout/default"/>
    <dgm:cxn modelId="{2220F03B-441E-4CC7-BF9C-C640F666D170}" type="presParOf" srcId="{068CCA7D-1404-4068-AB93-6968EFC37502}" destId="{9CDB3505-D73A-4CB6-909D-7633501BC807}" srcOrd="6" destOrd="0" presId="urn:microsoft.com/office/officeart/2005/8/layout/default"/>
    <dgm:cxn modelId="{70586E89-537D-4545-B3D6-0B0FEAC8FE49}" type="presParOf" srcId="{068CCA7D-1404-4068-AB93-6968EFC37502}" destId="{AC768024-415B-4CA6-95E2-4D1BC1211A29}" srcOrd="7" destOrd="0" presId="urn:microsoft.com/office/officeart/2005/8/layout/default"/>
    <dgm:cxn modelId="{04B5A984-506B-42BF-8385-3E5954B4B955}" type="presParOf" srcId="{068CCA7D-1404-4068-AB93-6968EFC37502}" destId="{76049CD1-75A7-4C80-9C4F-81F0D3E4B5D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11902-A786-4D71-98F5-01FAD882ACA6}">
      <dsp:nvSpPr>
        <dsp:cNvPr id="0" name=""/>
        <dsp:cNvSpPr/>
      </dsp:nvSpPr>
      <dsp:spPr>
        <a:xfrm>
          <a:off x="759" y="65335"/>
          <a:ext cx="2963000" cy="17778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latin typeface="Calibri" panose="020F0502020204030204" pitchFamily="34" charset="0"/>
              <a:cs typeface="Calibri" panose="020F0502020204030204" pitchFamily="34" charset="0"/>
            </a:rPr>
            <a:t>●</a:t>
          </a:r>
          <a:r>
            <a:rPr lang="el-GR" sz="2400" kern="1200" dirty="0" smtClean="0">
              <a:latin typeface="Calibri" panose="020F0502020204030204" pitchFamily="34" charset="0"/>
              <a:cs typeface="Calibri" panose="020F0502020204030204" pitchFamily="34" charset="0"/>
            </a:rPr>
            <a:t>υποστηρίζει την έκφραση των πολιτιστικών ταυτοτήτων </a:t>
          </a:r>
          <a:endParaRPr lang="en-GB" sz="2400" kern="1200" dirty="0">
            <a:latin typeface="Calibri" panose="020F0502020204030204" pitchFamily="34" charset="0"/>
            <a:cs typeface="Calibri" panose="020F0502020204030204" pitchFamily="34" charset="0"/>
          </a:endParaRPr>
        </a:p>
      </dsp:txBody>
      <dsp:txXfrm>
        <a:off x="759" y="65335"/>
        <a:ext cx="2963000" cy="1777800"/>
      </dsp:txXfrm>
    </dsp:sp>
    <dsp:sp modelId="{802E130E-8BFB-492B-B184-A46D549581F6}">
      <dsp:nvSpPr>
        <dsp:cNvPr id="0" name=""/>
        <dsp:cNvSpPr/>
      </dsp:nvSpPr>
      <dsp:spPr>
        <a:xfrm>
          <a:off x="3260819" y="108162"/>
          <a:ext cx="2963000" cy="17778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latin typeface="Calibri" panose="020F0502020204030204" pitchFamily="34" charset="0"/>
              <a:cs typeface="Calibri" panose="020F0502020204030204" pitchFamily="34" charset="0"/>
            </a:rPr>
            <a:t>●</a:t>
          </a:r>
          <a:r>
            <a:rPr lang="el-GR" sz="2000" kern="1200" dirty="0" smtClean="0">
              <a:latin typeface="Calibri" panose="020F0502020204030204" pitchFamily="34" charset="0"/>
              <a:cs typeface="Calibri" panose="020F0502020204030204" pitchFamily="34" charset="0"/>
            </a:rPr>
            <a:t>προωθεί την περιβαλλοντική έρευνα, μέσα από διεθνή επιστημονικά προγράμματα </a:t>
          </a:r>
          <a:endParaRPr lang="en-GB" sz="2000" kern="1200" dirty="0">
            <a:latin typeface="Calibri" panose="020F0502020204030204" pitchFamily="34" charset="0"/>
            <a:cs typeface="Calibri" panose="020F0502020204030204" pitchFamily="34" charset="0"/>
          </a:endParaRPr>
        </a:p>
      </dsp:txBody>
      <dsp:txXfrm>
        <a:off x="3260819" y="108162"/>
        <a:ext cx="2963000" cy="1777800"/>
      </dsp:txXfrm>
    </dsp:sp>
    <dsp:sp modelId="{917D3CD9-BA5B-404E-931F-223BF970C99B}">
      <dsp:nvSpPr>
        <dsp:cNvPr id="0" name=""/>
        <dsp:cNvSpPr/>
      </dsp:nvSpPr>
      <dsp:spPr>
        <a:xfrm>
          <a:off x="759" y="2139435"/>
          <a:ext cx="2963000" cy="17778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latin typeface="Calibri" panose="020F0502020204030204" pitchFamily="34" charset="0"/>
              <a:cs typeface="Calibri" panose="020F0502020204030204" pitchFamily="34" charset="0"/>
            </a:rPr>
            <a:t>●προστατεύει και διευρύνει την παγκόσμια φυσική κληρονομιά</a:t>
          </a:r>
          <a:r>
            <a:rPr lang="en-US" sz="2000" kern="1200" dirty="0" smtClean="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dsp:txBody>
      <dsp:txXfrm>
        <a:off x="759" y="2139435"/>
        <a:ext cx="2963000" cy="1777800"/>
      </dsp:txXfrm>
    </dsp:sp>
    <dsp:sp modelId="{9CDB3505-D73A-4CB6-909D-7633501BC807}">
      <dsp:nvSpPr>
        <dsp:cNvPr id="0" name=""/>
        <dsp:cNvSpPr/>
      </dsp:nvSpPr>
      <dsp:spPr>
        <a:xfrm>
          <a:off x="3260060" y="2139435"/>
          <a:ext cx="2963000" cy="17778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Calibri" panose="020F0502020204030204" pitchFamily="34" charset="0"/>
              <a:cs typeface="Calibri" panose="020F0502020204030204" pitchFamily="34" charset="0"/>
            </a:rPr>
            <a:t>●προωθεί την ελεύθερη ροή πληροφοριών και την ελευθερία του τύπου καθώς και </a:t>
          </a:r>
          <a:endParaRPr lang="en-GB" sz="1800" kern="1200" dirty="0">
            <a:latin typeface="Calibri" panose="020F0502020204030204" pitchFamily="34" charset="0"/>
            <a:cs typeface="Calibri" panose="020F0502020204030204" pitchFamily="34" charset="0"/>
          </a:endParaRPr>
        </a:p>
      </dsp:txBody>
      <dsp:txXfrm>
        <a:off x="3260060" y="2139435"/>
        <a:ext cx="2963000" cy="1777800"/>
      </dsp:txXfrm>
    </dsp:sp>
    <dsp:sp modelId="{76049CD1-75A7-4C80-9C4F-81F0D3E4B5DC}">
      <dsp:nvSpPr>
        <dsp:cNvPr id="0" name=""/>
        <dsp:cNvSpPr/>
      </dsp:nvSpPr>
      <dsp:spPr>
        <a:xfrm>
          <a:off x="1630409" y="4213535"/>
          <a:ext cx="2963000" cy="1777800"/>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latin typeface="Calibri" panose="020F0502020204030204" pitchFamily="34" charset="0"/>
              <a:cs typeface="Calibri" panose="020F0502020204030204" pitchFamily="34" charset="0"/>
            </a:rPr>
            <a:t>●την ενίσχυση των δυνατοτήτων επικοινωνίας των αναπτυσσομένων χωρών.</a:t>
          </a:r>
          <a:endParaRPr lang="en-US" sz="2000" kern="1200" dirty="0">
            <a:latin typeface="Calibri" panose="020F0502020204030204" pitchFamily="34" charset="0"/>
            <a:cs typeface="Calibri" panose="020F0502020204030204" pitchFamily="34" charset="0"/>
          </a:endParaRPr>
        </a:p>
      </dsp:txBody>
      <dsp:txXfrm>
        <a:off x="1630409" y="4213535"/>
        <a:ext cx="2963000" cy="17778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12/14/2023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12/14/2023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12/14/2023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12/14/2023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12/14/2023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12/14/2023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12/14/2023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unesco.org/countries/countries-lis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897" y="524786"/>
            <a:ext cx="5061988" cy="2267575"/>
          </a:xfrm>
        </p:spPr>
        <p:txBody>
          <a:bodyPr>
            <a:normAutofit/>
          </a:bodyPr>
          <a:lstStyle/>
          <a:p>
            <a:r>
              <a:rPr lang="el-GR" sz="1600" b="1" dirty="0">
                <a:solidFill>
                  <a:srgbClr val="FF0000"/>
                </a:solidFill>
                <a:latin typeface="Calibri" panose="020F0502020204030204" pitchFamily="34" charset="0"/>
                <a:cs typeface="Calibri" panose="020F0502020204030204" pitchFamily="34" charset="0"/>
              </a:rPr>
              <a:t>Πρόδρομος των Ηνωμένων Εθνών ήταν η </a:t>
            </a:r>
            <a:r>
              <a:rPr lang="el-GR" sz="1600" b="1" u="sng" dirty="0">
                <a:solidFill>
                  <a:srgbClr val="FF0000"/>
                </a:solidFill>
                <a:latin typeface="Calibri" panose="020F0502020204030204" pitchFamily="34" charset="0"/>
                <a:cs typeface="Calibri" panose="020F0502020204030204" pitchFamily="34" charset="0"/>
              </a:rPr>
              <a:t>Κοινωνία των </a:t>
            </a:r>
            <a:r>
              <a:rPr lang="el-GR" sz="1600" b="1" u="sng" dirty="0" smtClean="0">
                <a:solidFill>
                  <a:srgbClr val="FF0000"/>
                </a:solidFill>
                <a:latin typeface="Calibri" panose="020F0502020204030204" pitchFamily="34" charset="0"/>
                <a:cs typeface="Calibri" panose="020F0502020204030204" pitchFamily="34" charset="0"/>
              </a:rPr>
              <a:t>Εθνών </a:t>
            </a:r>
            <a:r>
              <a:rPr lang="el-GR" sz="1600" b="1" dirty="0" smtClean="0">
                <a:solidFill>
                  <a:srgbClr val="FF0000"/>
                </a:solidFill>
                <a:latin typeface="Calibri" panose="020F0502020204030204" pitchFamily="34" charset="0"/>
                <a:cs typeface="Calibri" panose="020F0502020204030204" pitchFamily="34" charset="0"/>
              </a:rPr>
              <a:t>που ιδρύθηκε </a:t>
            </a:r>
            <a:r>
              <a:rPr lang="el-GR" sz="1600" b="1" dirty="0">
                <a:solidFill>
                  <a:srgbClr val="FF0000"/>
                </a:solidFill>
                <a:latin typeface="Calibri" panose="020F0502020204030204" pitchFamily="34" charset="0"/>
                <a:cs typeface="Calibri" panose="020F0502020204030204" pitchFamily="34" charset="0"/>
              </a:rPr>
              <a:t>το 1919 </a:t>
            </a:r>
            <a:r>
              <a:rPr lang="el-GR" sz="1600" dirty="0">
                <a:latin typeface="Calibri" panose="020F0502020204030204" pitchFamily="34" charset="0"/>
                <a:cs typeface="Calibri" panose="020F0502020204030204" pitchFamily="34" charset="0"/>
              </a:rPr>
              <a:t>κατά τη διάρκεια του Πρώτου Παγκοσμίου Πολέμου </a:t>
            </a:r>
            <a:r>
              <a:rPr lang="el-GR" sz="1600" dirty="0" smtClean="0">
                <a:latin typeface="Calibri" panose="020F0502020204030204" pitchFamily="34" charset="0"/>
                <a:cs typeface="Calibri" panose="020F0502020204030204" pitchFamily="34" charset="0"/>
              </a:rPr>
              <a:t>στο </a:t>
            </a:r>
            <a:r>
              <a:rPr lang="el-GR" sz="1600" dirty="0">
                <a:latin typeface="Calibri" panose="020F0502020204030204" pitchFamily="34" charset="0"/>
                <a:cs typeface="Calibri" panose="020F0502020204030204" pitchFamily="34" charset="0"/>
              </a:rPr>
              <a:t>πλαίσιο της Συνθήκης των Βερσαλλιών </a:t>
            </a:r>
            <a:r>
              <a:rPr lang="el-GR" sz="1600" b="1" dirty="0">
                <a:latin typeface="Calibri" panose="020F0502020204030204" pitchFamily="34" charset="0"/>
                <a:cs typeface="Calibri" panose="020F0502020204030204" pitchFamily="34" charset="0"/>
              </a:rPr>
              <a:t>με στόχο «την προώθηση της διεθνούς συνεργασίας και την επίτευξη της ειρήνης και της ασφάλειας».</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endParaRPr lang="en-US" dirty="0"/>
          </a:p>
        </p:txBody>
      </p:sp>
      <p:sp>
        <p:nvSpPr>
          <p:cNvPr id="4" name="Text Placeholder 3"/>
          <p:cNvSpPr>
            <a:spLocks noGrp="1"/>
          </p:cNvSpPr>
          <p:nvPr>
            <p:ph type="body" sz="half" idx="2"/>
          </p:nvPr>
        </p:nvSpPr>
        <p:spPr>
          <a:xfrm>
            <a:off x="7164125" y="2556387"/>
            <a:ext cx="4937760" cy="3539613"/>
          </a:xfrm>
        </p:spPr>
        <p:txBody>
          <a:bodyPr>
            <a:noAutofit/>
          </a:bodyPr>
          <a:lstStyle/>
          <a:p>
            <a:r>
              <a:rPr lang="el-GR" sz="1600" b="1" dirty="0">
                <a:solidFill>
                  <a:srgbClr val="3F15B5"/>
                </a:solidFill>
                <a:latin typeface="Comic Sans MS" panose="030F0702030302020204" pitchFamily="66" charset="0"/>
                <a:cs typeface="Calibri" panose="020F0502020204030204" pitchFamily="34" charset="0"/>
              </a:rPr>
              <a:t>Ο ΟΗΕ-όπως τον γνωρίζουμε σήμερα- ιδρύθηκε στις 24 Οκτωβρίου 1945 με τη λήξη του Β’ Παγκοσμίου </a:t>
            </a:r>
            <a:r>
              <a:rPr lang="el-GR" sz="1600" b="1" dirty="0" smtClean="0">
                <a:solidFill>
                  <a:srgbClr val="3F15B5"/>
                </a:solidFill>
                <a:latin typeface="Comic Sans MS" panose="030F0702030302020204" pitchFamily="66" charset="0"/>
                <a:cs typeface="Calibri" panose="020F0502020204030204" pitchFamily="34" charset="0"/>
              </a:rPr>
              <a:t>Πολέμου </a:t>
            </a:r>
            <a:r>
              <a:rPr lang="el-GR" sz="1600" b="1" dirty="0" smtClean="0">
                <a:solidFill>
                  <a:schemeClr val="tx2"/>
                </a:solidFill>
                <a:latin typeface="Comic Sans MS" panose="030F0702030302020204" pitchFamily="66" charset="0"/>
                <a:cs typeface="Calibri" panose="020F0502020204030204" pitchFamily="34" charset="0"/>
              </a:rPr>
              <a:t>και </a:t>
            </a:r>
            <a:r>
              <a:rPr lang="el-GR" sz="1600" b="1" dirty="0">
                <a:solidFill>
                  <a:schemeClr val="tx2"/>
                </a:solidFill>
                <a:latin typeface="Comic Sans MS" panose="030F0702030302020204" pitchFamily="66" charset="0"/>
                <a:cs typeface="Calibri" panose="020F0502020204030204" pitchFamily="34" charset="0"/>
              </a:rPr>
              <a:t>αριθμεί σήμερα 193 κράτη-μέλη.</a:t>
            </a:r>
            <a:r>
              <a:rPr lang="el-GR" sz="1600" dirty="0">
                <a:solidFill>
                  <a:schemeClr val="tx2"/>
                </a:solidFill>
                <a:latin typeface="Comic Sans MS" panose="030F0702030302020204" pitchFamily="66" charset="0"/>
                <a:cs typeface="Calibri" panose="020F0502020204030204" pitchFamily="34" charset="0"/>
              </a:rPr>
              <a:t> </a:t>
            </a:r>
            <a:endParaRPr lang="en-US" sz="1600" dirty="0" smtClean="0">
              <a:solidFill>
                <a:schemeClr val="tx2"/>
              </a:solidFill>
              <a:latin typeface="Comic Sans MS" panose="030F0702030302020204" pitchFamily="66" charset="0"/>
              <a:cs typeface="Calibri" panose="020F0502020204030204" pitchFamily="34" charset="0"/>
            </a:endParaRPr>
          </a:p>
          <a:p>
            <a:r>
              <a:rPr lang="el-GR" sz="1600" b="1" dirty="0" smtClean="0">
                <a:solidFill>
                  <a:srgbClr val="3F15B5"/>
                </a:solidFill>
                <a:latin typeface="Comic Sans MS" panose="030F0702030302020204" pitchFamily="66" charset="0"/>
                <a:cs typeface="Calibri" panose="020F0502020204030204" pitchFamily="34" charset="0"/>
              </a:rPr>
              <a:t>H </a:t>
            </a:r>
            <a:r>
              <a:rPr lang="el-GR" sz="1600" b="1" dirty="0">
                <a:solidFill>
                  <a:srgbClr val="3F15B5"/>
                </a:solidFill>
                <a:latin typeface="Comic Sans MS" panose="030F0702030302020204" pitchFamily="66" charset="0"/>
                <a:cs typeface="Calibri" panose="020F0502020204030204" pitchFamily="34" charset="0"/>
              </a:rPr>
              <a:t>Ελλάδα συγκαταλέγεται μεταξύ των 51 ιδρυτικών μελών του ΟΗΕ.</a:t>
            </a:r>
            <a:br>
              <a:rPr lang="el-GR" sz="1600" b="1" dirty="0">
                <a:solidFill>
                  <a:srgbClr val="3F15B5"/>
                </a:solidFill>
                <a:latin typeface="Comic Sans MS" panose="030F0702030302020204" pitchFamily="66" charset="0"/>
                <a:cs typeface="Calibri" panose="020F0502020204030204" pitchFamily="34" charset="0"/>
              </a:rPr>
            </a:br>
            <a:endParaRPr lang="en-US" sz="1600" dirty="0">
              <a:solidFill>
                <a:srgbClr val="3F15B5"/>
              </a:solidFill>
              <a:latin typeface="Comic Sans MS" panose="030F0702030302020204" pitchFamily="66" charset="0"/>
              <a:cs typeface="Calibri" panose="020F0502020204030204" pitchFamily="34" charset="0"/>
            </a:endParaRPr>
          </a:p>
        </p:txBody>
      </p:sp>
      <p:pic>
        <p:nvPicPr>
          <p:cNvPr id="6" name="Picture Placeholder 5" descr="C:\Users\User-pc\Desktop\UNESCO\UN-flag.jpg"/>
          <p:cNvPicPr>
            <a:picLocks noGrp="1"/>
          </p:cNvPicPr>
          <p:nvPr>
            <p:ph type="pic" idx="1"/>
          </p:nvPr>
        </p:nvPicPr>
        <p:blipFill>
          <a:blip r:embed="rId2">
            <a:extLst>
              <a:ext uri="{28A0092B-C50C-407E-A947-70E740481C1C}">
                <a14:useLocalDpi xmlns:a14="http://schemas.microsoft.com/office/drawing/2010/main" val="0"/>
              </a:ext>
            </a:extLst>
          </a:blip>
          <a:srcRect l="2298" r="2298"/>
          <a:stretch>
            <a:fillRect/>
          </a:stretch>
        </p:blipFill>
        <p:spPr bwMode="auto">
          <a:xfrm>
            <a:off x="845240" y="1341747"/>
            <a:ext cx="5943600" cy="3865270"/>
          </a:xfrm>
          <a:prstGeom prst="rect">
            <a:avLst/>
          </a:prstGeom>
          <a:noFill/>
          <a:ln>
            <a:noFill/>
          </a:ln>
        </p:spPr>
      </p:pic>
    </p:spTree>
    <p:extLst>
      <p:ext uri="{BB962C8B-B14F-4D97-AF65-F5344CB8AC3E}">
        <p14:creationId xmlns:p14="http://schemas.microsoft.com/office/powerpoint/2010/main" val="384418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9848" y="675862"/>
            <a:ext cx="4956048" cy="644056"/>
          </a:xfrm>
        </p:spPr>
        <p:txBody>
          <a:bodyPr>
            <a:normAutofit/>
          </a:bodyPr>
          <a:lstStyle/>
          <a:p>
            <a:pPr algn="ctr"/>
            <a:r>
              <a:rPr lang="el-GR" u="sng" dirty="0" smtClean="0"/>
              <a:t>Ο Ο.Η.Ε ΜΕ ΛΙΓΑ ΛΟΓΙΑ</a:t>
            </a:r>
            <a:endParaRPr lang="en-US" u="sng" dirty="0"/>
          </a:p>
        </p:txBody>
      </p:sp>
      <p:sp>
        <p:nvSpPr>
          <p:cNvPr id="4" name="Content Placeholder 3"/>
          <p:cNvSpPr>
            <a:spLocks noGrp="1"/>
          </p:cNvSpPr>
          <p:nvPr>
            <p:ph sz="half" idx="2"/>
          </p:nvPr>
        </p:nvSpPr>
        <p:spPr>
          <a:xfrm>
            <a:off x="1069847" y="1407381"/>
            <a:ext cx="10455043" cy="4574319"/>
          </a:xfrm>
        </p:spPr>
        <p:txBody>
          <a:bodyPr>
            <a:normAutofit/>
          </a:bodyPr>
          <a:lstStyle/>
          <a:p>
            <a:r>
              <a:rPr lang="en-GB" sz="1800" b="1" dirty="0">
                <a:solidFill>
                  <a:srgbClr val="FF0000"/>
                </a:solidFill>
                <a:latin typeface="Calibri" panose="020F0502020204030204" pitchFamily="34" charset="0"/>
                <a:cs typeface="Calibri" panose="020F0502020204030204" pitchFamily="34" charset="0"/>
              </a:rPr>
              <a:t>T</a:t>
            </a:r>
            <a:r>
              <a:rPr lang="el-GR" sz="1800" b="1" dirty="0">
                <a:solidFill>
                  <a:srgbClr val="FF0000"/>
                </a:solidFill>
                <a:latin typeface="Calibri" panose="020F0502020204030204" pitchFamily="34" charset="0"/>
                <a:cs typeface="Calibri" panose="020F0502020204030204" pitchFamily="34" charset="0"/>
              </a:rPr>
              <a:t>α Ηνωμένα Έθνη αποτελούνται από έξι κύρια </a:t>
            </a:r>
            <a:r>
              <a:rPr lang="el-GR" sz="1800" b="1" dirty="0" smtClean="0">
                <a:solidFill>
                  <a:srgbClr val="FF0000"/>
                </a:solidFill>
                <a:latin typeface="Calibri" panose="020F0502020204030204" pitchFamily="34" charset="0"/>
                <a:cs typeface="Calibri" panose="020F0502020204030204" pitchFamily="34" charset="0"/>
              </a:rPr>
              <a:t>όργανα</a:t>
            </a:r>
            <a:r>
              <a:rPr lang="en-US" sz="1800" b="1" dirty="0" smtClean="0">
                <a:solidFill>
                  <a:srgbClr val="FF0000"/>
                </a:solidFill>
                <a:latin typeface="Calibri" panose="020F0502020204030204" pitchFamily="34" charset="0"/>
                <a:cs typeface="Calibri" panose="020F0502020204030204" pitchFamily="34" charset="0"/>
              </a:rPr>
              <a:t>.</a:t>
            </a:r>
            <a:r>
              <a:rPr lang="el-GR" sz="1800" b="1" dirty="0" smtClean="0">
                <a:solidFill>
                  <a:srgbClr val="FF0000"/>
                </a:solidFill>
                <a:latin typeface="Calibri" panose="020F0502020204030204" pitchFamily="34" charset="0"/>
                <a:cs typeface="Calibri" panose="020F0502020204030204" pitchFamily="34" charset="0"/>
              </a:rPr>
              <a:t> </a:t>
            </a:r>
            <a:endParaRPr lang="en-US" sz="1800" b="1" dirty="0" smtClean="0">
              <a:solidFill>
                <a:srgbClr val="FF0000"/>
              </a:solidFill>
              <a:latin typeface="Calibri" panose="020F0502020204030204" pitchFamily="34" charset="0"/>
              <a:cs typeface="Calibri" panose="020F0502020204030204" pitchFamily="34" charset="0"/>
            </a:endParaRPr>
          </a:p>
          <a:p>
            <a:r>
              <a:rPr lang="el-GR" sz="1800" b="1" dirty="0" smtClean="0">
                <a:latin typeface="Calibri" panose="020F0502020204030204" pitchFamily="34" charset="0"/>
                <a:cs typeface="Calibri" panose="020F0502020204030204" pitchFamily="34" charset="0"/>
              </a:rPr>
              <a:t>Επιπλέον</a:t>
            </a:r>
            <a:r>
              <a:rPr lang="el-GR" sz="1800" b="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τα Ηνωμένα Έθνη έχουν δημιουργήσει έναν αριθμό ειδικευμένων οργανώσεων, προγραμμάτων και ταμείων. </a:t>
            </a:r>
            <a:endParaRPr lang="en-US" sz="1800" dirty="0" smtClean="0">
              <a:latin typeface="Calibri" panose="020F0502020204030204" pitchFamily="34" charset="0"/>
              <a:cs typeface="Calibri" panose="020F0502020204030204" pitchFamily="34" charset="0"/>
            </a:endParaRPr>
          </a:p>
          <a:p>
            <a:r>
              <a:rPr lang="el-GR" sz="1800" b="1" dirty="0" smtClean="0">
                <a:solidFill>
                  <a:srgbClr val="00B050"/>
                </a:solidFill>
              </a:rPr>
              <a:t>Ο </a:t>
            </a:r>
            <a:r>
              <a:rPr lang="el-GR" sz="1800" b="1" dirty="0">
                <a:solidFill>
                  <a:srgbClr val="00B050"/>
                </a:solidFill>
              </a:rPr>
              <a:t>πολύ μεγάλος αριθμός οργανώσεων του </a:t>
            </a:r>
            <a:r>
              <a:rPr lang="el-GR" sz="1800" b="1" dirty="0" smtClean="0">
                <a:solidFill>
                  <a:srgbClr val="00B050"/>
                </a:solidFill>
              </a:rPr>
              <a:t>ΟΗΕ χωρίζεται </a:t>
            </a:r>
            <a:r>
              <a:rPr lang="el-GR" sz="1800" b="1" dirty="0">
                <a:solidFill>
                  <a:srgbClr val="00B050"/>
                </a:solidFill>
              </a:rPr>
              <a:t>σε δυο </a:t>
            </a:r>
            <a:r>
              <a:rPr lang="el-GR" sz="1800" b="1" dirty="0" smtClean="0">
                <a:solidFill>
                  <a:srgbClr val="00B050"/>
                </a:solidFill>
              </a:rPr>
              <a:t>ομάδε</a:t>
            </a:r>
            <a:r>
              <a:rPr lang="en-US" sz="1800" b="1" dirty="0">
                <a:solidFill>
                  <a:srgbClr val="00B050"/>
                </a:solidFill>
              </a:rPr>
              <a:t>s</a:t>
            </a:r>
            <a:endParaRPr lang="en-GB" sz="1800" dirty="0">
              <a:solidFill>
                <a:srgbClr val="00B050"/>
              </a:solidFill>
            </a:endParaRPr>
          </a:p>
          <a:p>
            <a:pPr marL="0" lvl="0" indent="0">
              <a:buNone/>
            </a:pPr>
            <a:endParaRPr lang="en-US" sz="2000" b="1" dirty="0" smtClean="0">
              <a:solidFill>
                <a:srgbClr val="FF0000"/>
              </a:solidFill>
            </a:endParaRPr>
          </a:p>
          <a:p>
            <a:pPr marL="0" lvl="0" indent="0">
              <a:buNone/>
            </a:pPr>
            <a:r>
              <a:rPr lang="el-GR" sz="2000" b="1" dirty="0" smtClean="0">
                <a:solidFill>
                  <a:srgbClr val="FF0000"/>
                </a:solidFill>
              </a:rPr>
              <a:t>1/ </a:t>
            </a:r>
            <a:r>
              <a:rPr lang="el-GR" sz="2000" b="1" dirty="0" smtClean="0">
                <a:solidFill>
                  <a:srgbClr val="FF0000"/>
                </a:solidFill>
              </a:rPr>
              <a:t>Σώματα </a:t>
            </a:r>
            <a:endParaRPr lang="en-US" sz="2000" b="1" dirty="0" smtClean="0">
              <a:solidFill>
                <a:srgbClr val="FF0000"/>
              </a:solidFill>
            </a:endParaRPr>
          </a:p>
          <a:p>
            <a:pPr marL="0" lvl="0" indent="0">
              <a:buNone/>
            </a:pPr>
            <a:r>
              <a:rPr lang="el-GR" sz="2000" b="1" dirty="0" smtClean="0">
                <a:solidFill>
                  <a:srgbClr val="3F15B5"/>
                </a:solidFill>
              </a:rPr>
              <a:t>Σε </a:t>
            </a:r>
            <a:r>
              <a:rPr lang="el-GR" sz="2000" b="1" dirty="0">
                <a:solidFill>
                  <a:srgbClr val="3F15B5"/>
                </a:solidFill>
              </a:rPr>
              <a:t>αυτά περιλαμβάνεται </a:t>
            </a:r>
            <a:endParaRPr lang="en-US" sz="2000" b="1" dirty="0" smtClean="0">
              <a:solidFill>
                <a:srgbClr val="3F15B5"/>
              </a:solidFill>
            </a:endParaRPr>
          </a:p>
          <a:p>
            <a:pPr marL="0" lvl="0" indent="0">
              <a:buNone/>
            </a:pPr>
            <a:r>
              <a:rPr lang="el-GR" sz="2000" b="1" dirty="0" smtClean="0">
                <a:solidFill>
                  <a:srgbClr val="3F15B5"/>
                </a:solidFill>
              </a:rPr>
              <a:t>η </a:t>
            </a:r>
            <a:r>
              <a:rPr lang="en-GB" sz="2000" b="1" dirty="0">
                <a:solidFill>
                  <a:srgbClr val="3F15B5"/>
                </a:solidFill>
              </a:rPr>
              <a:t>UNICEF</a:t>
            </a:r>
            <a:r>
              <a:rPr lang="el-GR" sz="2000" b="1" dirty="0">
                <a:solidFill>
                  <a:srgbClr val="3F15B5"/>
                </a:solidFill>
              </a:rPr>
              <a:t>.</a:t>
            </a:r>
            <a:endParaRPr lang="en-GB" sz="2000" dirty="0">
              <a:solidFill>
                <a:srgbClr val="3F15B5"/>
              </a:solidFill>
            </a:endParaRPr>
          </a:p>
          <a:p>
            <a:endParaRPr lang="en-GB" sz="1600" u="sng"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
        <p:nvSpPr>
          <p:cNvPr id="6" name="Content Placeholder 5"/>
          <p:cNvSpPr>
            <a:spLocks noGrp="1"/>
          </p:cNvSpPr>
          <p:nvPr>
            <p:ph sz="quarter" idx="4"/>
          </p:nvPr>
        </p:nvSpPr>
        <p:spPr>
          <a:xfrm>
            <a:off x="6172200" y="978010"/>
            <a:ext cx="4956048" cy="5003690"/>
          </a:xfrm>
        </p:spPr>
        <p:txBody>
          <a:bodyPr>
            <a:normAutofit/>
          </a:bodyPr>
          <a:lstStyle/>
          <a:p>
            <a:pPr marL="0" lvl="0" indent="0">
              <a:buNone/>
            </a:pPr>
            <a:endParaRPr lang="en-US" sz="2000" b="1" dirty="0" smtClean="0">
              <a:solidFill>
                <a:srgbClr val="FF0000"/>
              </a:solidFill>
              <a:cs typeface="Calibri" panose="020F0502020204030204" pitchFamily="34" charset="0"/>
            </a:endParaRPr>
          </a:p>
          <a:p>
            <a:pPr marL="0" lvl="0" indent="0">
              <a:buNone/>
            </a:pPr>
            <a:endParaRPr lang="en-US" sz="2000" b="1" dirty="0">
              <a:solidFill>
                <a:srgbClr val="FF0000"/>
              </a:solidFill>
              <a:cs typeface="Calibri" panose="020F0502020204030204" pitchFamily="34" charset="0"/>
            </a:endParaRPr>
          </a:p>
          <a:p>
            <a:pPr marL="0" lvl="0" indent="0">
              <a:buNone/>
            </a:pPr>
            <a:endParaRPr lang="en-US" sz="2000" b="1" dirty="0" smtClean="0">
              <a:solidFill>
                <a:srgbClr val="FF0000"/>
              </a:solidFill>
              <a:cs typeface="Calibri" panose="020F0502020204030204" pitchFamily="34" charset="0"/>
            </a:endParaRPr>
          </a:p>
          <a:p>
            <a:pPr marL="0" lvl="0" indent="0">
              <a:buNone/>
            </a:pPr>
            <a:endParaRPr lang="en-US" sz="2000" b="1" dirty="0">
              <a:solidFill>
                <a:srgbClr val="FF0000"/>
              </a:solidFill>
              <a:cs typeface="Calibri" panose="020F0502020204030204" pitchFamily="34" charset="0"/>
            </a:endParaRPr>
          </a:p>
          <a:p>
            <a:pPr marL="0" lvl="0" indent="0">
              <a:buNone/>
            </a:pPr>
            <a:endParaRPr lang="en-US" sz="2000" b="1" dirty="0" smtClean="0">
              <a:solidFill>
                <a:srgbClr val="FF0000"/>
              </a:solidFill>
              <a:cs typeface="Calibri" panose="020F0502020204030204" pitchFamily="34" charset="0"/>
            </a:endParaRPr>
          </a:p>
          <a:p>
            <a:pPr marL="0" lvl="0" indent="0">
              <a:buNone/>
            </a:pPr>
            <a:r>
              <a:rPr lang="el-GR" sz="2000" b="1" dirty="0" smtClean="0">
                <a:solidFill>
                  <a:srgbClr val="FF0000"/>
                </a:solidFill>
                <a:cs typeface="Calibri" panose="020F0502020204030204" pitchFamily="34" charset="0"/>
              </a:rPr>
              <a:t>2</a:t>
            </a:r>
            <a:r>
              <a:rPr lang="el-GR" sz="2000" b="1" dirty="0" smtClean="0">
                <a:solidFill>
                  <a:srgbClr val="FF0000"/>
                </a:solidFill>
                <a:cs typeface="Calibri" panose="020F0502020204030204" pitchFamily="34" charset="0"/>
              </a:rPr>
              <a:t>/ Ειδικευμένες </a:t>
            </a:r>
            <a:r>
              <a:rPr lang="el-GR" sz="2000" b="1" dirty="0" smtClean="0">
                <a:solidFill>
                  <a:srgbClr val="FF0000"/>
                </a:solidFill>
                <a:cs typeface="Calibri" panose="020F0502020204030204" pitchFamily="34" charset="0"/>
              </a:rPr>
              <a:t>οργανώσεις </a:t>
            </a:r>
            <a:endParaRPr lang="en-US" sz="2000" b="1" dirty="0" smtClean="0">
              <a:solidFill>
                <a:srgbClr val="FF0000"/>
              </a:solidFill>
              <a:cs typeface="Calibri" panose="020F0502020204030204" pitchFamily="34" charset="0"/>
            </a:endParaRPr>
          </a:p>
          <a:p>
            <a:pPr marL="0" lvl="0" indent="0">
              <a:buNone/>
            </a:pPr>
            <a:r>
              <a:rPr lang="en-GB" sz="2000" b="1" dirty="0" err="1" smtClean="0">
                <a:solidFill>
                  <a:srgbClr val="3F15B5"/>
                </a:solidFill>
              </a:rPr>
              <a:t>Σε</a:t>
            </a:r>
            <a:r>
              <a:rPr lang="en-GB" sz="2000" b="1" dirty="0" smtClean="0">
                <a:solidFill>
                  <a:srgbClr val="3F15B5"/>
                </a:solidFill>
              </a:rPr>
              <a:t> </a:t>
            </a:r>
            <a:r>
              <a:rPr lang="en-GB" sz="2000" b="1" dirty="0">
                <a:solidFill>
                  <a:srgbClr val="3F15B5"/>
                </a:solidFill>
              </a:rPr>
              <a:t>α</a:t>
            </a:r>
            <a:r>
              <a:rPr lang="en-GB" sz="2000" b="1" dirty="0" err="1">
                <a:solidFill>
                  <a:srgbClr val="3F15B5"/>
                </a:solidFill>
              </a:rPr>
              <a:t>υτές</a:t>
            </a:r>
            <a:r>
              <a:rPr lang="en-GB" sz="2000" b="1" dirty="0">
                <a:solidFill>
                  <a:srgbClr val="3F15B5"/>
                </a:solidFill>
              </a:rPr>
              <a:t> π</a:t>
            </a:r>
            <a:r>
              <a:rPr lang="en-GB" sz="2000" b="1" dirty="0" err="1">
                <a:solidFill>
                  <a:srgbClr val="3F15B5"/>
                </a:solidFill>
              </a:rPr>
              <a:t>εριλ</a:t>
            </a:r>
            <a:r>
              <a:rPr lang="en-GB" sz="2000" b="1" dirty="0">
                <a:solidFill>
                  <a:srgbClr val="3F15B5"/>
                </a:solidFill>
              </a:rPr>
              <a:t>αμβάν</a:t>
            </a:r>
            <a:r>
              <a:rPr lang="el-GR" sz="2000" b="1" dirty="0">
                <a:solidFill>
                  <a:srgbClr val="3F15B5"/>
                </a:solidFill>
              </a:rPr>
              <a:t>εται </a:t>
            </a:r>
            <a:endParaRPr lang="en-US" sz="2000" b="1" dirty="0" smtClean="0">
              <a:solidFill>
                <a:srgbClr val="3F15B5"/>
              </a:solidFill>
            </a:endParaRPr>
          </a:p>
          <a:p>
            <a:pPr marL="0" lvl="0" indent="0">
              <a:buNone/>
            </a:pPr>
            <a:r>
              <a:rPr lang="el-GR" sz="2000" b="1" dirty="0" smtClean="0">
                <a:solidFill>
                  <a:srgbClr val="3F15B5"/>
                </a:solidFill>
              </a:rPr>
              <a:t>η</a:t>
            </a:r>
            <a:r>
              <a:rPr lang="en-GB" sz="2000" b="1" dirty="0" smtClean="0">
                <a:solidFill>
                  <a:srgbClr val="3F15B5"/>
                </a:solidFill>
              </a:rPr>
              <a:t> </a:t>
            </a:r>
            <a:r>
              <a:rPr lang="en-GB" sz="2000" b="1" dirty="0">
                <a:solidFill>
                  <a:srgbClr val="3F15B5"/>
                </a:solidFill>
              </a:rPr>
              <a:t>UNESCO.</a:t>
            </a:r>
            <a:endParaRPr lang="en-GB" sz="2000" dirty="0">
              <a:solidFill>
                <a:srgbClr val="3F15B5"/>
              </a:solidFill>
            </a:endParaRPr>
          </a:p>
          <a:p>
            <a:endParaRPr lang="en-US" sz="2000" dirty="0">
              <a:solidFill>
                <a:srgbClr val="3F15B5"/>
              </a:solidFill>
            </a:endParaRPr>
          </a:p>
        </p:txBody>
      </p:sp>
    </p:spTree>
    <p:extLst>
      <p:ext uri="{BB962C8B-B14F-4D97-AF65-F5344CB8AC3E}">
        <p14:creationId xmlns:p14="http://schemas.microsoft.com/office/powerpoint/2010/main" val="37809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636103"/>
            <a:ext cx="3840480" cy="1089329"/>
          </a:xfrm>
        </p:spPr>
        <p:txBody>
          <a:bodyPr>
            <a:normAutofit fontScale="90000"/>
          </a:bodyPr>
          <a:lstStyle/>
          <a:p>
            <a:pPr algn="ctr"/>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l-GR" sz="1600" b="1" u="sng" dirty="0">
                <a:latin typeface="Calibri" panose="020F0502020204030204" pitchFamily="34" charset="0"/>
                <a:cs typeface="Calibri" panose="020F0502020204030204" pitchFamily="34" charset="0"/>
              </a:rPr>
              <a:t/>
            </a:r>
            <a:br>
              <a:rPr lang="el-GR" sz="1600" b="1" u="sng" dirty="0">
                <a:latin typeface="Calibri" panose="020F0502020204030204" pitchFamily="34" charset="0"/>
                <a:cs typeface="Calibri" panose="020F0502020204030204" pitchFamily="34" charset="0"/>
              </a:rPr>
            </a:br>
            <a:r>
              <a:rPr lang="el-GR" sz="1600" b="1" u="sng" dirty="0" smtClean="0">
                <a:latin typeface="Calibri" panose="020F0502020204030204" pitchFamily="34" charset="0"/>
                <a:cs typeface="Calibri" panose="020F0502020204030204" pitchFamily="34" charset="0"/>
              </a:rPr>
              <a:t/>
            </a:r>
            <a:br>
              <a:rPr lang="el-GR" sz="1600" b="1" u="sng" dirty="0" smtClean="0">
                <a:latin typeface="Calibri" panose="020F0502020204030204" pitchFamily="34" charset="0"/>
                <a:cs typeface="Calibri" panose="020F0502020204030204" pitchFamily="34" charset="0"/>
              </a:rPr>
            </a:br>
            <a:r>
              <a:rPr lang="en-GB" sz="1800" b="1" dirty="0" smtClean="0">
                <a:solidFill>
                  <a:srgbClr val="FF0000"/>
                </a:solidFill>
                <a:latin typeface="Calibri" panose="020F0502020204030204" pitchFamily="34" charset="0"/>
                <a:cs typeface="Calibri" panose="020F0502020204030204" pitchFamily="34" charset="0"/>
              </a:rPr>
              <a:t>UNESCO</a:t>
            </a:r>
            <a:r>
              <a:rPr lang="el-GR" sz="1800" b="1" dirty="0" smtClean="0">
                <a:solidFill>
                  <a:srgbClr val="FF0000"/>
                </a:solidFill>
                <a:latin typeface="Calibri" panose="020F0502020204030204" pitchFamily="34" charset="0"/>
                <a:cs typeface="Calibri" panose="020F0502020204030204" pitchFamily="34" charset="0"/>
              </a:rPr>
              <a:t>  </a:t>
            </a:r>
            <a:br>
              <a:rPr lang="el-GR" sz="1800" b="1" dirty="0" smtClean="0">
                <a:solidFill>
                  <a:srgbClr val="FF0000"/>
                </a:solidFill>
                <a:latin typeface="Calibri" panose="020F0502020204030204" pitchFamily="34" charset="0"/>
                <a:cs typeface="Calibri" panose="020F0502020204030204" pitchFamily="34" charset="0"/>
              </a:rPr>
            </a:br>
            <a:r>
              <a:rPr lang="el-GR" sz="1800" b="1" dirty="0" smtClean="0">
                <a:solidFill>
                  <a:srgbClr val="FF0000"/>
                </a:solidFill>
                <a:latin typeface="Calibri" panose="020F0502020204030204" pitchFamily="34" charset="0"/>
                <a:cs typeface="Calibri" panose="020F0502020204030204" pitchFamily="34" charset="0"/>
              </a:rPr>
              <a:t>ΟΡΓΑΝΩΣΗ </a:t>
            </a:r>
            <a:r>
              <a:rPr lang="el-GR" sz="1800" b="1" dirty="0">
                <a:solidFill>
                  <a:srgbClr val="FF0000"/>
                </a:solidFill>
                <a:latin typeface="Calibri" panose="020F0502020204030204" pitchFamily="34" charset="0"/>
                <a:cs typeface="Calibri" panose="020F0502020204030204" pitchFamily="34" charset="0"/>
              </a:rPr>
              <a:t>ΤΟΥ ΟΗΕ ΓΙΑ ΤΗΝ ΕΚΠΑΙΔΕΥΣΗ, ΤΗΝ ΕΠΙΣΤΗΜΗ, ΚΑΙ ΤΟΝ ΠΟΛΙΤΙΣΜΟ</a:t>
            </a:r>
            <a:r>
              <a:rPr lang="en-GB" sz="1800" dirty="0">
                <a:solidFill>
                  <a:srgbClr val="FF0000"/>
                </a:solidFill>
                <a:latin typeface="Calibri" panose="020F0502020204030204" pitchFamily="34" charset="0"/>
                <a:cs typeface="Calibri" panose="020F0502020204030204" pitchFamily="34" charset="0"/>
              </a:rPr>
              <a:t/>
            </a:r>
            <a:br>
              <a:rPr lang="en-GB" sz="1800" dirty="0">
                <a:solidFill>
                  <a:srgbClr val="FF0000"/>
                </a:solidFill>
                <a:latin typeface="Calibri" panose="020F0502020204030204" pitchFamily="34" charset="0"/>
                <a:cs typeface="Calibri" panose="020F0502020204030204" pitchFamily="34" charset="0"/>
              </a:rPr>
            </a:br>
            <a:r>
              <a:rPr lang="el-GR" sz="1600" b="1" dirty="0"/>
              <a:t> </a:t>
            </a:r>
            <a:r>
              <a:rPr lang="en-GB" sz="1600" dirty="0"/>
              <a:t/>
            </a:r>
            <a:br>
              <a:rPr lang="en-GB" sz="1600" dirty="0"/>
            </a:br>
            <a:endParaRPr lang="en-US" sz="1600" dirty="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7164125" y="1486894"/>
            <a:ext cx="4937760" cy="4476584"/>
          </a:xfrm>
        </p:spPr>
        <p:txBody>
          <a:bodyPr>
            <a:noAutofit/>
          </a:bodyPr>
          <a:lstStyle/>
          <a:p>
            <a:r>
              <a:rPr lang="el-GR" sz="1600" b="1" dirty="0">
                <a:latin typeface="Comic Sans MS" panose="030F0702030302020204" pitchFamily="66" charset="0"/>
                <a:cs typeface="Calibri" panose="020F0502020204030204" pitchFamily="34" charset="0"/>
              </a:rPr>
              <a:t>Η </a:t>
            </a:r>
            <a:r>
              <a:rPr lang="en-GB" sz="1600" b="1" dirty="0">
                <a:latin typeface="Comic Sans MS" panose="030F0702030302020204" pitchFamily="66" charset="0"/>
                <a:cs typeface="Calibri" panose="020F0502020204030204" pitchFamily="34" charset="0"/>
              </a:rPr>
              <a:t>UNESCO </a:t>
            </a:r>
            <a:r>
              <a:rPr lang="en-US" sz="1600" b="1" dirty="0" err="1">
                <a:latin typeface="Comic Sans MS" panose="030F0702030302020204" pitchFamily="66" charset="0"/>
                <a:cs typeface="Calibri" panose="020F0502020204030204" pitchFamily="34" charset="0"/>
              </a:rPr>
              <a:t>i</a:t>
            </a:r>
            <a:r>
              <a:rPr lang="el-GR" sz="1600" b="1" dirty="0">
                <a:latin typeface="Comic Sans MS" panose="030F0702030302020204" pitchFamily="66" charset="0"/>
                <a:cs typeface="Calibri" panose="020F0502020204030204" pitchFamily="34" charset="0"/>
              </a:rPr>
              <a:t>δρύθηκε στις 16 Νοεμβρίου 1945</a:t>
            </a:r>
            <a:r>
              <a:rPr lang="el-GR" sz="1600" dirty="0">
                <a:latin typeface="Comic Sans MS" panose="030F0702030302020204" pitchFamily="66" charset="0"/>
                <a:cs typeface="Calibri" panose="020F0502020204030204" pitchFamily="34" charset="0"/>
              </a:rPr>
              <a:t>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για </a:t>
            </a:r>
            <a:r>
              <a:rPr lang="el-GR" sz="1600" dirty="0">
                <a:latin typeface="Comic Sans MS" panose="030F0702030302020204" pitchFamily="66" charset="0"/>
                <a:cs typeface="Calibri" panose="020F0502020204030204" pitchFamily="34" charset="0"/>
              </a:rPr>
              <a:t>να οικοδομήσει μια μόνιμη παγκόσμια ειρήνη,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θεμελιωμένη </a:t>
            </a:r>
            <a:r>
              <a:rPr lang="el-GR" sz="1600" dirty="0">
                <a:latin typeface="Comic Sans MS" panose="030F0702030302020204" pitchFamily="66" charset="0"/>
                <a:cs typeface="Calibri" panose="020F0502020204030204" pitchFamily="34" charset="0"/>
              </a:rPr>
              <a:t>στην πνευματική και ηθική αλληλεγγύη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της ανθρωπότητας </a:t>
            </a:r>
            <a:r>
              <a:rPr lang="el-GR" sz="1600" dirty="0" smtClean="0">
                <a:latin typeface="Comic Sans MS" panose="030F0702030302020204" pitchFamily="66" charset="0"/>
              </a:rPr>
              <a:t>με </a:t>
            </a:r>
            <a:r>
              <a:rPr lang="el-GR" sz="1600" dirty="0">
                <a:latin typeface="Comic Sans MS" panose="030F0702030302020204" pitchFamily="66" charset="0"/>
              </a:rPr>
              <a:t>στόχο την ευημερία του ανθρώπου σε ένα ειρηνικό </a:t>
            </a:r>
            <a:r>
              <a:rPr lang="el-GR" sz="1600" dirty="0" smtClean="0">
                <a:latin typeface="Comic Sans MS" panose="030F0702030302020204" pitchFamily="66" charset="0"/>
              </a:rPr>
              <a:t>κόσμο ΚΑΙ</a:t>
            </a:r>
            <a:endParaRPr lang="en-GB" sz="1600" dirty="0">
              <a:latin typeface="Comic Sans MS" panose="030F0702030302020204" pitchFamily="66" charset="0"/>
            </a:endParaRPr>
          </a:p>
          <a:p>
            <a:r>
              <a:rPr lang="el-GR" sz="1600" b="1" u="sng" dirty="0" smtClean="0">
                <a:latin typeface="Comic Sans MS" panose="030F0702030302020204" pitchFamily="66" charset="0"/>
                <a:cs typeface="Calibri" panose="020F0502020204030204" pitchFamily="34" charset="0"/>
              </a:rPr>
              <a:t>εστιάζει </a:t>
            </a:r>
            <a:r>
              <a:rPr lang="el-GR" sz="1600" b="1" u="sng" dirty="0">
                <a:latin typeface="Comic Sans MS" panose="030F0702030302020204" pitchFamily="66" charset="0"/>
                <a:cs typeface="Calibri" panose="020F0502020204030204" pitchFamily="34" charset="0"/>
              </a:rPr>
              <a:t>την προσοχή </a:t>
            </a:r>
            <a:r>
              <a:rPr lang="el-GR" sz="1600" b="1" u="sng" dirty="0" smtClean="0">
                <a:latin typeface="Comic Sans MS" panose="030F0702030302020204" pitchFamily="66" charset="0"/>
                <a:cs typeface="Calibri" panose="020F0502020204030204" pitchFamily="34" charset="0"/>
              </a:rPr>
              <a:t>της</a:t>
            </a:r>
          </a:p>
          <a:p>
            <a:r>
              <a:rPr lang="el-GR" sz="1600" b="1" dirty="0" smtClean="0">
                <a:latin typeface="Comic Sans MS" panose="030F0702030302020204" pitchFamily="66" charset="0"/>
                <a:cs typeface="Calibri" panose="020F0502020204030204" pitchFamily="34" charset="0"/>
              </a:rPr>
              <a:t> </a:t>
            </a:r>
            <a:r>
              <a:rPr lang="el-GR" sz="1600" b="1" u="sng" dirty="0">
                <a:latin typeface="Comic Sans MS" panose="030F0702030302020204" pitchFamily="66" charset="0"/>
                <a:cs typeface="Calibri" panose="020F0502020204030204" pitchFamily="34" charset="0"/>
              </a:rPr>
              <a:t>στην παροχή παιδείας σε όλους μέσω της</a:t>
            </a:r>
            <a:r>
              <a:rPr lang="el-GR" sz="1600" dirty="0">
                <a:latin typeface="Comic Sans MS" panose="030F0702030302020204" pitchFamily="66" charset="0"/>
                <a:cs typeface="Calibri" panose="020F0502020204030204" pitchFamily="34" charset="0"/>
              </a:rPr>
              <a:t> </a:t>
            </a:r>
            <a:endParaRPr lang="el-GR" sz="1600" dirty="0" smtClean="0">
              <a:latin typeface="Comic Sans MS" panose="030F0702030302020204" pitchFamily="66" charset="0"/>
              <a:cs typeface="Calibri" panose="020F0502020204030204" pitchFamily="34" charset="0"/>
            </a:endParaRPr>
          </a:p>
          <a:p>
            <a:r>
              <a:rPr lang="el-GR" sz="1600" dirty="0" smtClean="0">
                <a:latin typeface="Comic Sans MS" panose="030F0702030302020204" pitchFamily="66" charset="0"/>
                <a:cs typeface="Calibri" panose="020F0502020204030204" pitchFamily="34" charset="0"/>
              </a:rPr>
              <a:t>διεθνούς </a:t>
            </a:r>
            <a:r>
              <a:rPr lang="el-GR" sz="1600" dirty="0">
                <a:latin typeface="Comic Sans MS" panose="030F0702030302020204" pitchFamily="66" charset="0"/>
                <a:cs typeface="Calibri" panose="020F0502020204030204" pitchFamily="34" charset="0"/>
              </a:rPr>
              <a:t>συνεργασίας μεταξύ </a:t>
            </a:r>
            <a:r>
              <a:rPr lang="el-GR" sz="1600" dirty="0" smtClean="0">
                <a:latin typeface="Comic Sans MS" panose="030F0702030302020204" pitchFamily="66" charset="0"/>
                <a:cs typeface="Calibri" panose="020F0502020204030204" pitchFamily="34" charset="0"/>
              </a:rPr>
              <a:t>των</a:t>
            </a:r>
          </a:p>
          <a:p>
            <a:r>
              <a:rPr lang="en-GB" sz="1600" dirty="0">
                <a:solidFill>
                  <a:srgbClr val="FF0000"/>
                </a:solidFill>
                <a:latin typeface="Comic Sans MS" panose="030F0702030302020204" pitchFamily="66" charset="0"/>
                <a:cs typeface="Calibri" panose="020F0502020204030204" pitchFamily="34" charset="0"/>
              </a:rPr>
              <a:t> </a:t>
            </a:r>
            <a:r>
              <a:rPr lang="el-GR" sz="1600" u="sng" dirty="0">
                <a:solidFill>
                  <a:srgbClr val="FF0000"/>
                </a:solidFill>
                <a:latin typeface="Comic Sans MS" panose="030F0702030302020204" pitchFamily="66" charset="0"/>
                <a:cs typeface="Calibri" panose="020F0502020204030204" pitchFamily="34" charset="0"/>
                <a:hlinkClick r:id="rId2"/>
              </a:rPr>
              <a:t>195 κρατών μελών και των 9 συνδεδεμένων μελών</a:t>
            </a:r>
            <a:r>
              <a:rPr lang="en-GB" sz="1600" dirty="0">
                <a:solidFill>
                  <a:srgbClr val="FF0000"/>
                </a:solidFill>
                <a:latin typeface="Comic Sans MS" panose="030F0702030302020204" pitchFamily="66" charset="0"/>
                <a:cs typeface="Calibri" panose="020F0502020204030204" pitchFamily="34" charset="0"/>
              </a:rPr>
              <a:t> </a:t>
            </a:r>
            <a:r>
              <a:rPr lang="el-GR" sz="1600" dirty="0">
                <a:latin typeface="Comic Sans MS" panose="030F0702030302020204" pitchFamily="66" charset="0"/>
                <a:cs typeface="Calibri" panose="020F0502020204030204" pitchFamily="34" charset="0"/>
              </a:rPr>
              <a:t>της. </a:t>
            </a:r>
            <a:endParaRPr lang="en-US" sz="1600" dirty="0">
              <a:solidFill>
                <a:schemeClr val="tx2"/>
              </a:solidFill>
              <a:latin typeface="Comic Sans MS" panose="030F0702030302020204" pitchFamily="66" charset="0"/>
              <a:cs typeface="Calibri" panose="020F0502020204030204" pitchFamily="34" charset="0"/>
            </a:endParaRPr>
          </a:p>
        </p:txBody>
      </p:sp>
      <p:pic>
        <p:nvPicPr>
          <p:cNvPr id="7" name="Picture Placeholder 6" descr="https://images.unric.org/el/wp-content/uploads/sites/5/2019/05/UNESCO_logo_English.svg_.png"/>
          <p:cNvPicPr>
            <a:picLocks noGrp="1"/>
          </p:cNvPicPr>
          <p:nvPr>
            <p:ph type="pic" idx="1"/>
          </p:nvPr>
        </p:nvPicPr>
        <p:blipFill>
          <a:blip r:embed="rId3" cstate="print">
            <a:extLst>
              <a:ext uri="{28A0092B-C50C-407E-A947-70E740481C1C}">
                <a14:useLocalDpi xmlns:a14="http://schemas.microsoft.com/office/drawing/2010/main" val="0"/>
              </a:ext>
            </a:extLst>
          </a:blip>
          <a:srcRect t="8634" b="8634"/>
          <a:stretch>
            <a:fillRect/>
          </a:stretch>
        </p:blipFill>
        <p:spPr bwMode="auto">
          <a:prstGeom prst="rect">
            <a:avLst/>
          </a:prstGeom>
          <a:noFill/>
          <a:ln>
            <a:noFill/>
          </a:ln>
        </p:spPr>
      </p:pic>
    </p:spTree>
    <p:extLst>
      <p:ext uri="{BB962C8B-B14F-4D97-AF65-F5344CB8AC3E}">
        <p14:creationId xmlns:p14="http://schemas.microsoft.com/office/powerpoint/2010/main" val="7855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34886"/>
            <a:ext cx="4397334" cy="689113"/>
          </a:xfrm>
        </p:spPr>
        <p:txBody>
          <a:bodyPr>
            <a:normAutofit/>
          </a:bodyPr>
          <a:lstStyle/>
          <a:p>
            <a:r>
              <a:rPr lang="el-GR" sz="2800" b="1" dirty="0" smtClean="0">
                <a:solidFill>
                  <a:srgbClr val="FF0000"/>
                </a:solidFill>
                <a:latin typeface="Comic Sans MS" panose="030F0702030302020204" pitchFamily="66" charset="0"/>
                <a:cs typeface="Calibri" panose="020F0502020204030204" pitchFamily="34" charset="0"/>
              </a:rPr>
              <a:t>Η </a:t>
            </a:r>
            <a:r>
              <a:rPr lang="en-GB" sz="2800" b="1" dirty="0" smtClean="0">
                <a:solidFill>
                  <a:srgbClr val="FF0000"/>
                </a:solidFill>
                <a:latin typeface="Comic Sans MS" panose="030F0702030302020204" pitchFamily="66" charset="0"/>
                <a:cs typeface="Calibri" panose="020F0502020204030204" pitchFamily="34" charset="0"/>
              </a:rPr>
              <a:t>UNESCO </a:t>
            </a:r>
            <a:endParaRPr lang="en-US" sz="2800" b="1" dirty="0">
              <a:solidFill>
                <a:srgbClr val="FF0000"/>
              </a:solidFill>
              <a:latin typeface="Comic Sans MS" panose="030F0702030302020204" pitchFamily="66" charset="0"/>
              <a:cs typeface="Calibri" panose="020F0502020204030204" pitchFamily="34" charset="0"/>
            </a:endParaRPr>
          </a:p>
        </p:txBody>
      </p:sp>
      <p:sp>
        <p:nvSpPr>
          <p:cNvPr id="4" name="Content Placeholder 3"/>
          <p:cNvSpPr>
            <a:spLocks noGrp="1"/>
          </p:cNvSpPr>
          <p:nvPr>
            <p:ph sz="half" idx="1"/>
          </p:nvPr>
        </p:nvSpPr>
        <p:spPr>
          <a:xfrm>
            <a:off x="278296" y="1523999"/>
            <a:ext cx="5351227" cy="5221858"/>
          </a:xfrm>
        </p:spPr>
        <p:txBody>
          <a:bodyPr>
            <a:normAutofit fontScale="62500" lnSpcReduction="20000"/>
          </a:bodyPr>
          <a:lstStyle/>
          <a:p>
            <a:r>
              <a:rPr lang="el-GR" sz="2600" b="1" dirty="0">
                <a:latin typeface="Calibri" panose="020F0502020204030204" pitchFamily="34" charset="0"/>
                <a:cs typeface="Calibri" panose="020F0502020204030204" pitchFamily="34" charset="0"/>
              </a:rPr>
              <a:t>Τα κεντρικά γραφεία της οργάνωσης βρίσκονται στο Παρίσι και παράρτημα υπάρχει και στη Ν. Υόρκη.</a:t>
            </a:r>
            <a:endParaRPr lang="en-GB" sz="2600" dirty="0">
              <a:latin typeface="Calibri" panose="020F0502020204030204" pitchFamily="34" charset="0"/>
              <a:cs typeface="Calibri" panose="020F0502020204030204" pitchFamily="34" charset="0"/>
            </a:endParaRPr>
          </a:p>
          <a:p>
            <a:pPr>
              <a:lnSpc>
                <a:spcPct val="170000"/>
              </a:lnSpc>
            </a:pPr>
            <a:r>
              <a:rPr lang="el-GR" b="1" dirty="0">
                <a:solidFill>
                  <a:srgbClr val="FF0000"/>
                </a:solidFill>
                <a:latin typeface="Calibri" panose="020F0502020204030204" pitchFamily="34" charset="0"/>
                <a:cs typeface="Calibri" panose="020F0502020204030204" pitchFamily="34" charset="0"/>
              </a:rPr>
              <a:t>Η </a:t>
            </a:r>
            <a:r>
              <a:rPr lang="en-GB" b="1" dirty="0">
                <a:solidFill>
                  <a:srgbClr val="FF0000"/>
                </a:solidFill>
                <a:latin typeface="Calibri" panose="020F0502020204030204" pitchFamily="34" charset="0"/>
                <a:cs typeface="Calibri" panose="020F0502020204030204" pitchFamily="34" charset="0"/>
              </a:rPr>
              <a:t>UNESCO</a:t>
            </a:r>
            <a:r>
              <a:rPr lang="el-GR" b="1" dirty="0">
                <a:solidFill>
                  <a:srgbClr val="FF0000"/>
                </a:solidFill>
                <a:latin typeface="Calibri" panose="020F0502020204030204" pitchFamily="34" charset="0"/>
                <a:cs typeface="Calibri" panose="020F0502020204030204" pitchFamily="34" charset="0"/>
              </a:rPr>
              <a:t> λειτουργεί ως ένα παγκόσμιο εργαστήριο ιδεών και διαδραματίζει ένα ρυθμιστικό ρόλο στην προώθηση της διεθνούς συνεργασίας </a:t>
            </a:r>
            <a:r>
              <a:rPr lang="el-GR" dirty="0">
                <a:latin typeface="Calibri" panose="020F0502020204030204" pitchFamily="34" charset="0"/>
                <a:cs typeface="Calibri" panose="020F0502020204030204" pitchFamily="34" charset="0"/>
              </a:rPr>
              <a:t>θέτοντας τα πρότυπα σύναψης διεθνών συμφωνιών επί διαφόρων ζητημάτων τα οποία ανακύπτουν στις σύγχρονες κοινωνίες. </a:t>
            </a:r>
            <a:endParaRPr lang="en-GB" dirty="0" smtClean="0">
              <a:latin typeface="Calibri" panose="020F0502020204030204" pitchFamily="34" charset="0"/>
              <a:cs typeface="Calibri" panose="020F0502020204030204" pitchFamily="34" charset="0"/>
            </a:endParaRPr>
          </a:p>
          <a:p>
            <a:pPr>
              <a:lnSpc>
                <a:spcPct val="170000"/>
              </a:lnSpc>
            </a:pPr>
            <a:r>
              <a:rPr lang="el-GR" b="1" dirty="0" smtClean="0">
                <a:solidFill>
                  <a:srgbClr val="FF0000"/>
                </a:solidFill>
                <a:latin typeface="Calibri" panose="020F0502020204030204" pitchFamily="34" charset="0"/>
                <a:cs typeface="Calibri" panose="020F0502020204030204" pitchFamily="34" charset="0"/>
              </a:rPr>
              <a:t>Ο </a:t>
            </a:r>
            <a:r>
              <a:rPr lang="el-GR" b="1" dirty="0">
                <a:solidFill>
                  <a:srgbClr val="FF0000"/>
                </a:solidFill>
                <a:latin typeface="Calibri" panose="020F0502020204030204" pitchFamily="34" charset="0"/>
                <a:cs typeface="Calibri" panose="020F0502020204030204" pitchFamily="34" charset="0"/>
              </a:rPr>
              <a:t>Οργανισμός επίσης διευθετεί την διάδοση και την ανταλλαγή πληροφοριών και γνώσης,</a:t>
            </a:r>
            <a:r>
              <a:rPr lang="el-GR" dirty="0">
                <a:latin typeface="Calibri" panose="020F0502020204030204" pitchFamily="34" charset="0"/>
                <a:cs typeface="Calibri" panose="020F0502020204030204" pitchFamily="34" charset="0"/>
              </a:rPr>
              <a:t> </a:t>
            </a:r>
            <a:r>
              <a:rPr lang="el-GR" b="1" dirty="0">
                <a:solidFill>
                  <a:srgbClr val="00B050"/>
                </a:solidFill>
                <a:latin typeface="Calibri" panose="020F0502020204030204" pitchFamily="34" charset="0"/>
                <a:cs typeface="Calibri" panose="020F0502020204030204" pitchFamily="34" charset="0"/>
              </a:rPr>
              <a:t>ενώ παράλληλα προσφέρει βοήθεια στα κράτη μέλη ώστε να αποκτήσουν τις κατάλληλες προϋποθέσεις, </a:t>
            </a:r>
            <a:r>
              <a:rPr lang="el-GR" dirty="0">
                <a:latin typeface="Calibri" panose="020F0502020204030204" pitchFamily="34" charset="0"/>
                <a:cs typeface="Calibri" panose="020F0502020204030204" pitchFamily="34" charset="0"/>
              </a:rPr>
              <a:t>προκειμένου να υπηρετούν τους θεσμούς και τελικά τον άνθρωπο στις τοπικές κοινωνίες</a:t>
            </a:r>
            <a:r>
              <a:rPr lang="el-GR"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390969799"/>
              </p:ext>
            </p:extLst>
          </p:nvPr>
        </p:nvGraphicFramePr>
        <p:xfrm>
          <a:off x="5712541" y="196645"/>
          <a:ext cx="6223820" cy="605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a:off x="3338424" y="1052422"/>
            <a:ext cx="2207140" cy="380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3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2232</TotalTime>
  <Words>334</Words>
  <Application>Microsoft Office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Comic Sans MS</vt:lpstr>
      <vt:lpstr>Segoe Print</vt:lpstr>
      <vt:lpstr>Nature Illustration 16x9</vt:lpstr>
      <vt:lpstr>Πρόδρομος των Ηνωμένων Εθνών ήταν η Κοινωνία των Εθνών που ιδρύθηκε το 1919 κατά τη διάρκεια του Πρώτου Παγκοσμίου Πολέμου στο πλαίσιο της Συνθήκης των Βερσαλλιών με στόχο «την προώθηση της διεθνούς συνεργασίας και την επίτευξη της ειρήνης και της ασφάλειας». </vt:lpstr>
      <vt:lpstr>PowerPoint Presentation</vt:lpstr>
      <vt:lpstr>   UNESCO   ΟΡΓΑΝΩΣΗ ΤΟΥ ΟΗΕ ΓΙΑ ΤΗΝ ΕΚΠΑΙΔΕΥΣΗ, ΤΗΝ ΕΠΙΣΤΗΜΗ, ΚΑΙ ΤΟΝ ΠΟΛΙΤΙΣΜΟ   </vt:lpstr>
      <vt:lpstr>Η UNESCO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 UNESCO: Συνεργαζόμενα Σχολεία 2021-2022 ΄΄Η ΘΕΣΗ ΤΗΣ ΓΥΝΑΙΚΑΣ ΣΤΟΝ 21ο αι΄΄   (δημιουργήθηκε μάθημα στην eclass και ορίστηκε η  1η Ενότητα)  Οι συναντήσεις μας και το υλικό-πιο εκτενές σε περιεχόμενο-στην eclass θα αποτελέσουν την εργαλειοθήκη σας. Μέσα σ’ αυτή θα βρείτε τα εργαλεία που θα σας βοηθήσουν να συμμετέχετε ενεργά στη διάδρασή σας με τους συνομηλίκους σας στο Συμπόσιο και  στη συμμετοχή σας στα ψηφίσματα της ολομέλειας. Ποια είναι τα εργαλεία μου; Ολόπλευρη πληροφόρηση – Σχηματισμός και διατύπωση άποψης – Επιχειρηματολογία</dc:title>
  <dc:creator>Eλβίρα Αγραφιώτου</dc:creator>
  <cp:lastModifiedBy>Eλβίρα Αγραφιώτου</cp:lastModifiedBy>
  <cp:revision>246</cp:revision>
  <dcterms:created xsi:type="dcterms:W3CDTF">2021-11-28T18:26:34Z</dcterms:created>
  <dcterms:modified xsi:type="dcterms:W3CDTF">2023-12-14T21:44:05Z</dcterms:modified>
</cp:coreProperties>
</file>