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65" r:id="rId5"/>
    <p:sldId id="258" r:id="rId6"/>
    <p:sldId id="259" r:id="rId7"/>
    <p:sldId id="260" r:id="rId8"/>
    <p:sldId id="261" r:id="rId9"/>
    <p:sldId id="262" r:id="rId10"/>
    <p:sldId id="266" r:id="rId11"/>
    <p:sldId id="263" r:id="rId12"/>
    <p:sldId id="264" r:id="rId13"/>
    <p:sldId id="267" r:id="rId14"/>
    <p:sldId id="268"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972" autoAdjust="0"/>
    <p:restoredTop sz="94660"/>
  </p:normalViewPr>
  <p:slideViewPr>
    <p:cSldViewPr>
      <p:cViewPr varScale="1">
        <p:scale>
          <a:sx n="83" d="100"/>
          <a:sy n="83" d="100"/>
        </p:scale>
        <p:origin x="-1642"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6F8579E-FA11-47BF-A759-24E2DBFD5C88}" type="datetimeFigureOut">
              <a:rPr lang="el-GR" smtClean="0"/>
              <a:t>15/12/2021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942038A-4D9F-4924-8C33-DAE3021E6B51}"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6F8579E-FA11-47BF-A759-24E2DBFD5C88}" type="datetimeFigureOut">
              <a:rPr lang="el-GR" smtClean="0"/>
              <a:t>15/12/2021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942038A-4D9F-4924-8C33-DAE3021E6B51}"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6F8579E-FA11-47BF-A759-24E2DBFD5C88}" type="datetimeFigureOut">
              <a:rPr lang="el-GR" smtClean="0"/>
              <a:t>15/12/2021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942038A-4D9F-4924-8C33-DAE3021E6B51}"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6F8579E-FA11-47BF-A759-24E2DBFD5C88}" type="datetimeFigureOut">
              <a:rPr lang="el-GR" smtClean="0"/>
              <a:t>15/12/2021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942038A-4D9F-4924-8C33-DAE3021E6B51}"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6F8579E-FA11-47BF-A759-24E2DBFD5C88}" type="datetimeFigureOut">
              <a:rPr lang="el-GR" smtClean="0"/>
              <a:t>15/12/2021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942038A-4D9F-4924-8C33-DAE3021E6B51}"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6F8579E-FA11-47BF-A759-24E2DBFD5C88}" type="datetimeFigureOut">
              <a:rPr lang="el-GR" smtClean="0"/>
              <a:t>15/12/2021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942038A-4D9F-4924-8C33-DAE3021E6B51}"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6F8579E-FA11-47BF-A759-24E2DBFD5C88}" type="datetimeFigureOut">
              <a:rPr lang="el-GR" smtClean="0"/>
              <a:t>15/12/2021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942038A-4D9F-4924-8C33-DAE3021E6B51}"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6F8579E-FA11-47BF-A759-24E2DBFD5C88}" type="datetimeFigureOut">
              <a:rPr lang="el-GR" smtClean="0"/>
              <a:t>15/12/2021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942038A-4D9F-4924-8C33-DAE3021E6B51}"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6F8579E-FA11-47BF-A759-24E2DBFD5C88}" type="datetimeFigureOut">
              <a:rPr lang="el-GR" smtClean="0"/>
              <a:t>15/12/2021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942038A-4D9F-4924-8C33-DAE3021E6B51}"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6F8579E-FA11-47BF-A759-24E2DBFD5C88}" type="datetimeFigureOut">
              <a:rPr lang="el-GR" smtClean="0"/>
              <a:t>15/12/2021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942038A-4D9F-4924-8C33-DAE3021E6B51}"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6F8579E-FA11-47BF-A759-24E2DBFD5C88}" type="datetimeFigureOut">
              <a:rPr lang="el-GR" smtClean="0"/>
              <a:t>15/12/2021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942038A-4D9F-4924-8C33-DAE3021E6B51}"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F8579E-FA11-47BF-A759-24E2DBFD5C88}" type="datetimeFigureOut">
              <a:rPr lang="el-GR" smtClean="0"/>
              <a:t>15/12/2021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42038A-4D9F-4924-8C33-DAE3021E6B51}"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ΑΘΗΝΑ: ΑΠΟ ΤΗ ΒΑΣΙΛΕΙΑ ΣΤΗΝ ΑΡΙΣΤΟΚΡΑΤΙΑ</a:t>
            </a:r>
            <a:endParaRPr lang="el-GR"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14348" y="642918"/>
            <a:ext cx="7643866" cy="4247317"/>
          </a:xfrm>
          <a:prstGeom prst="rect">
            <a:avLst/>
          </a:prstGeom>
        </p:spPr>
        <p:txBody>
          <a:bodyPr wrap="square">
            <a:spAutoFit/>
          </a:bodyPr>
          <a:lstStyle/>
          <a:p>
            <a:r>
              <a:rPr lang="el-GR" dirty="0" err="1"/>
              <a:t>Aπό</a:t>
            </a:r>
            <a:r>
              <a:rPr lang="el-GR" dirty="0"/>
              <a:t> τα πολιτικά γεγονότα του 7ου αιώνα </a:t>
            </a:r>
            <a:r>
              <a:rPr lang="el-GR" dirty="0" err="1"/>
              <a:t>π.Χ.</a:t>
            </a:r>
            <a:r>
              <a:rPr lang="el-GR" dirty="0"/>
              <a:t> οι μεταγενέστεροι ιστορικοί αναφέρονται μόνο στο </a:t>
            </a:r>
            <a:r>
              <a:rPr lang="el-GR" dirty="0" err="1"/>
              <a:t>Kυλώνειο</a:t>
            </a:r>
            <a:r>
              <a:rPr lang="el-GR" dirty="0"/>
              <a:t> </a:t>
            </a:r>
            <a:r>
              <a:rPr lang="el-GR" dirty="0" smtClean="0"/>
              <a:t>άγος, </a:t>
            </a:r>
            <a:r>
              <a:rPr lang="el-GR" dirty="0"/>
              <a:t>ίσως, γιατί αυτό συνδεόταν με την οικογένεια των </a:t>
            </a:r>
            <a:r>
              <a:rPr lang="el-GR" dirty="0" err="1"/>
              <a:t>Aλκμαιωνιδών</a:t>
            </a:r>
            <a:r>
              <a:rPr lang="el-GR" dirty="0"/>
              <a:t>. Γύρω στο 630 </a:t>
            </a:r>
            <a:r>
              <a:rPr lang="el-GR" dirty="0" err="1"/>
              <a:t>π.Χ.</a:t>
            </a:r>
            <a:r>
              <a:rPr lang="el-GR" dirty="0"/>
              <a:t> ο </a:t>
            </a:r>
            <a:r>
              <a:rPr lang="el-GR" dirty="0" err="1"/>
              <a:t>Κύλων</a:t>
            </a:r>
            <a:r>
              <a:rPr lang="el-GR" dirty="0"/>
              <a:t>, ολυμπιονίκης και μέλος των ευπατριδών, προσπάθησε με την υποστήριξη του πεθερού του Θεαγένη, τυράννου των Μεγάρων, να καταλάβει την Ακρόπολη. Μετά από πολιορκία αρκετών ημερών ο </a:t>
            </a:r>
            <a:r>
              <a:rPr lang="el-GR" dirty="0" err="1"/>
              <a:t>Κύλων</a:t>
            </a:r>
            <a:r>
              <a:rPr lang="el-GR" dirty="0"/>
              <a:t> και ο αδελφός του διέφυγαν, ενώ οι υπόλοιποι συνωμότες κατέφυγαν ως ικέτες στο βωμό της Αθηνάς </a:t>
            </a:r>
            <a:r>
              <a:rPr lang="el-GR" dirty="0" err="1"/>
              <a:t>Πολιάδας</a:t>
            </a:r>
            <a:r>
              <a:rPr lang="el-GR" dirty="0"/>
              <a:t>, τον οποίο ωστόσο εγκατέλειψαν με την υπόσχεση ότι θα εισαχθούν σε δίκη. </a:t>
            </a:r>
            <a:r>
              <a:rPr lang="el-GR" dirty="0" err="1"/>
              <a:t>Oι</a:t>
            </a:r>
            <a:r>
              <a:rPr lang="el-GR" dirty="0"/>
              <a:t> πολιορκητές όμως τους φόνευσαν. Με παρέμβαση του Σόλωνα, κατά την παράδοση, ο επώνυμος άρχων </a:t>
            </a:r>
            <a:r>
              <a:rPr lang="el-GR" dirty="0" err="1"/>
              <a:t>Αλκμαιωνίδης</a:t>
            </a:r>
            <a:r>
              <a:rPr lang="el-GR" dirty="0"/>
              <a:t> Μεγακλής δέχτηκε να δικαστεί για το φόνο. Οι </a:t>
            </a:r>
            <a:r>
              <a:rPr lang="el-GR" dirty="0" err="1"/>
              <a:t>Αλκμαιωνίδες</a:t>
            </a:r>
            <a:r>
              <a:rPr lang="el-GR" dirty="0"/>
              <a:t> εξορίστηκαν, ενώ κλήθηκε ο </a:t>
            </a:r>
            <a:r>
              <a:rPr lang="el-GR" dirty="0" err="1"/>
              <a:t>Eπιμενίδης</a:t>
            </a:r>
            <a:r>
              <a:rPr lang="el-GR" dirty="0"/>
              <a:t> ο </a:t>
            </a:r>
            <a:r>
              <a:rPr lang="el-GR" dirty="0" err="1"/>
              <a:t>Kρης</a:t>
            </a:r>
            <a:r>
              <a:rPr lang="el-GR" dirty="0"/>
              <a:t>, για να </a:t>
            </a:r>
            <a:r>
              <a:rPr lang="el-GR" dirty="0" err="1" smtClean="0"/>
              <a:t>καθάρει</a:t>
            </a:r>
            <a:r>
              <a:rPr lang="el-GR" dirty="0"/>
              <a:t> την πόλη από το άγος. Τόσο το πραξικόπημα του </a:t>
            </a:r>
            <a:r>
              <a:rPr lang="el-GR" dirty="0" err="1"/>
              <a:t>Κύλωνα</a:t>
            </a:r>
            <a:r>
              <a:rPr lang="el-GR" dirty="0"/>
              <a:t>, όσο και η εξορία των </a:t>
            </a:r>
            <a:r>
              <a:rPr lang="el-GR" dirty="0" err="1"/>
              <a:t>Αλκμαιωνιδών</a:t>
            </a:r>
            <a:r>
              <a:rPr lang="el-GR" dirty="0"/>
              <a:t> αποδίδονται από ορισμένους ιστορικούς στις αντιθέσεις μεταξύ των αριστοκρατικών γενών, στα τέλη του 7ου αιώνα</a:t>
            </a:r>
            <a:r>
              <a:rPr lang="el-GR" dirty="0" smtClean="0"/>
              <a:t>.</a:t>
            </a:r>
          </a:p>
          <a:p>
            <a:endParaRPr lang="el-GR" dirty="0"/>
          </a:p>
        </p:txBody>
      </p:sp>
      <p:sp>
        <p:nvSpPr>
          <p:cNvPr id="3" name="2 - Ορθογώνιο"/>
          <p:cNvSpPr/>
          <p:nvPr/>
        </p:nvSpPr>
        <p:spPr>
          <a:xfrm>
            <a:off x="857224" y="4786322"/>
            <a:ext cx="4572000" cy="276999"/>
          </a:xfrm>
          <a:prstGeom prst="rect">
            <a:avLst/>
          </a:prstGeom>
        </p:spPr>
        <p:txBody>
          <a:bodyPr>
            <a:spAutoFit/>
          </a:bodyPr>
          <a:lstStyle/>
          <a:p>
            <a:r>
              <a:rPr lang="en-US" sz="1200" dirty="0" smtClean="0"/>
              <a:t>http://www.ime.gr/chronos/04/gr/politics/index_400.html</a:t>
            </a:r>
            <a:endParaRPr lang="el-GR"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κοινωνική αναταραχή</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Μεγάλη αναστάτωση στην Αθήνα μετά το κίνημα του </a:t>
            </a:r>
            <a:r>
              <a:rPr lang="el-GR" dirty="0" err="1" smtClean="0"/>
              <a:t>Κύλωνα</a:t>
            </a:r>
            <a:endParaRPr lang="el-GR" dirty="0" smtClean="0"/>
          </a:p>
          <a:p>
            <a:r>
              <a:rPr lang="el-GR" dirty="0" smtClean="0"/>
              <a:t>Οι Μεγαρείς κατέλαβαν τη Σαλαμίνα</a:t>
            </a:r>
          </a:p>
          <a:p>
            <a:r>
              <a:rPr lang="el-GR" dirty="0" smtClean="0"/>
              <a:t>Οι Αθηναίοι ζητούσαν επίμονα τη διαγραφή των χρεών και τη σύνταξη γραπτών νόμων</a:t>
            </a:r>
          </a:p>
          <a:p>
            <a:r>
              <a:rPr lang="el-GR" dirty="0" smtClean="0"/>
              <a:t>Οι πολίτες διαμαρτύρονταν ότι δεν έβρισκαν το δίκιο τους γιατί οι νόμοι μέχρι τότε ήταν άγραφοι και δεν αποδιδόταν σωστά η δικαιοσύνη</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νόμοι του Δράκοντα</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Οι ευγενείς θέλουν να εκτονωθεί η μεγάλη κοινωνική δυσαρέσκεια</a:t>
            </a:r>
          </a:p>
          <a:p>
            <a:r>
              <a:rPr lang="el-GR" dirty="0" smtClean="0"/>
              <a:t>Το 624 </a:t>
            </a:r>
            <a:r>
              <a:rPr lang="el-GR" dirty="0" err="1" smtClean="0"/>
              <a:t>π.Χ.</a:t>
            </a:r>
            <a:r>
              <a:rPr lang="el-GR" dirty="0" smtClean="0"/>
              <a:t> αναθέτουν στον Δράκοντα να καταγράψει τους νόμους</a:t>
            </a:r>
          </a:p>
          <a:p>
            <a:r>
              <a:rPr lang="el-GR" dirty="0" smtClean="0">
                <a:solidFill>
                  <a:srgbClr val="FF0000"/>
                </a:solidFill>
              </a:rPr>
              <a:t>Οι νόμοι του Δράκοντα ήταν πολύ αυστηροί</a:t>
            </a:r>
            <a:r>
              <a:rPr lang="el-GR" dirty="0" smtClean="0"/>
              <a:t>: </a:t>
            </a:r>
            <a:r>
              <a:rPr lang="el-GR" dirty="0"/>
              <a:t>έ</a:t>
            </a:r>
            <a:r>
              <a:rPr lang="el-GR" dirty="0" smtClean="0"/>
              <a:t>λεγαν ότι ήταν «γραμμένοι με αίμα»</a:t>
            </a:r>
          </a:p>
          <a:p>
            <a:r>
              <a:rPr lang="el-GR" dirty="0" smtClean="0"/>
              <a:t>Παρά την αυστηρότητά τους οι νόμοι αυτοί αποτελούσαν μια σοβαρή προσπάθεια να επιβληθεί η έννομη τάξη και να ησυχάσει ο τόπος</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71472" y="857232"/>
            <a:ext cx="7500990" cy="4893647"/>
          </a:xfrm>
          <a:prstGeom prst="rect">
            <a:avLst/>
          </a:prstGeom>
        </p:spPr>
        <p:txBody>
          <a:bodyPr wrap="square">
            <a:spAutoFit/>
          </a:bodyPr>
          <a:lstStyle/>
          <a:p>
            <a:r>
              <a:rPr lang="el-GR" dirty="0"/>
              <a:t>Γύρω στα 621 </a:t>
            </a:r>
            <a:r>
              <a:rPr lang="el-GR" dirty="0" err="1"/>
              <a:t>π.X</a:t>
            </a:r>
            <a:r>
              <a:rPr lang="el-GR" dirty="0"/>
              <a:t>., όταν επώνυμος άρχοντας ήταν ο </a:t>
            </a:r>
            <a:r>
              <a:rPr lang="el-GR" dirty="0" err="1"/>
              <a:t>Αρίσταιχμος</a:t>
            </a:r>
            <a:r>
              <a:rPr lang="el-GR" dirty="0"/>
              <a:t>, οι </a:t>
            </a:r>
            <a:r>
              <a:rPr lang="el-GR" dirty="0" err="1"/>
              <a:t>Aθηναίοι</a:t>
            </a:r>
            <a:r>
              <a:rPr lang="el-GR" dirty="0"/>
              <a:t> ανέθεσαν στο </a:t>
            </a:r>
            <a:r>
              <a:rPr lang="el-GR" b="1" dirty="0"/>
              <a:t>Δράκοντα</a:t>
            </a:r>
            <a:r>
              <a:rPr lang="el-GR" dirty="0"/>
              <a:t> να νομοθετήσει. Για πρώτη φορά οι νόμοι βρέθηκαν καταγραμμένοι και μπορούσε ο οποιοσδήποτε να ανατρέξει σε αυτούς. Η μεταβολή θεωρείται καθοριστικής σημασίας σε σχέση με το παρελθόν, όταν μόνον οι ευπατρίδες είχαν τη γνώση και το δικαίωμα ερμηνείας του νόμου. Από τους νόμους του Δράκοντα ο μόνος που παρέμεινε σε ισχύ, μετά το Σόλωνα με κάποιες τροποποιήσεις μέχρι και την εποχή του Δημοσθένη, ήταν ο νόμος περί </a:t>
            </a:r>
            <a:r>
              <a:rPr lang="el-GR" dirty="0" smtClean="0"/>
              <a:t>ανθρωποκτονίας. Οι </a:t>
            </a:r>
            <a:r>
              <a:rPr lang="el-GR" dirty="0"/>
              <a:t>νόμοι του Δράκοντα υπήρξαν, και έχουν παραμείνει παροιμιώδεις για τη σκληρότητά τους, παρότι δε γνωρίζουμε τίποτα πέρα από αυτόν περί </a:t>
            </a:r>
            <a:r>
              <a:rPr lang="el-GR" dirty="0" err="1" smtClean="0"/>
              <a:t>ανθρωποκτονίας.Το</a:t>
            </a:r>
            <a:r>
              <a:rPr lang="el-GR" dirty="0" smtClean="0"/>
              <a:t> </a:t>
            </a:r>
            <a:r>
              <a:rPr lang="el-GR" dirty="0"/>
              <a:t>πιθανότερο είναι πως η συχνότερη ποινή για τα εγκλήματα ήταν η </a:t>
            </a:r>
            <a:r>
              <a:rPr lang="el-GR" i="1" dirty="0"/>
              <a:t>ατιμία</a:t>
            </a:r>
            <a:r>
              <a:rPr lang="el-GR" dirty="0"/>
              <a:t> ή η εξορία, και μόνο στην περίπτωση της μη συμμόρφωσής του ο ένοχος διακινδύνευε τη ζωή του. Τα ελάχιστα γνωστά σπαράγματα από τη νομοθεσία του Δράκοντα οφείλονται κυρίως στον Αριστοτέλη (</a:t>
            </a:r>
            <a:r>
              <a:rPr lang="el-GR" i="1" dirty="0"/>
              <a:t>Αθηναίων Πολιτεία</a:t>
            </a:r>
            <a:r>
              <a:rPr lang="el-GR" dirty="0"/>
              <a:t> 4.1-3</a:t>
            </a:r>
            <a:r>
              <a:rPr lang="el-GR" dirty="0" smtClean="0"/>
              <a:t>).</a:t>
            </a:r>
          </a:p>
          <a:p>
            <a:endParaRPr lang="el-GR" sz="1200" dirty="0" smtClean="0"/>
          </a:p>
          <a:p>
            <a:r>
              <a:rPr lang="en-US" sz="1200" dirty="0" smtClean="0"/>
              <a:t>http://www.ime.gr/chronos/04/gr/politics/index_400.html</a:t>
            </a:r>
            <a:endParaRPr lang="el-GR" sz="1200" dirty="0" smtClean="0"/>
          </a:p>
          <a:p>
            <a:endParaRPr lang="el-GR" dirty="0" smtClean="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ΕΡΩΤΗΣΕΙΣ</a:t>
            </a:r>
            <a:endParaRPr lang="el-GR" dirty="0"/>
          </a:p>
        </p:txBody>
      </p:sp>
      <p:sp>
        <p:nvSpPr>
          <p:cNvPr id="3" name="2 - Θέση περιεχομένου"/>
          <p:cNvSpPr>
            <a:spLocks noGrp="1"/>
          </p:cNvSpPr>
          <p:nvPr>
            <p:ph idx="1"/>
          </p:nvPr>
        </p:nvSpPr>
        <p:spPr/>
        <p:txBody>
          <a:bodyPr>
            <a:normAutofit fontScale="62500" lnSpcReduction="20000"/>
          </a:bodyPr>
          <a:lstStyle/>
          <a:p>
            <a:pPr>
              <a:buNone/>
            </a:pPr>
            <a:r>
              <a:rPr lang="el-GR" dirty="0" smtClean="0"/>
              <a:t>1.Πώς επηρέασε το έδαφος της Αττικής  την εγκατάσταση και τις ασχολίες των κατοίκων της;</a:t>
            </a:r>
          </a:p>
          <a:p>
            <a:pPr>
              <a:buNone/>
            </a:pPr>
            <a:r>
              <a:rPr lang="el-GR" dirty="0" smtClean="0"/>
              <a:t>2.Ποια ήταν η συμβολή του Θησέα στη δημιουργία του κράτους της Αθήνας και πώς τον τίμησαν οι Αθηναίοι;</a:t>
            </a:r>
          </a:p>
          <a:p>
            <a:pPr>
              <a:buNone/>
            </a:pPr>
            <a:r>
              <a:rPr lang="el-GR" dirty="0" smtClean="0"/>
              <a:t>3.Ποια καταγωγή είχαν οι Αθηναίοι και πώς αισθάνονταν για την πόλη τους;</a:t>
            </a:r>
          </a:p>
          <a:p>
            <a:pPr>
              <a:buNone/>
            </a:pPr>
            <a:r>
              <a:rPr lang="el-GR" dirty="0" smtClean="0"/>
              <a:t>4.Ποιο ήταν το πρώτο πολίτευμα της Αθήνας και τι γνωρίζετε για αυτό;</a:t>
            </a:r>
          </a:p>
          <a:p>
            <a:pPr>
              <a:buNone/>
            </a:pPr>
            <a:r>
              <a:rPr lang="el-GR" dirty="0" smtClean="0"/>
              <a:t>5.Ποιο ήταν το δεύτερο  πολίτευμα της Αθήνας και ποιοι ήταν οι φορείς του; Ποιες ήταν οι αρμοδιότητες του καθενός;</a:t>
            </a:r>
          </a:p>
          <a:p>
            <a:pPr>
              <a:buNone/>
            </a:pPr>
            <a:r>
              <a:rPr lang="el-GR" dirty="0" smtClean="0"/>
              <a:t>6.Ποια ήταν τα μεγάλα κοινωνικά προβλήματα στην </a:t>
            </a:r>
            <a:r>
              <a:rPr lang="el-GR" dirty="0" err="1" smtClean="0"/>
              <a:t>αθήνα</a:t>
            </a:r>
            <a:r>
              <a:rPr lang="el-GR" dirty="0" smtClean="0"/>
              <a:t> τον 7</a:t>
            </a:r>
            <a:r>
              <a:rPr lang="el-GR" baseline="30000" dirty="0" smtClean="0"/>
              <a:t>ο</a:t>
            </a:r>
            <a:r>
              <a:rPr lang="el-GR" dirty="0" smtClean="0"/>
              <a:t> αι </a:t>
            </a:r>
            <a:r>
              <a:rPr lang="el-GR" dirty="0" err="1" smtClean="0"/>
              <a:t>πΧ</a:t>
            </a:r>
            <a:r>
              <a:rPr lang="el-GR" dirty="0" smtClean="0"/>
              <a:t>;</a:t>
            </a:r>
          </a:p>
          <a:p>
            <a:pPr>
              <a:buNone/>
            </a:pPr>
            <a:r>
              <a:rPr lang="el-GR" dirty="0" smtClean="0"/>
              <a:t>7.Ποιο κίνημα έκανε ο </a:t>
            </a:r>
            <a:r>
              <a:rPr lang="el-GR" dirty="0" err="1" smtClean="0"/>
              <a:t>Κύλωνας</a:t>
            </a:r>
            <a:r>
              <a:rPr lang="el-GR" dirty="0" smtClean="0"/>
              <a:t>; Τι είναι το </a:t>
            </a:r>
            <a:r>
              <a:rPr lang="el-GR" dirty="0" err="1" smtClean="0"/>
              <a:t>Κυλώνειο</a:t>
            </a:r>
            <a:r>
              <a:rPr lang="el-GR" dirty="0" smtClean="0"/>
              <a:t> άγος;</a:t>
            </a:r>
          </a:p>
          <a:p>
            <a:pPr>
              <a:buNone/>
            </a:pPr>
            <a:r>
              <a:rPr lang="el-GR" dirty="0" smtClean="0"/>
              <a:t>8.Για ποιους λόγους δόθηκε στον Δράκοντα η αρμοδιότητα να καταγράψει νόμους; Τι γνωρίζετε για τους νόμους του;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Archaic Period - Societ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028" name="Picture 4" descr="http://www.ime.gr/chronos/04/images/society/structures/ph12b.gif"/>
          <p:cNvPicPr>
            <a:picLocks noChangeAspect="1" noChangeArrowheads="1"/>
          </p:cNvPicPr>
          <p:nvPr/>
        </p:nvPicPr>
        <p:blipFill>
          <a:blip r:embed="rId2"/>
          <a:srcRect/>
          <a:stretch>
            <a:fillRect/>
          </a:stretch>
        </p:blipFill>
        <p:spPr bwMode="auto">
          <a:xfrm>
            <a:off x="2000232" y="1142984"/>
            <a:ext cx="4867275" cy="428625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πρώτος συνοικισμός</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solidFill>
                  <a:srgbClr val="FF0000"/>
                </a:solidFill>
              </a:rPr>
              <a:t>Αττική</a:t>
            </a:r>
            <a:r>
              <a:rPr lang="el-GR" dirty="0" smtClean="0"/>
              <a:t>: φτωχό έδαφος με μικρές πεδιάδες</a:t>
            </a:r>
          </a:p>
          <a:p>
            <a:r>
              <a:rPr lang="el-GR" dirty="0" smtClean="0"/>
              <a:t>Οικισμοί: ιδρύονται όπου υπήρχε κατάλληλο έδαφος</a:t>
            </a:r>
          </a:p>
          <a:p>
            <a:r>
              <a:rPr lang="el-GR" dirty="0" smtClean="0"/>
              <a:t>Λίγες πεδινές περιοχές: οι κάτοικοι ασχολούνται με τη γεωργία</a:t>
            </a:r>
          </a:p>
          <a:p>
            <a:r>
              <a:rPr lang="el-GR" dirty="0" smtClean="0"/>
              <a:t>Ορεινές περιοχές: οι κάτοικοι ασχολούνται με την κτηνοτροφία</a:t>
            </a:r>
          </a:p>
          <a:p>
            <a:r>
              <a:rPr lang="el-GR" dirty="0" smtClean="0"/>
              <a:t>Εκτεταμένες παράλιες περιοχές: οι κάτοικοι στρέφονται στη ναυτιλία και το εμπόριο</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428728" y="785794"/>
            <a:ext cx="6429420" cy="4247317"/>
          </a:xfrm>
          <a:prstGeom prst="rect">
            <a:avLst/>
          </a:prstGeom>
        </p:spPr>
        <p:txBody>
          <a:bodyPr wrap="square">
            <a:spAutoFit/>
          </a:bodyPr>
          <a:lstStyle/>
          <a:p>
            <a:r>
              <a:rPr lang="el-GR" dirty="0" smtClean="0"/>
              <a:t>                                                    ΣΥΝΟΙΚΙΣΜΟΣ</a:t>
            </a:r>
          </a:p>
          <a:p>
            <a:endParaRPr lang="el-GR" dirty="0"/>
          </a:p>
          <a:p>
            <a:r>
              <a:rPr lang="el-GR" i="1" dirty="0"/>
              <a:t>Οι Αθηναίοι από τα πολύ παλιά χρόνια περισσότερο από όποιους άλλους Έλληνες ζούσαν αγροτική ζωή. Τον καιρό του Κέκροπος και των πρώτων βασιλέων της Αττικής μέχρι την εποχή του Θησέως, οι Αθηναίοι ζούσαν διασπασμένοι σε μικρά κέντρα που είχαν, το καθένα, χωριστό πρυτανείο και χωριστούς άρχοντες. Μόνο άμα παρουσιαζόταν εξωτερικός κίνδυνος, έκαναν κοινή συνέλευση υπό τον βασιλέα, και ο κάθε οικισμός είχε χωριστή πολιτική ζωή και αυτοδιοίκηση... Όταν έγινε βασιλιάς ο Θησέας... τους ανάγκασε να έχουν μια κοινή πολιτεία, την Αθήνα... Από την εποχή εκείνη οι Αθηναίοι εορτάζουν τα «</a:t>
            </a:r>
            <a:r>
              <a:rPr lang="el-GR" i="1" dirty="0" err="1"/>
              <a:t>Ξυνοίκια</a:t>
            </a:r>
            <a:r>
              <a:rPr lang="el-GR" i="1" dirty="0"/>
              <a:t>»* προς τιμήν της θεάς Αθηνάς</a:t>
            </a:r>
            <a:r>
              <a:rPr lang="el-GR" dirty="0" smtClean="0"/>
              <a:t>.</a:t>
            </a:r>
          </a:p>
          <a:p>
            <a:endParaRPr lang="el-GR" dirty="0"/>
          </a:p>
          <a:p>
            <a:r>
              <a:rPr lang="el-GR" dirty="0" smtClean="0"/>
              <a:t>Θουκυδίδης</a:t>
            </a:r>
            <a:r>
              <a:rPr lang="el-GR" dirty="0"/>
              <a:t>, Ιστορία, 2. 15. (μετ. </a:t>
            </a:r>
            <a:r>
              <a:rPr lang="el-GR" dirty="0" err="1"/>
              <a:t>Αγγ</a:t>
            </a:r>
            <a:r>
              <a:rPr lang="el-GR" dirty="0"/>
              <a:t>. </a:t>
            </a:r>
            <a:r>
              <a:rPr lang="el-GR" dirty="0" err="1"/>
              <a:t>Βλάχου</a:t>
            </a:r>
            <a:r>
              <a:rPr lang="el-GR" dirty="0"/>
              <a:t>)</a:t>
            </a:r>
          </a:p>
          <a:p>
            <a:r>
              <a:rPr lang="el-GR" i="1" dirty="0"/>
              <a:t>*τα Παναθήναια</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Αθήνα γίνεται κράτος</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Ο βασιλιάς </a:t>
            </a:r>
            <a:r>
              <a:rPr lang="el-GR" dirty="0" smtClean="0">
                <a:solidFill>
                  <a:srgbClr val="FF0000"/>
                </a:solidFill>
              </a:rPr>
              <a:t>Θησέας</a:t>
            </a:r>
            <a:r>
              <a:rPr lang="el-GR" dirty="0" smtClean="0"/>
              <a:t> ενώνει τους συνοικισμούς της Αττικής και δημιουργεί ενιαίο κράτος με έδρα την </a:t>
            </a:r>
            <a:r>
              <a:rPr lang="el-GR" dirty="0" smtClean="0">
                <a:solidFill>
                  <a:srgbClr val="FF0000"/>
                </a:solidFill>
              </a:rPr>
              <a:t>Αθήνα</a:t>
            </a:r>
          </a:p>
          <a:p>
            <a:r>
              <a:rPr lang="el-GR" dirty="0" smtClean="0"/>
              <a:t>Οι Αθηναίοι καθιέρωσαν μια μεγάλη γιορτή , τα </a:t>
            </a:r>
            <a:r>
              <a:rPr lang="el-GR" dirty="0" smtClean="0">
                <a:solidFill>
                  <a:srgbClr val="FF0000"/>
                </a:solidFill>
              </a:rPr>
              <a:t>Παναθήναια</a:t>
            </a:r>
            <a:r>
              <a:rPr lang="el-GR" dirty="0" smtClean="0"/>
              <a:t>, για να θυμούνται πάντα αυτό το γεγονός</a:t>
            </a:r>
          </a:p>
          <a:p>
            <a:r>
              <a:rPr lang="el-GR" dirty="0" smtClean="0"/>
              <a:t>Αθηναίοι= </a:t>
            </a:r>
            <a:r>
              <a:rPr lang="el-GR" dirty="0" smtClean="0">
                <a:solidFill>
                  <a:srgbClr val="FF0000"/>
                </a:solidFill>
              </a:rPr>
              <a:t>ιωνική</a:t>
            </a:r>
            <a:r>
              <a:rPr lang="el-GR" dirty="0" smtClean="0"/>
              <a:t> καταγωγή</a:t>
            </a:r>
          </a:p>
          <a:p>
            <a:r>
              <a:rPr lang="el-GR" dirty="0" smtClean="0"/>
              <a:t>Ήταν περήφανοι για την </a:t>
            </a:r>
            <a:r>
              <a:rPr lang="el-GR" dirty="0" err="1" smtClean="0">
                <a:solidFill>
                  <a:srgbClr val="FF0000"/>
                </a:solidFill>
              </a:rPr>
              <a:t>αυτοχθονία</a:t>
            </a:r>
            <a:r>
              <a:rPr lang="el-GR" dirty="0" smtClean="0"/>
              <a:t> τους</a:t>
            </a:r>
          </a:p>
          <a:p>
            <a:r>
              <a:rPr lang="el-GR" dirty="0" smtClean="0"/>
              <a:t>Αγωνίστηκαν για να φτιάξουν ένα μεγάλο κράτος  του οποίου η δύναμη και η αίγλη έμειναν απαράμιλλες στους αιώνες </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πολίτευμα</a:t>
            </a:r>
            <a:endParaRPr lang="el-GR" dirty="0"/>
          </a:p>
        </p:txBody>
      </p:sp>
      <p:sp>
        <p:nvSpPr>
          <p:cNvPr id="3" name="2 - Θέση περιεχομένου"/>
          <p:cNvSpPr>
            <a:spLocks noGrp="1"/>
          </p:cNvSpPr>
          <p:nvPr>
            <p:ph idx="1"/>
          </p:nvPr>
        </p:nvSpPr>
        <p:spPr/>
        <p:txBody>
          <a:bodyPr/>
          <a:lstStyle/>
          <a:p>
            <a:r>
              <a:rPr lang="el-GR" dirty="0" smtClean="0">
                <a:solidFill>
                  <a:srgbClr val="FF0000"/>
                </a:solidFill>
              </a:rPr>
              <a:t>Πρώτο πολίτευμα της Αθήνας= βασιλεία</a:t>
            </a:r>
          </a:p>
          <a:p>
            <a:r>
              <a:rPr lang="el-GR" dirty="0" smtClean="0"/>
              <a:t>Τελευταίος βασιλιάς της Αθήνας: ο </a:t>
            </a:r>
            <a:r>
              <a:rPr lang="el-GR" dirty="0" smtClean="0">
                <a:solidFill>
                  <a:srgbClr val="FF0000"/>
                </a:solidFill>
              </a:rPr>
              <a:t>Κόδρος</a:t>
            </a:r>
            <a:r>
              <a:rPr lang="el-GR" dirty="0" smtClean="0"/>
              <a:t> που θυσιάστηκε για να αποφευχθεί η σύγκρουση με τους Δωριείς</a:t>
            </a:r>
          </a:p>
          <a:p>
            <a:r>
              <a:rPr lang="el-GR" dirty="0" smtClean="0"/>
              <a:t>Αυτό συμβολίζει την ειρηνική αλλαγή του πολιτεύματος</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πολίτευμα</a:t>
            </a: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dirty="0" smtClean="0">
                <a:solidFill>
                  <a:srgbClr val="FF0000"/>
                </a:solidFill>
              </a:rPr>
              <a:t>Δεύτερο πολίτευμα της </a:t>
            </a:r>
            <a:r>
              <a:rPr lang="el-GR" dirty="0" err="1" smtClean="0">
                <a:solidFill>
                  <a:srgbClr val="FF0000"/>
                </a:solidFill>
              </a:rPr>
              <a:t>Αθήνας=αριστοκρατία</a:t>
            </a:r>
            <a:endParaRPr lang="el-GR" dirty="0" smtClean="0">
              <a:solidFill>
                <a:srgbClr val="FF0000"/>
              </a:solidFill>
            </a:endParaRPr>
          </a:p>
          <a:p>
            <a:r>
              <a:rPr lang="el-GR" dirty="0" smtClean="0"/>
              <a:t>Διατηρείται ο θεσμός του </a:t>
            </a:r>
            <a:r>
              <a:rPr lang="el-GR" dirty="0" smtClean="0">
                <a:solidFill>
                  <a:srgbClr val="FF0000"/>
                </a:solidFill>
              </a:rPr>
              <a:t>άρχοντα-βασιλιά</a:t>
            </a:r>
            <a:r>
              <a:rPr lang="el-GR" dirty="0" smtClean="0"/>
              <a:t> με θρησκευτικές αρμοδιότητες</a:t>
            </a:r>
          </a:p>
          <a:p>
            <a:r>
              <a:rPr lang="el-GR" dirty="0" smtClean="0">
                <a:solidFill>
                  <a:srgbClr val="FF0000"/>
                </a:solidFill>
              </a:rPr>
              <a:t>Επώνυμος άρχοντας</a:t>
            </a:r>
            <a:r>
              <a:rPr lang="el-GR" dirty="0" smtClean="0"/>
              <a:t>: υπεύθυνος για τη σύγκληση της Εκκλησίας του Δήμου </a:t>
            </a:r>
          </a:p>
          <a:p>
            <a:r>
              <a:rPr lang="el-GR" dirty="0" smtClean="0">
                <a:solidFill>
                  <a:srgbClr val="FF0000"/>
                </a:solidFill>
              </a:rPr>
              <a:t>Πολέμαρχος</a:t>
            </a:r>
            <a:r>
              <a:rPr lang="el-GR" dirty="0" smtClean="0"/>
              <a:t>: αρμόδιος για τα στρατιωτικά θέματα </a:t>
            </a:r>
          </a:p>
          <a:p>
            <a:r>
              <a:rPr lang="el-GR" dirty="0" smtClean="0">
                <a:solidFill>
                  <a:srgbClr val="FF0000"/>
                </a:solidFill>
              </a:rPr>
              <a:t>Έξι θεσμοθέτες</a:t>
            </a:r>
            <a:r>
              <a:rPr lang="el-GR" dirty="0" smtClean="0"/>
              <a:t>: ασχολούνταν με τα δικαστικά θέματα</a:t>
            </a:r>
          </a:p>
          <a:p>
            <a:r>
              <a:rPr lang="el-GR" dirty="0" smtClean="0">
                <a:solidFill>
                  <a:srgbClr val="FF0000"/>
                </a:solidFill>
              </a:rPr>
              <a:t>Άρειος Πάγος</a:t>
            </a:r>
            <a:r>
              <a:rPr lang="el-GR" dirty="0" smtClean="0"/>
              <a:t>: υπεύθυνος για την τήρηση των νόμων</a:t>
            </a:r>
          </a:p>
          <a:p>
            <a:r>
              <a:rPr lang="el-GR" dirty="0" smtClean="0">
                <a:solidFill>
                  <a:srgbClr val="FF0000"/>
                </a:solidFill>
              </a:rPr>
              <a:t>Εκκλησία του Δήμου</a:t>
            </a:r>
            <a:r>
              <a:rPr lang="el-GR" dirty="0" smtClean="0"/>
              <a:t>: η συνέλευση του αθηναϊκού λαού που απέκτησε με τα χρόνια μεγάλη δύναμη </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Τα κοινωνικά προβλήματα</a:t>
            </a:r>
            <a:endParaRPr lang="el-GR" dirty="0"/>
          </a:p>
        </p:txBody>
      </p:sp>
      <p:sp>
        <p:nvSpPr>
          <p:cNvPr id="3" name="2 - Θέση περιεχομένου"/>
          <p:cNvSpPr>
            <a:spLocks noGrp="1"/>
          </p:cNvSpPr>
          <p:nvPr>
            <p:ph idx="1"/>
          </p:nvPr>
        </p:nvSpPr>
        <p:spPr/>
        <p:txBody>
          <a:bodyPr/>
          <a:lstStyle/>
          <a:p>
            <a:r>
              <a:rPr lang="el-GR" dirty="0" smtClean="0"/>
              <a:t>Οι έμποροι και οι βιοτέχνες απέκτησαν μεγάλη οικονομική δύναμη με το θαλάσσιο εμπόριο και αμφισβήτησαν την εξουσία των ευγενών-αριστοκρατών</a:t>
            </a:r>
          </a:p>
          <a:p>
            <a:r>
              <a:rPr lang="el-GR" dirty="0" smtClean="0"/>
              <a:t>Οι χρεωμένοι αγρότες απαιτούσαν κατάργηση των χρεών, γιατί οι περισσότεροι δεν μπορούσαν να αποπληρώσουν τα χρέη τους και γίνονταν δούλοι</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a:t>
            </a:r>
            <a:r>
              <a:rPr lang="el-GR" dirty="0" err="1" smtClean="0"/>
              <a:t>Κυλώνειο</a:t>
            </a:r>
            <a:r>
              <a:rPr lang="el-GR" dirty="0" smtClean="0"/>
              <a:t> Άγος</a:t>
            </a: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dirty="0" smtClean="0"/>
              <a:t>Ο </a:t>
            </a:r>
            <a:r>
              <a:rPr lang="el-GR" dirty="0" err="1" smtClean="0">
                <a:solidFill>
                  <a:srgbClr val="FF0000"/>
                </a:solidFill>
              </a:rPr>
              <a:t>Κύλωνας</a:t>
            </a:r>
            <a:r>
              <a:rPr lang="el-GR" dirty="0" smtClean="0"/>
              <a:t>, ένας Αθηναίος ολυμπιονίκης από σπουδαία  αριστοκρατική οικογένεια , εκμεταλλεύτηκε τη δυσαρέσκεια των Αθηναίων πολιτών </a:t>
            </a:r>
          </a:p>
          <a:p>
            <a:r>
              <a:rPr lang="el-GR" dirty="0" smtClean="0"/>
              <a:t>Το 632 </a:t>
            </a:r>
            <a:r>
              <a:rPr lang="el-GR" dirty="0" err="1" smtClean="0"/>
              <a:t>π.Χ.</a:t>
            </a:r>
            <a:r>
              <a:rPr lang="el-GR" dirty="0" smtClean="0"/>
              <a:t> με την υποστήριξη πολλών οπαδών του προσπάθησε να πάρει την εξουσία και να γίνει τύραννος</a:t>
            </a:r>
          </a:p>
          <a:p>
            <a:r>
              <a:rPr lang="el-GR" dirty="0" smtClean="0"/>
              <a:t>Το κίνημά του απέτυχε και ο ίδιος δραπέτευσε στα Μέγαρα</a:t>
            </a:r>
          </a:p>
          <a:p>
            <a:r>
              <a:rPr lang="el-GR" dirty="0" smtClean="0"/>
              <a:t>Οι οπαδοί του, παρόλο που κατέφυγαν ως ικέτες στους βωμούς των θεών, θανατώθηκαν </a:t>
            </a:r>
            <a:r>
              <a:rPr lang="el-GR" dirty="0" smtClean="0">
                <a:solidFill>
                  <a:srgbClr val="FF0000"/>
                </a:solidFill>
              </a:rPr>
              <a:t>(</a:t>
            </a:r>
            <a:r>
              <a:rPr lang="el-GR" dirty="0" err="1">
                <a:solidFill>
                  <a:srgbClr val="FF0000"/>
                </a:solidFill>
              </a:rPr>
              <a:t>Κ</a:t>
            </a:r>
            <a:r>
              <a:rPr lang="el-GR" dirty="0" err="1" smtClean="0">
                <a:solidFill>
                  <a:srgbClr val="FF0000"/>
                </a:solidFill>
              </a:rPr>
              <a:t>υλώνειο</a:t>
            </a:r>
            <a:r>
              <a:rPr lang="el-GR" dirty="0" smtClean="0">
                <a:solidFill>
                  <a:srgbClr val="FF0000"/>
                </a:solidFill>
              </a:rPr>
              <a:t> άγος) </a:t>
            </a:r>
            <a:endParaRPr lang="el-GR" dirty="0">
              <a:solidFill>
                <a:srgbClr val="FF0000"/>
              </a:solidFill>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731</Words>
  <Application>Microsoft Office PowerPoint</Application>
  <PresentationFormat>Προβολή στην οθόνη (4:3)</PresentationFormat>
  <Paragraphs>63</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Θέμα του Office</vt:lpstr>
      <vt:lpstr>ΑΘΗΝΑ: ΑΠΟ ΤΗ ΒΑΣΙΛΕΙΑ ΣΤΗΝ ΑΡΙΣΤΟΚΡΑΤΙΑ</vt:lpstr>
      <vt:lpstr>Διαφάνεια 2</vt:lpstr>
      <vt:lpstr>Ο πρώτος συνοικισμός</vt:lpstr>
      <vt:lpstr>Διαφάνεια 4</vt:lpstr>
      <vt:lpstr>Η Αθήνα γίνεται κράτος</vt:lpstr>
      <vt:lpstr>Το πολίτευμα</vt:lpstr>
      <vt:lpstr>Το πολίτευμα</vt:lpstr>
      <vt:lpstr>Τα κοινωνικά προβλήματα</vt:lpstr>
      <vt:lpstr>Το Κυλώνειο Άγος</vt:lpstr>
      <vt:lpstr>Διαφάνεια 10</vt:lpstr>
      <vt:lpstr>Η κοινωνική αναταραχή</vt:lpstr>
      <vt:lpstr>Οι νόμοι του Δράκοντα</vt:lpstr>
      <vt:lpstr>Διαφάνεια 13</vt:lpstr>
      <vt:lpstr>ΕΡΩΤΗΣΕΙΣ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ΑΘΗΝΑ: ΑΠΟ ΤΗ ΒΑΣΙΛΕΙΑ ΣΤΗΝ ΑΡΙΣΤΟΚΡΑΤΙΑ</dc:title>
  <dc:creator>User</dc:creator>
  <cp:lastModifiedBy>User</cp:lastModifiedBy>
  <cp:revision>13</cp:revision>
  <dcterms:created xsi:type="dcterms:W3CDTF">2021-12-15T16:13:22Z</dcterms:created>
  <dcterms:modified xsi:type="dcterms:W3CDTF">2021-12-15T18:04:42Z</dcterms:modified>
</cp:coreProperties>
</file>