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70" r:id="rId9"/>
    <p:sldId id="271" r:id="rId10"/>
    <p:sldId id="266" r:id="rId11"/>
    <p:sldId id="262" r:id="rId12"/>
    <p:sldId id="272" r:id="rId13"/>
    <p:sldId id="263" r:id="rId14"/>
    <p:sldId id="267" r:id="rId15"/>
    <p:sldId id="264" r:id="rId16"/>
    <p:sldId id="268" r:id="rId17"/>
    <p:sldId id="269"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64E2835-25B3-456C-9565-712C892171DF}" type="datetimeFigureOut">
              <a:rPr lang="el-GR" smtClean="0"/>
              <a:pPr/>
              <a:t>14/1/2022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17C3A68-470C-45E6-A543-FEE965C1E5C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E2835-25B3-456C-9565-712C892171DF}" type="datetimeFigureOut">
              <a:rPr lang="el-GR" smtClean="0"/>
              <a:pPr/>
              <a:t>14/1/2022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C3A68-470C-45E6-A543-FEE965C1E5C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ΑΘΗΝΑ:ΠΟΡΕΙΑ ΠΡΟΣ ΤΗ ΔΗΜΟΚΡΑΤΙΑ</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p:cNvPicPr>
            <a:picLocks noChangeAspect="1" noChangeArrowheads="1"/>
          </p:cNvPicPr>
          <p:nvPr/>
        </p:nvPicPr>
        <p:blipFill>
          <a:blip r:embed="rId2"/>
          <a:srcRect/>
          <a:stretch>
            <a:fillRect/>
          </a:stretch>
        </p:blipFill>
        <p:spPr bwMode="auto">
          <a:xfrm>
            <a:off x="142844" y="857232"/>
            <a:ext cx="3352800" cy="1981201"/>
          </a:xfrm>
          <a:prstGeom prst="rect">
            <a:avLst/>
          </a:prstGeom>
          <a:noFill/>
        </p:spPr>
      </p:pic>
      <p:sp>
        <p:nvSpPr>
          <p:cNvPr id="3" name="2 - Ορθογώνιο"/>
          <p:cNvSpPr/>
          <p:nvPr/>
        </p:nvSpPr>
        <p:spPr>
          <a:xfrm>
            <a:off x="142844" y="3000372"/>
            <a:ext cx="4572000" cy="523220"/>
          </a:xfrm>
          <a:prstGeom prst="rect">
            <a:avLst/>
          </a:prstGeom>
        </p:spPr>
        <p:txBody>
          <a:bodyPr>
            <a:spAutoFit/>
          </a:bodyPr>
          <a:lstStyle/>
          <a:p>
            <a:r>
              <a:rPr lang="el-GR" sz="1400" b="1" i="1" dirty="0" smtClean="0"/>
              <a:t>Ο ναός του Ολύμπιου Δία στην Αθήνα.</a:t>
            </a:r>
            <a:br>
              <a:rPr lang="el-GR" sz="1400" b="1" i="1" dirty="0" smtClean="0"/>
            </a:br>
            <a:r>
              <a:rPr lang="el-GR" sz="1400" b="1" i="1" dirty="0" smtClean="0"/>
              <a:t>Άρχισε να κατασκευάζεται στα χρόνια του Πεισίστρατου.</a:t>
            </a:r>
            <a:endParaRPr lang="el-GR" sz="1400" dirty="0"/>
          </a:p>
        </p:txBody>
      </p:sp>
      <p:pic>
        <p:nvPicPr>
          <p:cNvPr id="8194" name="Picture 2" descr="Πεισιστράτειο υδραγωγείο - Βικιπαίδεια"/>
          <p:cNvPicPr>
            <a:picLocks noChangeAspect="1" noChangeArrowheads="1"/>
          </p:cNvPicPr>
          <p:nvPr/>
        </p:nvPicPr>
        <p:blipFill>
          <a:blip r:embed="rId3" cstate="print"/>
          <a:srcRect/>
          <a:stretch>
            <a:fillRect/>
          </a:stretch>
        </p:blipFill>
        <p:spPr bwMode="auto">
          <a:xfrm>
            <a:off x="4643438" y="642918"/>
            <a:ext cx="3905277" cy="2928958"/>
          </a:xfrm>
          <a:prstGeom prst="rect">
            <a:avLst/>
          </a:prstGeom>
          <a:noFill/>
        </p:spPr>
      </p:pic>
      <p:sp>
        <p:nvSpPr>
          <p:cNvPr id="5" name="4 - Ορθογώνιο"/>
          <p:cNvSpPr/>
          <p:nvPr/>
        </p:nvSpPr>
        <p:spPr>
          <a:xfrm>
            <a:off x="4786314" y="3714752"/>
            <a:ext cx="2205732" cy="307777"/>
          </a:xfrm>
          <a:prstGeom prst="rect">
            <a:avLst/>
          </a:prstGeom>
        </p:spPr>
        <p:txBody>
          <a:bodyPr wrap="none">
            <a:spAutoFit/>
          </a:bodyPr>
          <a:lstStyle/>
          <a:p>
            <a:r>
              <a:rPr lang="el-GR" sz="1400" b="1" dirty="0" err="1" smtClean="0"/>
              <a:t>Πεισιστράτειο</a:t>
            </a:r>
            <a:r>
              <a:rPr lang="el-GR" sz="1400" b="1" dirty="0" smtClean="0"/>
              <a:t> υδραγωγείο</a:t>
            </a:r>
            <a:endParaRPr lang="el-GR" sz="1400" dirty="0"/>
          </a:p>
        </p:txBody>
      </p:sp>
      <p:pic>
        <p:nvPicPr>
          <p:cNvPr id="8196" name="Picture 4" descr="Το υδραγωγείο του Πεισίστρατου στην Αθήνα…Συνεχίζει να λειτουργεί επί 2.500  χρόνια…! – Βήμα Σαλαμίνας"/>
          <p:cNvPicPr>
            <a:picLocks noChangeAspect="1" noChangeArrowheads="1"/>
          </p:cNvPicPr>
          <p:nvPr/>
        </p:nvPicPr>
        <p:blipFill>
          <a:blip r:embed="rId4"/>
          <a:srcRect/>
          <a:stretch>
            <a:fillRect/>
          </a:stretch>
        </p:blipFill>
        <p:spPr bwMode="auto">
          <a:xfrm>
            <a:off x="785786" y="3786190"/>
            <a:ext cx="3428992" cy="287178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καινοτομίες του Κλεισθένη</a:t>
            </a:r>
            <a:endParaRPr lang="el-GR" dirty="0"/>
          </a:p>
        </p:txBody>
      </p:sp>
      <p:sp>
        <p:nvSpPr>
          <p:cNvPr id="3" name="2 - Θέση περιεχομένου"/>
          <p:cNvSpPr>
            <a:spLocks noGrp="1"/>
          </p:cNvSpPr>
          <p:nvPr>
            <p:ph idx="1"/>
          </p:nvPr>
        </p:nvSpPr>
        <p:spPr/>
        <p:txBody>
          <a:bodyPr/>
          <a:lstStyle/>
          <a:p>
            <a:pPr marL="514350" indent="-514350">
              <a:buAutoNum type="arabicPeriod"/>
            </a:pPr>
            <a:r>
              <a:rPr lang="el-GR" dirty="0" smtClean="0"/>
              <a:t>Μετά την πτώση της τυραννίας ακολούθησε την Αθήνα πολιτική διαμάχη</a:t>
            </a:r>
          </a:p>
          <a:p>
            <a:pPr marL="514350" indent="-514350">
              <a:buNone/>
            </a:pPr>
            <a:r>
              <a:rPr lang="el-GR" dirty="0" smtClean="0"/>
              <a:t>2.Αναδείχθηκε το κόμμα των δημοκρατικών με αρχηγό τον Κλεισθένη</a:t>
            </a:r>
          </a:p>
          <a:p>
            <a:pPr marL="514350" indent="-514350">
              <a:buNone/>
            </a:pPr>
            <a:r>
              <a:rPr lang="el-GR" dirty="0" smtClean="0"/>
              <a:t>3.Οι καινοτομίες του Κλεισθένη θεμελίωσαν το δημοκρατικό πολίτευμα. </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Ο ΚΛΕΙΣΘΕΝΗΣ ΘΕΜΕΛΙΩΝΕΙ ΤΗ ΔΗΜΟΚΡΑΤΙΑ - YouTube"/>
          <p:cNvPicPr>
            <a:picLocks noChangeAspect="1" noChangeArrowheads="1"/>
          </p:cNvPicPr>
          <p:nvPr/>
        </p:nvPicPr>
        <p:blipFill>
          <a:blip r:embed="rId2"/>
          <a:srcRect/>
          <a:stretch>
            <a:fillRect/>
          </a:stretch>
        </p:blipFill>
        <p:spPr bwMode="auto">
          <a:xfrm>
            <a:off x="285720" y="714357"/>
            <a:ext cx="3905276" cy="2928958"/>
          </a:xfrm>
          <a:prstGeom prst="rect">
            <a:avLst/>
          </a:prstGeom>
          <a:noFill/>
        </p:spPr>
      </p:pic>
      <p:pic>
        <p:nvPicPr>
          <p:cNvPr id="29700" name="Picture 4" descr="ΕΛΛΗΝΩΝ ΑΝΑΒΑΣΙΣ: Οι πραγματικές φυλές της Αθήνας"/>
          <p:cNvPicPr>
            <a:picLocks noChangeAspect="1" noChangeArrowheads="1"/>
          </p:cNvPicPr>
          <p:nvPr/>
        </p:nvPicPr>
        <p:blipFill>
          <a:blip r:embed="rId3"/>
          <a:srcRect/>
          <a:stretch>
            <a:fillRect/>
          </a:stretch>
        </p:blipFill>
        <p:spPr bwMode="auto">
          <a:xfrm>
            <a:off x="4071934" y="500042"/>
            <a:ext cx="4867275" cy="4286250"/>
          </a:xfrm>
          <a:prstGeom prst="rect">
            <a:avLst/>
          </a:prstGeom>
          <a:noFill/>
        </p:spPr>
      </p:pic>
      <p:sp>
        <p:nvSpPr>
          <p:cNvPr id="4" name="3 - Ορθογώνιο"/>
          <p:cNvSpPr/>
          <p:nvPr/>
        </p:nvSpPr>
        <p:spPr>
          <a:xfrm>
            <a:off x="4286248" y="4929198"/>
            <a:ext cx="4572000" cy="1661993"/>
          </a:xfrm>
          <a:prstGeom prst="rect">
            <a:avLst/>
          </a:prstGeom>
        </p:spPr>
        <p:txBody>
          <a:bodyPr wrap="square">
            <a:spAutoFit/>
          </a:bodyPr>
          <a:lstStyle/>
          <a:p>
            <a:r>
              <a:rPr lang="el-GR" sz="1400" i="1" dirty="0" smtClean="0"/>
              <a:t>Χάρτης </a:t>
            </a:r>
            <a:r>
              <a:rPr lang="el-GR" sz="1400" i="1" dirty="0" smtClean="0"/>
              <a:t>της αρχαίας Αττικής με σημειωμένους τους περισσότερους δήμους. Η διακεκομμένη γραμμή ορίζει τα πιθανά όρια των </a:t>
            </a:r>
            <a:r>
              <a:rPr lang="el-GR" sz="1400" i="1" dirty="0" err="1" smtClean="0"/>
              <a:t>τριττύων</a:t>
            </a:r>
            <a:r>
              <a:rPr lang="el-GR" sz="1400" i="1" dirty="0" smtClean="0"/>
              <a:t>, ενώ οι αριθμοί αντιστοιχούν στις δέκα φυλές του Κλεισθένη.</a:t>
            </a:r>
            <a:br>
              <a:rPr lang="el-GR" sz="1400" i="1" dirty="0" smtClean="0"/>
            </a:br>
            <a:r>
              <a:rPr lang="el-GR" sz="1400" i="1" dirty="0" smtClean="0"/>
              <a:t>Χριστόπουλος, Γ. (</a:t>
            </a:r>
            <a:r>
              <a:rPr lang="el-GR" sz="1400" i="1" dirty="0" err="1" smtClean="0"/>
              <a:t>εκδ</a:t>
            </a:r>
            <a:r>
              <a:rPr lang="el-GR" sz="1400" i="1" dirty="0" smtClean="0"/>
              <a:t>.), Ιστορία του Ελληνικού Έθνους, τ. Γ1': Κλασσικός Ελληνισμός, Εκδοτική Αθηνών, Αθήνα 1972, σ. 83. © Εκδοτική Αθηνών</a:t>
            </a:r>
            <a:r>
              <a:rPr lang="el-GR" i="1" dirty="0" smtClean="0"/>
              <a:t>.</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καινοτομίες του Κλεισθένη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Τα μέτρα αυτά ήταν:</a:t>
            </a:r>
          </a:p>
          <a:p>
            <a:pPr>
              <a:buNone/>
            </a:pPr>
            <a:r>
              <a:rPr lang="el-GR" dirty="0" smtClean="0"/>
              <a:t>1.Διαίρεση των Αθηναίων πολιτών σε 10 φυλές των οποίων τα μέλη προέρχονταν από διαφορετικές περιοχές της Αττικής. Έτσι έπαψαν η συγγένεια και η καταγωγή να παίζουν ρόλο στην πολιτική ζωή της Αθήνας. Όπως έγραψε και ο Αριστοτέλης με το μέτρο αυτό ο Κλεισθένης «έδωσε την πολιτεία στον λαό» </a:t>
            </a:r>
          </a:p>
          <a:p>
            <a:pPr>
              <a:buNone/>
            </a:pPr>
            <a:r>
              <a:rPr lang="el-GR" dirty="0" smtClean="0"/>
              <a:t>2.Αύξησε τον αριθμό των βουλευτών και θέσπισε τη Βουλή των 500.</a:t>
            </a:r>
          </a:p>
          <a:p>
            <a:pPr>
              <a:buNone/>
            </a:pPr>
            <a:r>
              <a:rPr lang="el-GR" dirty="0" smtClean="0"/>
              <a:t>3.Αύξησε τον αριθμό των στρατηγών σε δέκα για να προστατεύσει τους πολίτες από τον κίνδυνο αύξησης της δύναμης του πολέμαρχου-στρατηγού</a:t>
            </a:r>
          </a:p>
          <a:p>
            <a:pPr>
              <a:buNone/>
            </a:pPr>
            <a:r>
              <a:rPr lang="el-GR" dirty="0" smtClean="0"/>
              <a:t>4.Κυρίαρχο σώμα έγινε η Εκκλησία του Δήμου, στην οποία λαμβάνονταν οι σοβαρότερες αποφάσεις</a:t>
            </a:r>
          </a:p>
          <a:p>
            <a:pPr>
              <a:buNone/>
            </a:pPr>
            <a:r>
              <a:rPr lang="el-GR" dirty="0" smtClean="0"/>
              <a:t>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928670"/>
            <a:ext cx="7929618" cy="3139321"/>
          </a:xfrm>
          <a:prstGeom prst="rect">
            <a:avLst/>
          </a:prstGeom>
        </p:spPr>
        <p:txBody>
          <a:bodyPr wrap="square">
            <a:spAutoFit/>
          </a:bodyPr>
          <a:lstStyle/>
          <a:p>
            <a:r>
              <a:rPr lang="el-GR" i="1" dirty="0" smtClean="0"/>
              <a:t>                               «ΜΗ ΦΥΛΟΚΡΙΝΕΙΝ»: ΙΣΤΟΡΙΑ ΜΙΑΣ ΦΡΑΣΗΣ</a:t>
            </a:r>
          </a:p>
          <a:p>
            <a:r>
              <a:rPr lang="el-GR" dirty="0" smtClean="0"/>
              <a:t>Έτσι ο λαός απέκτησε τον έλεγχο της πολιτικής ζωής κι ο Κλεισθένης έγινε αρχηγός και προστάτης του λαού... Εξαιτίας αυτών ο λαός εμπιστεύθηκε τον Κλεισθένη. Μετά ως επικεφαλής του λαού τον τέταρτο χρόνο από την ανατροπή των τυράννων, την περίοδο δηλαδή που ήταν άρχοντας ο Ισαγόρας, διαίρεσε αδιακρίτως όλους τους πολίτες σε δέκα φυλές αντί για τις παλιότερες τέσσερις, θέλοντας έτσι να τους αναμείξει για να μπορούν περισσότεροι να έχουν μερίδιο στη διακυβέρνηση του κράτους. Από αυτό προήλθε η φράση «δεν πρέπει να διακρίνουν τις φυλές», που λέγεται σε όσους θέλουν να εξετάσουν αν κάποιος κατάγεται από ευγενική γενιά.</a:t>
            </a:r>
          </a:p>
          <a:p>
            <a:r>
              <a:rPr lang="el-GR" sz="1400" dirty="0" smtClean="0"/>
              <a:t>Αριστοτέλης, Αθηναίων πολιτεία, 20. 4 και 21,1-2</a:t>
            </a:r>
            <a:endParaRPr lang="el-G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συνέπειες από τις μεταρρυθμίσεις του Κλεισθένη</a:t>
            </a:r>
            <a:endParaRPr lang="el-GR" dirty="0"/>
          </a:p>
        </p:txBody>
      </p:sp>
      <p:sp>
        <p:nvSpPr>
          <p:cNvPr id="3" name="2 - Θέση περιεχομένου"/>
          <p:cNvSpPr>
            <a:spLocks noGrp="1"/>
          </p:cNvSpPr>
          <p:nvPr>
            <p:ph idx="1"/>
          </p:nvPr>
        </p:nvSpPr>
        <p:spPr/>
        <p:txBody>
          <a:bodyPr>
            <a:normAutofit fontScale="92500" lnSpcReduction="10000"/>
          </a:bodyPr>
          <a:lstStyle/>
          <a:p>
            <a:pPr marL="514350" indent="-514350">
              <a:buAutoNum type="arabicPeriod"/>
            </a:pPr>
            <a:r>
              <a:rPr lang="el-GR" dirty="0" smtClean="0"/>
              <a:t>Έκανε προσιτά στους πολίτες όλα τα αξιώματα και, έτσι, εξασφάλισε τη λαϊκή συνοχή</a:t>
            </a:r>
          </a:p>
          <a:p>
            <a:pPr marL="514350" indent="-514350">
              <a:buNone/>
            </a:pPr>
            <a:r>
              <a:rPr lang="el-GR" dirty="0" smtClean="0"/>
              <a:t>2. Θεμελίωσε το δημοκρατικό πολίτευμα</a:t>
            </a:r>
          </a:p>
          <a:p>
            <a:pPr marL="514350" indent="-514350">
              <a:buNone/>
            </a:pPr>
            <a:r>
              <a:rPr lang="el-GR" dirty="0" smtClean="0"/>
              <a:t>3.Οι δημοκρατικοί θεσμοί αφύπνισαν το ενδιαφέρον του πολίτη για τα κοινά και προκάλεσαν αλλαγές στον τρόπο ζωής της πόλης</a:t>
            </a:r>
          </a:p>
          <a:p>
            <a:pPr marL="514350" indent="-514350">
              <a:buNone/>
            </a:pPr>
            <a:r>
              <a:rPr lang="el-GR" dirty="0" smtClean="0"/>
              <a:t>4.Αυτό το αποφασιστικό βήμα  του Κλεισθένη προς τη δημοκρατία έχει παγκόσμια ιστορική σημασία</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928670"/>
            <a:ext cx="7143800" cy="2862322"/>
          </a:xfrm>
          <a:prstGeom prst="rect">
            <a:avLst/>
          </a:prstGeom>
        </p:spPr>
        <p:txBody>
          <a:bodyPr wrap="square">
            <a:spAutoFit/>
          </a:bodyPr>
          <a:lstStyle/>
          <a:p>
            <a:r>
              <a:rPr lang="el-GR" i="1" dirty="0" smtClean="0">
                <a:solidFill>
                  <a:srgbClr val="FF0000"/>
                </a:solidFill>
              </a:rPr>
              <a:t>                     ΓΙΑΤΙ ΨΗΦΙΣΤΗΚΕ Ο ΝΟΜΟΣ ΤΟΥ </a:t>
            </a:r>
            <a:r>
              <a:rPr lang="el-GR" i="1" u="sng" dirty="0" smtClean="0">
                <a:solidFill>
                  <a:srgbClr val="FF0000"/>
                </a:solidFill>
              </a:rPr>
              <a:t>ΟΣΤΡΑΚΙΣΜΟΥ</a:t>
            </a:r>
            <a:endParaRPr lang="el-GR" i="1" u="sng" dirty="0" smtClean="0">
              <a:solidFill>
                <a:srgbClr val="FF0000"/>
              </a:solidFill>
            </a:endParaRPr>
          </a:p>
          <a:p>
            <a:r>
              <a:rPr lang="el-GR" dirty="0" smtClean="0"/>
              <a:t>Όταν ολοκληρώθηκαν αυτά, το πολίτευμα έγινε πολύ πιο δημοκρατικό από το αντίστοιχο του Σόλωνα. Πολλοί από τους νόμους του Σόλωνα είχαν αχρηστευθεί από το τυραννικό πολίτευμα, επειδή δεν εφαρμόζονταν. Ο Κλεισθένης, στην προσπάθειά του να ενισχύσει τη λαϊκή δύναμη, ψήφισε και τον νόμο του οστρακισμού. Ο νόμος αυτός τέθηκε σε ισχύ εξαιτίας της καχυποψίας που προκαλούσαν όλοι όσοι κατείχαν ισχυρές θέσεις. Ο Πεισίστρατος λόγου χάρη από δημοφιλής ηγέτης της και στρατηγός έγινε τύραννος.</a:t>
            </a:r>
          </a:p>
          <a:p>
            <a:r>
              <a:rPr lang="el-GR" sz="1400" dirty="0" smtClean="0"/>
              <a:t>Αριστοτέλης, Αθηναίων πολιτεία, 22. 1-3</a:t>
            </a:r>
            <a:endParaRPr lang="el-GR" sz="1400" dirty="0"/>
          </a:p>
        </p:txBody>
      </p:sp>
      <p:pic>
        <p:nvPicPr>
          <p:cNvPr id="24578" name="Picture 2" descr="image"/>
          <p:cNvPicPr>
            <a:picLocks noChangeAspect="1" noChangeArrowheads="1"/>
          </p:cNvPicPr>
          <p:nvPr/>
        </p:nvPicPr>
        <p:blipFill>
          <a:blip r:embed="rId2"/>
          <a:srcRect/>
          <a:stretch>
            <a:fillRect/>
          </a:stretch>
        </p:blipFill>
        <p:spPr bwMode="auto">
          <a:xfrm>
            <a:off x="357158" y="3786190"/>
            <a:ext cx="3810000" cy="2857500"/>
          </a:xfrm>
          <a:prstGeom prst="rect">
            <a:avLst/>
          </a:prstGeom>
          <a:noFill/>
        </p:spPr>
      </p:pic>
      <p:sp>
        <p:nvSpPr>
          <p:cNvPr id="4" name="3 - Ορθογώνιο"/>
          <p:cNvSpPr/>
          <p:nvPr/>
        </p:nvSpPr>
        <p:spPr>
          <a:xfrm>
            <a:off x="4286248" y="4572008"/>
            <a:ext cx="4000496" cy="1169551"/>
          </a:xfrm>
          <a:prstGeom prst="rect">
            <a:avLst/>
          </a:prstGeom>
        </p:spPr>
        <p:txBody>
          <a:bodyPr wrap="square">
            <a:spAutoFit/>
          </a:bodyPr>
          <a:lstStyle/>
          <a:p>
            <a:r>
              <a:rPr lang="el-GR" sz="1400" b="1" i="1" dirty="0" smtClean="0"/>
              <a:t>Όστρακο που φέρει το όνομα</a:t>
            </a:r>
            <a:br>
              <a:rPr lang="el-GR" sz="1400" b="1" i="1" dirty="0" smtClean="0"/>
            </a:br>
            <a:r>
              <a:rPr lang="el-GR" sz="1400" b="1" i="1" dirty="0" smtClean="0"/>
              <a:t>«</a:t>
            </a:r>
            <a:r>
              <a:rPr lang="el-GR" sz="1400" b="1" i="1" dirty="0" err="1" smtClean="0"/>
              <a:t>Μεγακλῆς</a:t>
            </a:r>
            <a:r>
              <a:rPr lang="el-GR" sz="1400" b="1" i="1" dirty="0" smtClean="0"/>
              <a:t> </a:t>
            </a:r>
            <a:r>
              <a:rPr lang="el-GR" sz="1400" b="1" i="1" dirty="0" err="1" smtClean="0"/>
              <a:t>῾Iπποκράτους</a:t>
            </a:r>
            <a:r>
              <a:rPr lang="el-GR" sz="1400" b="1" i="1" dirty="0" smtClean="0"/>
              <a:t>»</a:t>
            </a:r>
            <a:br>
              <a:rPr lang="el-GR" sz="1400" b="1" i="1" dirty="0" smtClean="0"/>
            </a:br>
            <a:r>
              <a:rPr lang="el-GR" sz="1400" b="1" i="1" dirty="0" smtClean="0"/>
              <a:t>και έχει χρησιμοποιηθεί σε</a:t>
            </a:r>
            <a:br>
              <a:rPr lang="el-GR" sz="1400" b="1" i="1" dirty="0" smtClean="0"/>
            </a:br>
            <a:r>
              <a:rPr lang="el-GR" sz="1400" b="1" i="1" dirty="0" smtClean="0"/>
              <a:t>διαδικασία οστρακισμού</a:t>
            </a:r>
            <a:r>
              <a:rPr lang="el-GR" sz="1400" dirty="0" smtClean="0"/>
              <a:t/>
            </a:r>
            <a:br>
              <a:rPr lang="el-GR" sz="1400" dirty="0" smtClean="0"/>
            </a:br>
            <a:r>
              <a:rPr lang="el-GR" sz="1400" i="1" dirty="0" smtClean="0"/>
              <a:t>(Αθήνα, Μουσείο Αγοράς).</a:t>
            </a:r>
            <a:endParaRPr lang="el-G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dirty="0" smtClean="0"/>
              <a:t>ΕΡΩΤΗΣΕΙΣ</a:t>
            </a:r>
            <a:endParaRPr lang="el-GR" dirty="0"/>
          </a:p>
        </p:txBody>
      </p:sp>
      <p:sp>
        <p:nvSpPr>
          <p:cNvPr id="3" name="2 - Θέση περιεχομένου"/>
          <p:cNvSpPr>
            <a:spLocks noGrp="1"/>
          </p:cNvSpPr>
          <p:nvPr>
            <p:ph idx="1"/>
          </p:nvPr>
        </p:nvSpPr>
        <p:spPr>
          <a:xfrm>
            <a:off x="457200" y="1214422"/>
            <a:ext cx="8229600" cy="4911741"/>
          </a:xfrm>
        </p:spPr>
        <p:txBody>
          <a:bodyPr>
            <a:normAutofit fontScale="70000" lnSpcReduction="20000"/>
          </a:bodyPr>
          <a:lstStyle/>
          <a:p>
            <a:pPr>
              <a:buNone/>
            </a:pPr>
            <a:r>
              <a:rPr lang="el-GR" dirty="0" smtClean="0"/>
              <a:t>1.α.Ποια κατάσταση επικρατούσε στην Αθήνα μετά την εφαρμογή της νομοθεσίας του Δράκοντα; </a:t>
            </a:r>
            <a:r>
              <a:rPr lang="el-GR" dirty="0" err="1" smtClean="0"/>
              <a:t>β.Σε</a:t>
            </a:r>
            <a:r>
              <a:rPr lang="el-GR" dirty="0" smtClean="0"/>
              <a:t> ποιον ανέθεσαν οι Αθηναίοι τη σύνταξη νέας νομοθεσίας και πότε;</a:t>
            </a:r>
          </a:p>
          <a:p>
            <a:pPr>
              <a:buNone/>
            </a:pPr>
            <a:r>
              <a:rPr lang="el-GR" dirty="0" smtClean="0"/>
              <a:t>2.α.Ποια ήταν τα βασικά μέτρα του Σόλωνα; </a:t>
            </a:r>
            <a:r>
              <a:rPr lang="el-GR" dirty="0" err="1" smtClean="0"/>
              <a:t>β.Ποιες</a:t>
            </a:r>
            <a:r>
              <a:rPr lang="el-GR" dirty="0" smtClean="0"/>
              <a:t> συνέπειες είχαν αυτά;</a:t>
            </a:r>
          </a:p>
          <a:p>
            <a:pPr>
              <a:buNone/>
            </a:pPr>
            <a:r>
              <a:rPr lang="el-GR" dirty="0" smtClean="0"/>
              <a:t>3.Ποια προβλήματα εξακολουθούσαν να υπάρχουν μετά την εφαρμογή των νόμων του Σόλωνα;</a:t>
            </a:r>
          </a:p>
          <a:p>
            <a:pPr>
              <a:buNone/>
            </a:pPr>
            <a:r>
              <a:rPr lang="el-GR" dirty="0" smtClean="0"/>
              <a:t>4.α.Πότε και πώς επέβαλε την τυραννία του ο Πεισίστρατος στην Αθήνα;  </a:t>
            </a:r>
            <a:r>
              <a:rPr lang="el-GR" dirty="0" err="1" smtClean="0"/>
              <a:t>β.Ποια</a:t>
            </a:r>
            <a:r>
              <a:rPr lang="el-GR" dirty="0" smtClean="0"/>
              <a:t> ήταν τα θετικά και ποια τα αρνητικά σημεία του έργου του; </a:t>
            </a:r>
            <a:r>
              <a:rPr lang="el-GR" dirty="0" err="1" smtClean="0"/>
              <a:t>γ.Ποιος</a:t>
            </a:r>
            <a:r>
              <a:rPr lang="el-GR" dirty="0" smtClean="0"/>
              <a:t> τον διαδέχθηκε στην εξουσία και ποια τύχη είχε; </a:t>
            </a:r>
          </a:p>
          <a:p>
            <a:pPr>
              <a:buNone/>
            </a:pPr>
            <a:r>
              <a:rPr lang="el-GR" dirty="0" smtClean="0"/>
              <a:t>5.Τι επακολούθησε στην Αθήνα μετά την πτώση της τυραννίδας; Ποιοι πήραν την εξουσία;</a:t>
            </a:r>
          </a:p>
          <a:p>
            <a:pPr>
              <a:buNone/>
            </a:pPr>
            <a:r>
              <a:rPr lang="el-GR" dirty="0" smtClean="0"/>
              <a:t>6.Ποια καινοτόμα μέτρα πήρε ο Κλεισθένης;</a:t>
            </a:r>
          </a:p>
          <a:p>
            <a:pPr>
              <a:buNone/>
            </a:pPr>
            <a:r>
              <a:rPr lang="el-GR" dirty="0" smtClean="0"/>
              <a:t>7.Ποιες ήταν οι συνέπειες από τα μέτρα του Κλεισθένη;</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μέτρα του Σόλωνα</a:t>
            </a:r>
            <a:endParaRPr lang="el-GR" dirty="0"/>
          </a:p>
        </p:txBody>
      </p:sp>
      <p:sp>
        <p:nvSpPr>
          <p:cNvPr id="3" name="2 - Θέση περιεχομένου"/>
          <p:cNvSpPr>
            <a:spLocks noGrp="1"/>
          </p:cNvSpPr>
          <p:nvPr>
            <p:ph idx="1"/>
          </p:nvPr>
        </p:nvSpPr>
        <p:spPr/>
        <p:txBody>
          <a:bodyPr>
            <a:normAutofit/>
          </a:bodyPr>
          <a:lstStyle/>
          <a:p>
            <a:r>
              <a:rPr lang="el-GR" dirty="0" smtClean="0"/>
              <a:t>624 </a:t>
            </a:r>
            <a:r>
              <a:rPr lang="el-GR" dirty="0" err="1" smtClean="0"/>
              <a:t>π.Χ.</a:t>
            </a:r>
            <a:r>
              <a:rPr lang="el-GR" dirty="0" smtClean="0"/>
              <a:t>: καταγράφονται οι νόμοι του Δράκοντα και ικανοποιείται ένα μέρος πολιτών αλλά το οξύ οικονομικό πρόβλημα αναγκάζει πολλούς να  γίνονται δούλοι γιατί δεν μπορούν να ξεπληρώσουν τα χρέη τους</a:t>
            </a:r>
          </a:p>
          <a:p>
            <a:r>
              <a:rPr lang="el-GR" dirty="0" smtClean="0"/>
              <a:t>594 </a:t>
            </a:r>
            <a:r>
              <a:rPr lang="el-GR" dirty="0" err="1" smtClean="0"/>
              <a:t>π.Χ.</a:t>
            </a:r>
            <a:r>
              <a:rPr lang="el-GR" dirty="0" smtClean="0"/>
              <a:t>: οι αθηναίοι αναθέτουν στον σοφό ποιητή  Σόλωνα  να λύσει τα προβλήματα της πόλης με νέα νομοθεσία</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μέτρα του Σόλωνα</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1.Η κατάργηση των χρεών= </a:t>
            </a:r>
            <a:r>
              <a:rPr lang="el-GR" dirty="0" smtClean="0">
                <a:solidFill>
                  <a:srgbClr val="FF0000"/>
                </a:solidFill>
              </a:rPr>
              <a:t>σεισάχθεια (=σείω + άχθος).</a:t>
            </a:r>
            <a:r>
              <a:rPr lang="el-GR" dirty="0" smtClean="0"/>
              <a:t> </a:t>
            </a:r>
            <a:r>
              <a:rPr lang="el-GR" dirty="0" smtClean="0"/>
              <a:t>Απελευθέρωσε όσους είχαν γίνει δούλοι λόγω χρεών και απαγόρευσε στο εξής να δανείζονται με εγγύηση την προσωπική τους ελευθερία.</a:t>
            </a:r>
          </a:p>
          <a:p>
            <a:pPr>
              <a:buNone/>
            </a:pPr>
            <a:r>
              <a:rPr lang="el-GR" dirty="0" smtClean="0"/>
              <a:t>2.Η διαίρεση των πολιτών σε τέσσερις τάξεις με βάση το εισόδημα και όχι την καταγωγή τους</a:t>
            </a:r>
          </a:p>
          <a:p>
            <a:pPr>
              <a:buNone/>
            </a:pPr>
            <a:r>
              <a:rPr lang="el-GR" dirty="0" smtClean="0"/>
              <a:t>3. Απονομή των αξιωμάτων με βάση το εισόδημα και όχι την καταγωγή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μέτρα του Σόλωνα</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4.Έδωσε ισχυρότερο πολιτικό ρόλο  στην Εκκλησία του Δήμου, στην οποία έπαιρναν μέρος οι Αθηναίοι πολίτες άνω των 20 ετών</a:t>
            </a:r>
          </a:p>
          <a:p>
            <a:pPr>
              <a:buNone/>
            </a:pPr>
            <a:r>
              <a:rPr lang="el-GR" dirty="0" smtClean="0"/>
              <a:t>5.Θεσμοθέτησε τη Βουλή των 400, η οποία προετοίμαζε τα θέματα που θα συζητούσε η συνέλευση του λαού</a:t>
            </a:r>
          </a:p>
          <a:p>
            <a:pPr>
              <a:buNone/>
            </a:pPr>
            <a:r>
              <a:rPr lang="el-GR" dirty="0" smtClean="0"/>
              <a:t>6.Θεσμοθέτησε την Ηλιαία, ένα δικαστήριο στο οποίο συμμετείχαν με κλήρωση πολίτες από όλες τις τάξεις</a:t>
            </a:r>
          </a:p>
          <a:p>
            <a:pPr>
              <a:buNone/>
            </a:pPr>
            <a:r>
              <a:rPr lang="el-GR" dirty="0" smtClean="0"/>
              <a:t>7.Ψήφισε νόμο με τον οποίο στερούσε τα πολιτικά </a:t>
            </a:r>
            <a:r>
              <a:rPr lang="el-GR" dirty="0" smtClean="0"/>
              <a:t>δικαιώματα </a:t>
            </a:r>
            <a:r>
              <a:rPr lang="el-GR" dirty="0" smtClean="0">
                <a:solidFill>
                  <a:srgbClr val="FF0000"/>
                </a:solidFill>
              </a:rPr>
              <a:t>(=ατιμία) </a:t>
            </a:r>
            <a:r>
              <a:rPr lang="el-GR" dirty="0" smtClean="0"/>
              <a:t>από όσους δεν έπαιρναν σαφή θέση σε περίπτωση διαμάχης στην πόλη για πολιτικά ή κοινωνικά θέματα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συνέπειες από τα μέτρα του Σόλωνα</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1.Με τη σεισάχθεια λυτρώθηκε η αγροτική τάξη από τη δουλεία</a:t>
            </a:r>
          </a:p>
          <a:p>
            <a:pPr>
              <a:buNone/>
            </a:pPr>
            <a:r>
              <a:rPr lang="el-GR" dirty="0" smtClean="0"/>
              <a:t>2.Με τη νέα διαίρεση των πολιτών σε εισοδηματικές τάξεις  και την αντίστοιχη απονομή των αξιωμάτων αποδυνάμωσε το αριστοκρατικό πολίτευμα</a:t>
            </a:r>
          </a:p>
          <a:p>
            <a:pPr>
              <a:buNone/>
            </a:pPr>
            <a:r>
              <a:rPr lang="el-GR" dirty="0" smtClean="0"/>
              <a:t>3.Με το λαϊκό δικαστήριο της Ηλιαίας στόχευε στην καλύτερη απονομή της δικαιοσύνης και την εξάλειψη των ανισοτήτων</a:t>
            </a:r>
          </a:p>
          <a:p>
            <a:pPr>
              <a:buNone/>
            </a:pPr>
            <a:r>
              <a:rPr lang="el-GR" dirty="0" smtClean="0"/>
              <a:t>4.Με τον νόμο για τη στέρηση των πολιτικών δικαιωμάτων  πέτυχε την ενεργό συμμετοχή των πολιτών στα κοινά</a:t>
            </a:r>
          </a:p>
          <a:p>
            <a:pPr>
              <a:buNone/>
            </a:pPr>
            <a:r>
              <a:rPr lang="el-GR" dirty="0" smtClean="0"/>
              <a:t>5. Γενικά τα μέτρα του Σόλωνα α)ανακούφισαν τη λαϊκή τάξη και β)εξίσωσαν τους πλούσιους με τους ευγενείς</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14414" y="785794"/>
            <a:ext cx="7143800" cy="3077766"/>
          </a:xfrm>
          <a:prstGeom prst="rect">
            <a:avLst/>
          </a:prstGeom>
        </p:spPr>
        <p:txBody>
          <a:bodyPr wrap="square">
            <a:spAutoFit/>
          </a:bodyPr>
          <a:lstStyle/>
          <a:p>
            <a:endParaRPr lang="el-GR" dirty="0" smtClean="0"/>
          </a:p>
          <a:p>
            <a:r>
              <a:rPr lang="el-GR" dirty="0" smtClean="0"/>
              <a:t>Ο ΣΟΛΩΝ ΚΑΙ ΟΙ ΝΟΜΟΙ</a:t>
            </a:r>
          </a:p>
          <a:p>
            <a:r>
              <a:rPr lang="el-GR" dirty="0" smtClean="0"/>
              <a:t>Ο Σόλων οργάνωσε το πολίτευμα, όπως ανέφερα πιο πάνω. Οι άνθρωποι όμως συνέχιζαν να παραπονιούνται για τους νόμους του, κατηγορώντας κάποιους και ζητώντας διευκρινίσεις γι' άλλους. Ο ίδιος, επειδή δεν ήθελε να τους αλλάξει ούτε και να είναι παρών προκαλώντας δυσαρέσκειες, ταξίδεψε για εμπορικούς λόγους, αλλά και για να δει τα αξιοθέατα στην Αίγυπτο, λέγοντας ότι δεν θα επιστρέψει πριν περάσουν δέκα χρόνια. Θεωρούσε πως δεν ήταν δίκαιο να μείνει και να δίνει εξηγήσεις για τους νόμους. Ο καθένας όφειλε να πειθαρχεί σε όσα είχαν θεσπιστεί.</a:t>
            </a:r>
          </a:p>
          <a:p>
            <a:r>
              <a:rPr lang="el-GR" sz="1400" dirty="0" smtClean="0"/>
              <a:t>Αριστοτέλης, Αθηναίων πολιτεία, 11. 1.</a:t>
            </a:r>
            <a:endParaRPr lang="el-GR" sz="1400" dirty="0"/>
          </a:p>
        </p:txBody>
      </p:sp>
      <p:pic>
        <p:nvPicPr>
          <p:cNvPr id="1026" name="Picture 2" descr="image"/>
          <p:cNvPicPr>
            <a:picLocks noChangeAspect="1" noChangeArrowheads="1"/>
          </p:cNvPicPr>
          <p:nvPr/>
        </p:nvPicPr>
        <p:blipFill>
          <a:blip r:embed="rId2"/>
          <a:srcRect/>
          <a:stretch>
            <a:fillRect/>
          </a:stretch>
        </p:blipFill>
        <p:spPr bwMode="auto">
          <a:xfrm>
            <a:off x="357158" y="3857628"/>
            <a:ext cx="1928826" cy="2600317"/>
          </a:xfrm>
          <a:prstGeom prst="rect">
            <a:avLst/>
          </a:prstGeom>
          <a:noFill/>
        </p:spPr>
      </p:pic>
      <p:sp>
        <p:nvSpPr>
          <p:cNvPr id="4" name="3 - Ορθογώνιο"/>
          <p:cNvSpPr/>
          <p:nvPr/>
        </p:nvSpPr>
        <p:spPr>
          <a:xfrm>
            <a:off x="2357422" y="4500570"/>
            <a:ext cx="4071966" cy="1169551"/>
          </a:xfrm>
          <a:prstGeom prst="rect">
            <a:avLst/>
          </a:prstGeom>
        </p:spPr>
        <p:txBody>
          <a:bodyPr wrap="square">
            <a:spAutoFit/>
          </a:bodyPr>
          <a:lstStyle/>
          <a:p>
            <a:r>
              <a:rPr lang="el-GR" sz="1400" b="1" i="1" dirty="0" smtClean="0"/>
              <a:t>Αντίγραφο ρωμαϊκών χρόνων, το οποίο πιστεύεται</a:t>
            </a:r>
            <a:br>
              <a:rPr lang="el-GR" sz="1400" b="1" i="1" dirty="0" smtClean="0"/>
            </a:br>
            <a:r>
              <a:rPr lang="el-GR" sz="1400" b="1" i="1" dirty="0" smtClean="0"/>
              <a:t>ότι εικονίζει τον Σόλωνα τον Αθηναίο,</a:t>
            </a:r>
            <a:br>
              <a:rPr lang="el-GR" sz="1400" b="1" i="1" dirty="0" smtClean="0"/>
            </a:br>
            <a:r>
              <a:rPr lang="el-GR" sz="1400" b="1" i="1" dirty="0" smtClean="0"/>
              <a:t>έναν από τους επτά σοφούς</a:t>
            </a:r>
            <a:br>
              <a:rPr lang="el-GR" sz="1400" b="1" i="1" dirty="0" smtClean="0"/>
            </a:br>
            <a:r>
              <a:rPr lang="el-GR" sz="1400" b="1" i="1" dirty="0" smtClean="0"/>
              <a:t>της αρχαιότητας</a:t>
            </a:r>
            <a:r>
              <a:rPr lang="el-GR" sz="1400" dirty="0" smtClean="0"/>
              <a:t/>
            </a:r>
            <a:br>
              <a:rPr lang="el-GR" sz="1400" dirty="0" smtClean="0"/>
            </a:br>
            <a:r>
              <a:rPr lang="el-GR" sz="1400" i="1" dirty="0" smtClean="0"/>
              <a:t>(Νεάπολη, Εθνικό Μουσείο).</a:t>
            </a:r>
            <a:endParaRPr lang="el-G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τυραννίδα του Πεισίστρατου</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1.Παρά τα ανακουφιστικά και δίκαια μέτρα του Σόλωνα η γη εξακολουθούσε να είναι στα χέρια των λίγων με αποτέλεσμα να ακουστεί έντονα το αίτημα για αναδασμό (=</a:t>
            </a:r>
            <a:r>
              <a:rPr lang="el-GR" dirty="0" err="1" smtClean="0"/>
              <a:t>ξαναμοίρασμα</a:t>
            </a:r>
            <a:r>
              <a:rPr lang="el-GR" dirty="0" smtClean="0"/>
              <a:t>) της γης</a:t>
            </a:r>
          </a:p>
          <a:p>
            <a:pPr>
              <a:buNone/>
            </a:pPr>
            <a:r>
              <a:rPr lang="el-GR" dirty="0" smtClean="0"/>
              <a:t>2.Ο Πεισίστρατος, ένας ευγενής, εκμεταλλεύτηκε τις ταραχές, κέρδισε τη συμπαράσταση του λαού και κατέλαβε την εξουσία εγκαθιδρύοντας τυραννικό πολίτευμα στην Αθήνα το 561 </a:t>
            </a:r>
            <a:r>
              <a:rPr lang="el-GR" dirty="0" err="1" smtClean="0"/>
              <a:t>π.Χ.</a:t>
            </a:r>
            <a:endParaRPr lang="el-GR" dirty="0" smtClean="0"/>
          </a:p>
          <a:p>
            <a:pPr>
              <a:buNone/>
            </a:pPr>
            <a:r>
              <a:rPr lang="el-GR" dirty="0" smtClean="0"/>
              <a:t>3.Το έργο του Πεισίστρατου: α. στέρησε τους Αθηναίους από τις πολιτικές ελευθερίες που με αγώνες είχαν αποκτήσει  β. έκανε σημαντικά εξωραϊστικά έργα (</a:t>
            </a:r>
            <a:r>
              <a:rPr lang="el-GR" dirty="0" err="1" smtClean="0"/>
              <a:t>εννεάκρουνος</a:t>
            </a:r>
            <a:r>
              <a:rPr lang="el-GR" dirty="0" smtClean="0"/>
              <a:t> πηγή, νέα Αγορά, </a:t>
            </a:r>
            <a:r>
              <a:rPr lang="el-GR" dirty="0" err="1" smtClean="0"/>
              <a:t>τελεστήριο</a:t>
            </a:r>
            <a:r>
              <a:rPr lang="el-GR" dirty="0" smtClean="0"/>
              <a:t> της Ελευσίνας κα.) και προσπάθησε να δημιουργήσει βιβλιοθήκη</a:t>
            </a:r>
          </a:p>
          <a:p>
            <a:pPr>
              <a:buNone/>
            </a:pPr>
            <a:r>
              <a:rPr lang="el-GR" dirty="0" smtClean="0"/>
              <a:t>4. Μετά τον θάνατό του το 527 </a:t>
            </a:r>
            <a:r>
              <a:rPr lang="el-GR" dirty="0" err="1" smtClean="0"/>
              <a:t>π.Χ.</a:t>
            </a:r>
            <a:r>
              <a:rPr lang="el-GR" dirty="0" smtClean="0"/>
              <a:t> την εξουσία ανέλαβε ο γιος του Ιππίας τον οποίο οι Αθηναίοι ανέτρεψαν το 510 </a:t>
            </a:r>
            <a:r>
              <a:rPr lang="el-GR" dirty="0" err="1" smtClean="0"/>
              <a:t>π.Χ.</a:t>
            </a:r>
            <a:r>
              <a:rPr lang="el-GR" dirty="0" smtClean="0"/>
              <a:t>  </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ΟΙ ΤΥΡΑΝΝΟΙ ΚΑΙ ΤΑ ΕΡΓΑ ΤΟΥΣ"/>
          <p:cNvPicPr>
            <a:picLocks noChangeAspect="1" noChangeArrowheads="1"/>
          </p:cNvPicPr>
          <p:nvPr/>
        </p:nvPicPr>
        <p:blipFill>
          <a:blip r:embed="rId2"/>
          <a:srcRect/>
          <a:stretch>
            <a:fillRect/>
          </a:stretch>
        </p:blipFill>
        <p:spPr bwMode="auto">
          <a:xfrm>
            <a:off x="1571604" y="857232"/>
            <a:ext cx="6076950" cy="4562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ΟΙ ΤΥΡΑΝΝΟΙ ΚΑΙ ΤΑ ΕΡΓΑ ΤΟΥΣ"/>
          <p:cNvPicPr>
            <a:picLocks noChangeAspect="1" noChangeArrowheads="1"/>
          </p:cNvPicPr>
          <p:nvPr/>
        </p:nvPicPr>
        <p:blipFill>
          <a:blip r:embed="rId2"/>
          <a:srcRect/>
          <a:stretch>
            <a:fillRect/>
          </a:stretch>
        </p:blipFill>
        <p:spPr bwMode="auto">
          <a:xfrm>
            <a:off x="1571604" y="1214422"/>
            <a:ext cx="6076950" cy="4562476"/>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1027</Words>
  <Application>Microsoft Office PowerPoint</Application>
  <PresentationFormat>Προβολή στην οθόνη (4:3)</PresentationFormat>
  <Paragraphs>63</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ΑΘΗΝΑ:ΠΟΡΕΙΑ ΠΡΟΣ ΤΗ ΔΗΜΟΚΡΑΤΙΑ</vt:lpstr>
      <vt:lpstr>Τα μέτρα του Σόλωνα</vt:lpstr>
      <vt:lpstr>Τα μέτρα του Σόλωνα</vt:lpstr>
      <vt:lpstr>Τα μέτρα του Σόλωνα</vt:lpstr>
      <vt:lpstr>Οι συνέπειες από τα μέτρα του Σόλωνα</vt:lpstr>
      <vt:lpstr>Διαφάνεια 6</vt:lpstr>
      <vt:lpstr>Η τυραννίδα του Πεισίστρατου</vt:lpstr>
      <vt:lpstr>Διαφάνεια 8</vt:lpstr>
      <vt:lpstr>Διαφάνεια 9</vt:lpstr>
      <vt:lpstr>Διαφάνεια 10</vt:lpstr>
      <vt:lpstr>Οι καινοτομίες του Κλεισθένη</vt:lpstr>
      <vt:lpstr>Διαφάνεια 12</vt:lpstr>
      <vt:lpstr>Οι καινοτομίες του Κλεισθένη</vt:lpstr>
      <vt:lpstr>Διαφάνεια 14</vt:lpstr>
      <vt:lpstr>Οι συνέπειες από τις μεταρρυθμίσεις του Κλεισθένη</vt:lpstr>
      <vt:lpstr>Διαφάνεια 16</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ΑΘΗΝΑ:ΠΟΡΕΙΑ ΠΡΟΣ ΤΗ ΔΗΜΟΚΡΑΤΙΑ</dc:title>
  <dc:creator>User</dc:creator>
  <cp:lastModifiedBy>User</cp:lastModifiedBy>
  <cp:revision>23</cp:revision>
  <dcterms:created xsi:type="dcterms:W3CDTF">2022-01-11T21:12:08Z</dcterms:created>
  <dcterms:modified xsi:type="dcterms:W3CDTF">2022-01-14T18:34:48Z</dcterms:modified>
</cp:coreProperties>
</file>