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61" r:id="rId4"/>
    <p:sldId id="257" r:id="rId5"/>
    <p:sldId id="266" r:id="rId6"/>
    <p:sldId id="258" r:id="rId7"/>
    <p:sldId id="267" r:id="rId8"/>
    <p:sldId id="259" r:id="rId9"/>
    <p:sldId id="260" r:id="rId10"/>
    <p:sldId id="268" r:id="rId11"/>
    <p:sldId id="276" r:id="rId12"/>
    <p:sldId id="269" r:id="rId13"/>
    <p:sldId id="270" r:id="rId14"/>
    <p:sldId id="277" r:id="rId15"/>
    <p:sldId id="271" r:id="rId16"/>
    <p:sldId id="278" r:id="rId17"/>
    <p:sldId id="272" r:id="rId18"/>
    <p:sldId id="273" r:id="rId19"/>
    <p:sldId id="274" r:id="rId20"/>
    <p:sldId id="275"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C052D5B-D74F-407E-A4E2-6D7F0DDE92BC}" type="datetimeFigureOut">
              <a:rPr lang="el-GR" smtClean="0"/>
              <a:pPr/>
              <a:t>23/11/2021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D891E75-47C9-4BDA-92F6-EBD528EDFE1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C052D5B-D74F-407E-A4E2-6D7F0DDE92BC}" type="datetimeFigureOut">
              <a:rPr lang="el-GR" smtClean="0"/>
              <a:pPr/>
              <a:t>23/11/2021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D891E75-47C9-4BDA-92F6-EBD528EDFE1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C052D5B-D74F-407E-A4E2-6D7F0DDE92BC}" type="datetimeFigureOut">
              <a:rPr lang="el-GR" smtClean="0"/>
              <a:pPr/>
              <a:t>23/11/2021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D891E75-47C9-4BDA-92F6-EBD528EDFE1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C052D5B-D74F-407E-A4E2-6D7F0DDE92BC}" type="datetimeFigureOut">
              <a:rPr lang="el-GR" smtClean="0"/>
              <a:pPr/>
              <a:t>23/11/2021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D891E75-47C9-4BDA-92F6-EBD528EDFE1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C052D5B-D74F-407E-A4E2-6D7F0DDE92BC}" type="datetimeFigureOut">
              <a:rPr lang="el-GR" smtClean="0"/>
              <a:pPr/>
              <a:t>23/11/2021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D891E75-47C9-4BDA-92F6-EBD528EDFE1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C052D5B-D74F-407E-A4E2-6D7F0DDE92BC}" type="datetimeFigureOut">
              <a:rPr lang="el-GR" smtClean="0"/>
              <a:pPr/>
              <a:t>23/11/2021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D891E75-47C9-4BDA-92F6-EBD528EDFE1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C052D5B-D74F-407E-A4E2-6D7F0DDE92BC}" type="datetimeFigureOut">
              <a:rPr lang="el-GR" smtClean="0"/>
              <a:pPr/>
              <a:t>23/11/2021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D891E75-47C9-4BDA-92F6-EBD528EDFE1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C052D5B-D74F-407E-A4E2-6D7F0DDE92BC}" type="datetimeFigureOut">
              <a:rPr lang="el-GR" smtClean="0"/>
              <a:pPr/>
              <a:t>23/11/2021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D891E75-47C9-4BDA-92F6-EBD528EDFE1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C052D5B-D74F-407E-A4E2-6D7F0DDE92BC}" type="datetimeFigureOut">
              <a:rPr lang="el-GR" smtClean="0"/>
              <a:pPr/>
              <a:t>23/11/2021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D891E75-47C9-4BDA-92F6-EBD528EDFE1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C052D5B-D74F-407E-A4E2-6D7F0DDE92BC}" type="datetimeFigureOut">
              <a:rPr lang="el-GR" smtClean="0"/>
              <a:pPr/>
              <a:t>23/11/2021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D891E75-47C9-4BDA-92F6-EBD528EDFE1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C052D5B-D74F-407E-A4E2-6D7F0DDE92BC}" type="datetimeFigureOut">
              <a:rPr lang="el-GR" smtClean="0"/>
              <a:pPr/>
              <a:t>23/11/2021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D891E75-47C9-4BDA-92F6-EBD528EDFE1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52D5B-D74F-407E-A4E2-6D7F0DDE92BC}" type="datetimeFigureOut">
              <a:rPr lang="el-GR" smtClean="0"/>
              <a:pPr/>
              <a:t>23/11/2021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91E75-47C9-4BDA-92F6-EBD528EDFE1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ΑΠΟΙΚΙΑΚΗ ΕΞΑΠΛΩΣΗ</a:t>
            </a:r>
            <a:endParaRPr lang="el-GR" dirty="0"/>
          </a:p>
        </p:txBody>
      </p:sp>
      <p:sp>
        <p:nvSpPr>
          <p:cNvPr id="3" name="2 - Υπότιτλος"/>
          <p:cNvSpPr>
            <a:spLocks noGrp="1"/>
          </p:cNvSpPr>
          <p:nvPr>
            <p:ph type="subTitle" idx="1"/>
          </p:nvPr>
        </p:nvSpPr>
        <p:spPr/>
        <p:txBody>
          <a:bodyPr/>
          <a:lstStyle/>
          <a:p>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player.slideplayer.gr/78/12897198/slides/slide_16.jpg"/>
          <p:cNvPicPr>
            <a:picLocks noChangeAspect="1" noChangeArrowheads="1"/>
          </p:cNvPicPr>
          <p:nvPr/>
        </p:nvPicPr>
        <p:blipFill>
          <a:blip r:embed="rId2"/>
          <a:srcRect/>
          <a:stretch>
            <a:fillRect/>
          </a:stretch>
        </p:blipFill>
        <p:spPr bwMode="auto">
          <a:xfrm>
            <a:off x="0" y="142852"/>
            <a:ext cx="9144000" cy="600079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p:cNvPicPr>
            <a:picLocks noChangeAspect="1" noChangeArrowheads="1"/>
          </p:cNvPicPr>
          <p:nvPr/>
        </p:nvPicPr>
        <p:blipFill>
          <a:blip r:embed="rId2"/>
          <a:srcRect/>
          <a:stretch>
            <a:fillRect/>
          </a:stretch>
        </p:blipFill>
        <p:spPr bwMode="auto">
          <a:xfrm>
            <a:off x="3286116" y="3214686"/>
            <a:ext cx="2266950" cy="1676400"/>
          </a:xfrm>
          <a:prstGeom prst="rect">
            <a:avLst/>
          </a:prstGeom>
          <a:noFill/>
        </p:spPr>
      </p:pic>
      <p:graphicFrame>
        <p:nvGraphicFramePr>
          <p:cNvPr id="3" name="2 - Πίνακας"/>
          <p:cNvGraphicFramePr>
            <a:graphicFrameLocks noGrp="1"/>
          </p:cNvGraphicFramePr>
          <p:nvPr/>
        </p:nvGraphicFramePr>
        <p:xfrm>
          <a:off x="1571604" y="5000636"/>
          <a:ext cx="6096000" cy="921327"/>
        </p:xfrm>
        <a:graphic>
          <a:graphicData uri="http://schemas.openxmlformats.org/drawingml/2006/table">
            <a:tbl>
              <a:tblPr/>
              <a:tblGrid>
                <a:gridCol w="6096000"/>
              </a:tblGrid>
              <a:tr h="921327">
                <a:tc>
                  <a:txBody>
                    <a:bodyPr/>
                    <a:lstStyle/>
                    <a:p>
                      <a:pPr algn="ctr" fontAlgn="t"/>
                      <a:r>
                        <a:rPr lang="el-GR" sz="1400" b="1" i="1" dirty="0">
                          <a:solidFill>
                            <a:srgbClr val="666666"/>
                          </a:solidFill>
                        </a:rPr>
                        <a:t>Το ζύγισμα των προϊόντων, βασική </a:t>
                      </a:r>
                      <a:r>
                        <a:rPr lang="el-GR" sz="1400" b="1" i="1" dirty="0" err="1">
                          <a:solidFill>
                            <a:srgbClr val="666666"/>
                          </a:solidFill>
                        </a:rPr>
                        <a:t>προΰπόθεση</a:t>
                      </a:r>
                      <a:r>
                        <a:rPr lang="el-GR" sz="1400" b="1" i="1" dirty="0">
                          <a:solidFill>
                            <a:srgbClr val="666666"/>
                          </a:solidFill>
                        </a:rPr>
                        <a:t> του εμπορίου.</a:t>
                      </a:r>
                      <a:r>
                        <a:rPr lang="el-GR" sz="1400" b="0" i="1" dirty="0">
                          <a:solidFill>
                            <a:srgbClr val="666666"/>
                          </a:solidFill>
                        </a:rPr>
                        <a:t/>
                      </a:r>
                      <a:br>
                        <a:rPr lang="el-GR" sz="1400" b="0" i="1" dirty="0">
                          <a:solidFill>
                            <a:srgbClr val="666666"/>
                          </a:solidFill>
                        </a:rPr>
                      </a:br>
                      <a:r>
                        <a:rPr lang="el-GR" sz="1400" b="0" i="1" dirty="0">
                          <a:solidFill>
                            <a:srgbClr val="666666"/>
                          </a:solidFill>
                        </a:rPr>
                        <a:t>Εικόνα από αγγείο του 6ου αιώνα </a:t>
                      </a:r>
                      <a:r>
                        <a:rPr lang="el-GR" sz="1400" b="0" i="1" dirty="0" err="1">
                          <a:solidFill>
                            <a:srgbClr val="666666"/>
                          </a:solidFill>
                        </a:rPr>
                        <a:t>π.Χ.</a:t>
                      </a:r>
                      <a:r>
                        <a:rPr lang="el-GR" sz="1400" b="0" i="1" dirty="0">
                          <a:solidFill>
                            <a:srgbClr val="666666"/>
                          </a:solidFill>
                        </a:rPr>
                        <a:t> (Νέα </a:t>
                      </a:r>
                      <a:r>
                        <a:rPr lang="el-GR" sz="1400" b="0" i="1" dirty="0" err="1">
                          <a:solidFill>
                            <a:srgbClr val="666666"/>
                          </a:solidFill>
                        </a:rPr>
                        <a:t>Yόρκη</a:t>
                      </a:r>
                      <a:r>
                        <a:rPr lang="el-GR" sz="1400" b="0" i="1" dirty="0">
                          <a:solidFill>
                            <a:srgbClr val="666666"/>
                          </a:solidFill>
                        </a:rPr>
                        <a:t>, Μητροπολιτικό Μουσείο).</a:t>
                      </a:r>
                    </a:p>
                  </a:txBody>
                  <a:tcPr marL="34636" marR="34636" marT="34636" marB="138545">
                    <a:lnL>
                      <a:noFill/>
                    </a:lnL>
                    <a:lnR>
                      <a:noFill/>
                    </a:lnR>
                    <a:lnT>
                      <a:noFill/>
                    </a:lnT>
                    <a:lnB>
                      <a:noFill/>
                    </a:lnB>
                    <a:solidFill>
                      <a:srgbClr val="FFFFFF"/>
                    </a:solidFill>
                  </a:tcPr>
                </a:tc>
              </a:tr>
            </a:tbl>
          </a:graphicData>
        </a:graphic>
      </p:graphicFrame>
      <p:sp>
        <p:nvSpPr>
          <p:cNvPr id="1945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
            </a:r>
            <a:br>
              <a:rPr kumimoji="0" lang="el-GR" sz="1800" b="0" i="0" u="none" strike="noStrike" cap="none" normalizeH="0" baseline="0" smtClean="0">
                <a:ln>
                  <a:noFill/>
                </a:ln>
                <a:solidFill>
                  <a:schemeClr val="tx1"/>
                </a:solidFill>
                <a:effectLst/>
                <a:latin typeface="Arial" charset="0"/>
                <a:cs typeface="Arial" charset="0"/>
              </a:rPr>
            </a:br>
            <a:endParaRPr kumimoji="0" lang="el-GR" sz="1800" b="0" i="0" u="none" strike="noStrike" cap="none" normalizeH="0" baseline="0" smtClean="0">
              <a:ln>
                <a:noFill/>
              </a:ln>
              <a:solidFill>
                <a:schemeClr val="tx1"/>
              </a:solidFill>
              <a:effectLst/>
              <a:latin typeface="Arial" charset="0"/>
              <a:cs typeface="Arial" charset="0"/>
            </a:endParaRPr>
          </a:p>
        </p:txBody>
      </p:sp>
      <p:sp>
        <p:nvSpPr>
          <p:cNvPr id="5" name="4 - Ορθογώνιο"/>
          <p:cNvSpPr/>
          <p:nvPr/>
        </p:nvSpPr>
        <p:spPr>
          <a:xfrm>
            <a:off x="714348" y="142852"/>
            <a:ext cx="7929618" cy="3046988"/>
          </a:xfrm>
          <a:prstGeom prst="rect">
            <a:avLst/>
          </a:prstGeom>
        </p:spPr>
        <p:txBody>
          <a:bodyPr wrap="square">
            <a:spAutoFit/>
          </a:bodyPr>
          <a:lstStyle/>
          <a:p>
            <a:r>
              <a:rPr lang="el-GR" sz="1600" dirty="0" smtClean="0"/>
              <a:t>                                                      ΣΙΩΠΗΛΟ </a:t>
            </a:r>
            <a:r>
              <a:rPr lang="el-GR" sz="1600" dirty="0"/>
              <a:t>ΕΜΠΟΡΙΟ</a:t>
            </a:r>
          </a:p>
          <a:p>
            <a:r>
              <a:rPr lang="el-GR" sz="1600" dirty="0"/>
              <a:t>Οι Καρχηδόνιοι λένε ακόμη και το </a:t>
            </a:r>
            <a:r>
              <a:rPr lang="el-GR" sz="1600" dirty="0" err="1"/>
              <a:t>εξής˙</a:t>
            </a:r>
            <a:r>
              <a:rPr lang="el-GR" sz="1600" dirty="0"/>
              <a:t> ότι υπάρχει χώρα της Λιβύης και άνθρωποι που κατοικούν σ’ αυτήν έξω από τις Ηράκλειες στήλες. Λένε ακόμη ότι, όταν φθάνουν στη χώρα των ανθρώπων αυτών, βγάζουν έξω τα προϊόντα τους, τα βάζουν στη σειρά στην παραλία και μπαίνουν πάλι στα πλοία και κάνουν καπνό. Οι ιθαγενείς, όταν δουν τον καπνό, κατεβαίνουν στην παραλία, αφήνουν ποσότητα χρυσού, ανάλογης αξίας προς τα εμπορεύματα, και γυρίζουν πίσω. Οι Καρχηδόνιοι σπεύδουν στην ξηρά και εξετάζουν τον χρυσό. Αν καταλάβουν ότι ο χρυσός ισοφαρίζει την αξία του εμπορεύματος, τον παίρνουν και </a:t>
            </a:r>
            <a:r>
              <a:rPr lang="el-GR" sz="1600" dirty="0" err="1"/>
              <a:t>φεύγουν˙</a:t>
            </a:r>
            <a:r>
              <a:rPr lang="el-GR" sz="1600" dirty="0"/>
              <a:t> αν όχι, μπαίνουν πάλι στα καράβια και περιμένουν. Οι ιθαγενείς πλησιάζουν και προσθέτουν χρυσό παραπάνω, μέχρι να τους ικανοποιήσουν. Κανείς, όπως λένε οι Καρχηδόνιοι, δεν αδικεί.</a:t>
            </a:r>
          </a:p>
          <a:p>
            <a:r>
              <a:rPr lang="el-GR" sz="1600" i="1" dirty="0"/>
              <a:t>Ηρόδοτος, Ιστορία, 4. 196</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player.slideplayer.gr/78/12897198/slides/slide_17.jpg"/>
          <p:cNvPicPr>
            <a:picLocks noChangeAspect="1" noChangeArrowheads="1"/>
          </p:cNvPicPr>
          <p:nvPr/>
        </p:nvPicPr>
        <p:blipFill>
          <a:blip r:embed="rId2"/>
          <a:srcRect/>
          <a:stretch>
            <a:fillRect/>
          </a:stretch>
        </p:blipFill>
        <p:spPr bwMode="auto">
          <a:xfrm>
            <a:off x="0" y="428604"/>
            <a:ext cx="9144000" cy="5486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player.slideplayer.gr/78/12897198/slides/slide_18.jpg"/>
          <p:cNvPicPr>
            <a:picLocks noChangeAspect="1" noChangeArrowheads="1"/>
          </p:cNvPicPr>
          <p:nvPr/>
        </p:nvPicPr>
        <p:blipFill>
          <a:blip r:embed="rId2"/>
          <a:srcRect/>
          <a:stretch>
            <a:fillRect/>
          </a:stretch>
        </p:blipFill>
        <p:spPr bwMode="auto">
          <a:xfrm>
            <a:off x="0" y="285728"/>
            <a:ext cx="9144000" cy="5486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p:cNvPicPr>
            <a:picLocks noChangeAspect="1" noChangeArrowheads="1"/>
          </p:cNvPicPr>
          <p:nvPr/>
        </p:nvPicPr>
        <p:blipFill>
          <a:blip r:embed="rId2"/>
          <a:srcRect/>
          <a:stretch>
            <a:fillRect/>
          </a:stretch>
        </p:blipFill>
        <p:spPr bwMode="auto">
          <a:xfrm>
            <a:off x="3143240" y="571480"/>
            <a:ext cx="2752725" cy="3619500"/>
          </a:xfrm>
          <a:prstGeom prst="rect">
            <a:avLst/>
          </a:prstGeom>
          <a:noFill/>
        </p:spPr>
      </p:pic>
      <p:sp>
        <p:nvSpPr>
          <p:cNvPr id="3" name="2 - Ορθογώνιο"/>
          <p:cNvSpPr/>
          <p:nvPr/>
        </p:nvSpPr>
        <p:spPr>
          <a:xfrm>
            <a:off x="2214546" y="4214818"/>
            <a:ext cx="4572000" cy="2308324"/>
          </a:xfrm>
          <a:prstGeom prst="rect">
            <a:avLst/>
          </a:prstGeom>
        </p:spPr>
        <p:txBody>
          <a:bodyPr>
            <a:spAutoFit/>
          </a:bodyPr>
          <a:lstStyle/>
          <a:p>
            <a:r>
              <a:rPr lang="el-GR" b="1" i="1" dirty="0"/>
              <a:t>Κρατήρας του 6ου αιώνα </a:t>
            </a:r>
            <a:r>
              <a:rPr lang="el-GR" b="1" i="1" dirty="0" err="1"/>
              <a:t>π.Χ.</a:t>
            </a:r>
            <a:r>
              <a:rPr lang="el-GR" b="1" i="1" dirty="0"/>
              <a:t> από τη </a:t>
            </a:r>
            <a:r>
              <a:rPr lang="el-GR" b="1" i="1" dirty="0" smtClean="0"/>
              <a:t>Χαλκίδα,</a:t>
            </a:r>
            <a:r>
              <a:rPr lang="el-GR" b="1" i="1" dirty="0"/>
              <a:t> </a:t>
            </a:r>
            <a:r>
              <a:rPr lang="el-GR" i="1" dirty="0" smtClean="0"/>
              <a:t>πάνω </a:t>
            </a:r>
            <a:r>
              <a:rPr lang="el-GR" i="1" dirty="0"/>
              <a:t>στον οποίο εικονίζονται η Ελένη με τον </a:t>
            </a:r>
            <a:r>
              <a:rPr lang="el-GR" i="1" dirty="0" err="1"/>
              <a:t>Πάρη</a:t>
            </a:r>
            <a:r>
              <a:rPr lang="el-GR" i="1" dirty="0"/>
              <a:t> και η Ανδρομάχη με τον Έκτορα (</a:t>
            </a:r>
            <a:r>
              <a:rPr lang="el-GR" i="1" dirty="0" err="1"/>
              <a:t>Martin</a:t>
            </a:r>
            <a:r>
              <a:rPr lang="el-GR" i="1" dirty="0"/>
              <a:t> </a:t>
            </a:r>
            <a:r>
              <a:rPr lang="el-GR" i="1" dirty="0" err="1"/>
              <a:t>von</a:t>
            </a:r>
            <a:r>
              <a:rPr lang="el-GR" i="1" dirty="0"/>
              <a:t> </a:t>
            </a:r>
            <a:r>
              <a:rPr lang="el-GR" i="1" dirty="0" err="1"/>
              <a:t>Wagner</a:t>
            </a:r>
            <a:r>
              <a:rPr lang="el-GR" i="1" dirty="0"/>
              <a:t> </a:t>
            </a:r>
            <a:r>
              <a:rPr lang="el-GR" i="1" dirty="0" err="1"/>
              <a:t>Museum</a:t>
            </a:r>
            <a:r>
              <a:rPr lang="el-GR" i="1" dirty="0"/>
              <a:t>, Βύρτσμπουργκ). </a:t>
            </a:r>
            <a:endParaRPr lang="el-GR" i="1" dirty="0" smtClean="0"/>
          </a:p>
          <a:p>
            <a:r>
              <a:rPr lang="el-GR" i="1" dirty="0" smtClean="0"/>
              <a:t>Η </a:t>
            </a:r>
            <a:r>
              <a:rPr lang="el-GR" i="1" dirty="0"/>
              <a:t>Χαλκίδα διακρίθηκε για την αποικιστική της πολιτική. Σημαντικές αποικίες των </a:t>
            </a:r>
            <a:r>
              <a:rPr lang="el-GR" i="1" dirty="0" err="1"/>
              <a:t>Χαλκιδέων</a:t>
            </a:r>
            <a:r>
              <a:rPr lang="el-GR" i="1" dirty="0"/>
              <a:t> υπήρχαν στη Χαλκιδική και στη Δύση.</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player.slideplayer.gr/78/12897198/slides/slide_19.jpg"/>
          <p:cNvPicPr>
            <a:picLocks noChangeAspect="1" noChangeArrowheads="1"/>
          </p:cNvPicPr>
          <p:nvPr/>
        </p:nvPicPr>
        <p:blipFill>
          <a:blip r:embed="rId2"/>
          <a:srcRect/>
          <a:stretch>
            <a:fillRect/>
          </a:stretch>
        </p:blipFill>
        <p:spPr bwMode="auto">
          <a:xfrm>
            <a:off x="0" y="285728"/>
            <a:ext cx="9144000" cy="5486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player.slideplayer.gr/78/12897198/slides/slide_21.jpg"/>
          <p:cNvPicPr>
            <a:picLocks noChangeAspect="1" noChangeArrowheads="1"/>
          </p:cNvPicPr>
          <p:nvPr/>
        </p:nvPicPr>
        <p:blipFill>
          <a:blip r:embed="rId2"/>
          <a:srcRect/>
          <a:stretch>
            <a:fillRect/>
          </a:stretch>
        </p:blipFill>
        <p:spPr bwMode="auto">
          <a:xfrm>
            <a:off x="0" y="214290"/>
            <a:ext cx="9144000" cy="585791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Β’ ΕΛΛΗΝΙΚΟΣ ΑΠΟΙΚΙΣΜΟΣ (8ος αιώνας π.Χ.) &#10;Προς τα πού; &#10; Προς τις ακτές της Μεσογείου και του &#10;Εύξεινου Πόντου &#10; Ιδιαίτ..."/>
          <p:cNvPicPr>
            <a:picLocks noChangeAspect="1" noChangeArrowheads="1"/>
          </p:cNvPicPr>
          <p:nvPr/>
        </p:nvPicPr>
        <p:blipFill>
          <a:blip r:embed="rId2"/>
          <a:srcRect/>
          <a:stretch>
            <a:fillRect/>
          </a:stretch>
        </p:blipFill>
        <p:spPr bwMode="auto">
          <a:xfrm>
            <a:off x="1357290" y="785794"/>
            <a:ext cx="6076950" cy="456247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Β’ ΕΛΛΗΝΙΚΟΣ ΑΠΟΙΚΙΣΜΟΣ (8ος αιώνας π.Χ.) Α΄ΕΛΛΗΝΙΚΟΣ ΑΠΟΙΚΙΣΜΟΣ(10ος αιώνας π.Χ.) &#10;Πώς γινόταν ο αποικισμός; &#10;οργανωμένα..."/>
          <p:cNvPicPr>
            <a:picLocks noChangeAspect="1" noChangeArrowheads="1"/>
          </p:cNvPicPr>
          <p:nvPr/>
        </p:nvPicPr>
        <p:blipFill>
          <a:blip r:embed="rId2"/>
          <a:srcRect/>
          <a:stretch>
            <a:fillRect/>
          </a:stretch>
        </p:blipFill>
        <p:spPr bwMode="auto">
          <a:xfrm>
            <a:off x="1214414" y="928670"/>
            <a:ext cx="6076950" cy="456247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Β’ ΕΛΛΗΝΙΚΟΣ ΑΠΟΙΚΙΣΜΟΣ (8ος αιώνας π.Χ.) Α΄ΕΛΛΗΝΙΚΟΣ ΑΠΟΙΚΙΣΜΟΣ(10ος αιώνας π.Χ.) &#10;Οι συνέπειες του αποικισμού &#10; η επαφή..."/>
          <p:cNvPicPr>
            <a:picLocks noChangeAspect="1" noChangeArrowheads="1"/>
          </p:cNvPicPr>
          <p:nvPr/>
        </p:nvPicPr>
        <p:blipFill>
          <a:blip r:embed="rId2"/>
          <a:srcRect/>
          <a:stretch>
            <a:fillRect/>
          </a:stretch>
        </p:blipFill>
        <p:spPr bwMode="auto">
          <a:xfrm>
            <a:off x="1714480" y="928670"/>
            <a:ext cx="6076950" cy="456247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ΑΡΧΑΪΚΗ ΕΠΟΧΗ</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800-479 </a:t>
            </a:r>
            <a:r>
              <a:rPr lang="el-GR" dirty="0" err="1" smtClean="0"/>
              <a:t>π.Χ.</a:t>
            </a:r>
            <a:endParaRPr lang="el-GR" dirty="0" smtClean="0"/>
          </a:p>
          <a:p>
            <a:r>
              <a:rPr lang="el-GR" dirty="0" smtClean="0"/>
              <a:t>Ελληνικές αποικίες στα παράλια της Μεσογείου θάλασσας και του Εύξεινου πόντου</a:t>
            </a:r>
          </a:p>
          <a:p>
            <a:r>
              <a:rPr lang="el-GR" dirty="0" smtClean="0"/>
              <a:t>Οικονομική πρόοδος (εμπόριο μεγάλων αποστάσεων, βιοτεχνία, ευρεία χρήση του νομίσματος)</a:t>
            </a:r>
          </a:p>
          <a:p>
            <a:r>
              <a:rPr lang="el-GR" dirty="0" smtClean="0"/>
              <a:t>Συγκρότηση πόλης-κράτους, συμμετοχή του πολίτη στη διαχείριση των πολιτικών πραγμάτων, διαμόρφωση πολιτευμάτων</a:t>
            </a:r>
          </a:p>
          <a:p>
            <a:r>
              <a:rPr lang="el-GR" dirty="0" smtClean="0"/>
              <a:t>Καλλιέργεια νέων μορφών στην τέχνη και έκφραση του εσωτερικού κόσμου του ανθρώπου μέσω της ποίησης</a:t>
            </a:r>
          </a:p>
          <a:p>
            <a:r>
              <a:rPr lang="el-GR" dirty="0" smtClean="0"/>
              <a:t>Απόκρουση της περσικής απειλής από τον </a:t>
            </a:r>
            <a:r>
              <a:rPr lang="el-GR" smtClean="0"/>
              <a:t>ενωμένο ελληνισμό  </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ΕΡΩΤΗΣΕΙΣ</a:t>
            </a:r>
            <a:endParaRPr lang="el-GR" dirty="0"/>
          </a:p>
        </p:txBody>
      </p:sp>
      <p:sp>
        <p:nvSpPr>
          <p:cNvPr id="3" name="2 - Θέση περιεχομένου"/>
          <p:cNvSpPr>
            <a:spLocks noGrp="1"/>
          </p:cNvSpPr>
          <p:nvPr>
            <p:ph idx="1"/>
          </p:nvPr>
        </p:nvSpPr>
        <p:spPr/>
        <p:txBody>
          <a:bodyPr>
            <a:normAutofit fontScale="92500" lnSpcReduction="20000"/>
          </a:bodyPr>
          <a:lstStyle/>
          <a:p>
            <a:pPr>
              <a:buNone/>
            </a:pPr>
            <a:r>
              <a:rPr lang="el-GR" dirty="0" smtClean="0"/>
              <a:t>1.Πότε, πού και για ποιους λόγους έγινε ο Β΄ ελληνικός αποικισμός;</a:t>
            </a:r>
          </a:p>
          <a:p>
            <a:pPr>
              <a:buNone/>
            </a:pPr>
            <a:r>
              <a:rPr lang="el-GR" dirty="0" smtClean="0"/>
              <a:t>2.Πώς γινόταν η διαδικασία της αναχώρησης των αποίκων και με ποια κριτήρια επιλεγόταν ο νέος τόπος εγκατάστασης;</a:t>
            </a:r>
          </a:p>
          <a:p>
            <a:pPr>
              <a:buNone/>
            </a:pPr>
            <a:r>
              <a:rPr lang="el-GR" dirty="0" smtClean="0"/>
              <a:t>3.Ποιες σχέσεις υπήρχαν μεταξύ της αποικίας και της μητρόπολης;</a:t>
            </a:r>
          </a:p>
          <a:p>
            <a:pPr>
              <a:buNone/>
            </a:pPr>
            <a:r>
              <a:rPr lang="el-GR" dirty="0" smtClean="0"/>
              <a:t>4.Ποιες συνέπειες είχε ο </a:t>
            </a:r>
            <a:r>
              <a:rPr lang="el-GR" dirty="0" err="1" smtClean="0"/>
              <a:t>Β΄ελληνικός</a:t>
            </a:r>
            <a:r>
              <a:rPr lang="el-GR" dirty="0" smtClean="0"/>
              <a:t> αποικισμός;</a:t>
            </a:r>
          </a:p>
          <a:p>
            <a:pPr>
              <a:buNone/>
            </a:pPr>
            <a:r>
              <a:rPr lang="el-GR" dirty="0" smtClean="0"/>
              <a:t>5.Να συγκρίνετε τον Α΄ και τον Β΄ ελληνικό αποικισμό.</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a:blip r:embed="rId2"/>
          <a:srcRect/>
          <a:stretch>
            <a:fillRect/>
          </a:stretch>
        </p:blipFill>
        <p:spPr bwMode="auto">
          <a:xfrm>
            <a:off x="2357422" y="857232"/>
            <a:ext cx="4218274" cy="3286148"/>
          </a:xfrm>
          <a:prstGeom prst="rect">
            <a:avLst/>
          </a:prstGeom>
          <a:noFill/>
        </p:spPr>
      </p:pic>
      <p:sp>
        <p:nvSpPr>
          <p:cNvPr id="3" name="2 - Ορθογώνιο"/>
          <p:cNvSpPr/>
          <p:nvPr/>
        </p:nvSpPr>
        <p:spPr>
          <a:xfrm>
            <a:off x="2357422" y="4357694"/>
            <a:ext cx="4572000" cy="1754326"/>
          </a:xfrm>
          <a:prstGeom prst="rect">
            <a:avLst/>
          </a:prstGeom>
        </p:spPr>
        <p:txBody>
          <a:bodyPr>
            <a:spAutoFit/>
          </a:bodyPr>
          <a:lstStyle/>
          <a:p>
            <a:r>
              <a:rPr lang="el-GR" b="1" i="1" dirty="0"/>
              <a:t>Ιστιοφόρο εμπορικό πλοίο από κύλικα του 6ου </a:t>
            </a:r>
            <a:r>
              <a:rPr lang="el-GR" b="1" i="1" dirty="0" err="1"/>
              <a:t>π.Χ.</a:t>
            </a:r>
            <a:r>
              <a:rPr lang="el-GR" b="1" i="1" dirty="0"/>
              <a:t> αιώνα</a:t>
            </a:r>
            <a:r>
              <a:rPr lang="el-GR" dirty="0" smtClean="0"/>
              <a:t/>
            </a:r>
            <a:br>
              <a:rPr lang="el-GR" dirty="0" smtClean="0"/>
            </a:br>
            <a:r>
              <a:rPr lang="el-GR" i="1" dirty="0"/>
              <a:t>(Λονδίνο, Βρετανικό Μουσείο). Τα πλοία αυτής της κατηγορίας είχαν γερή κατασκευή και μπορούσαν να διαπλεύσουν ανοιχτές θάλασσες.</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Ελληνικός Αποικισμός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8</a:t>
            </a:r>
            <a:r>
              <a:rPr lang="el-GR" baseline="30000" dirty="0" smtClean="0"/>
              <a:t>ος</a:t>
            </a:r>
            <a:r>
              <a:rPr lang="el-GR" dirty="0" smtClean="0"/>
              <a:t> αιώνας </a:t>
            </a:r>
            <a:r>
              <a:rPr lang="el-GR" dirty="0" err="1" smtClean="0"/>
              <a:t>π.Χ.</a:t>
            </a:r>
            <a:r>
              <a:rPr lang="el-GR" dirty="0" smtClean="0"/>
              <a:t>:</a:t>
            </a:r>
            <a:r>
              <a:rPr lang="el-GR" dirty="0"/>
              <a:t> </a:t>
            </a:r>
            <a:r>
              <a:rPr lang="el-GR" dirty="0" smtClean="0"/>
              <a:t>πρωτοφανής έξοδος των Ελλήνων προς τις ακτές της Μεσογείου θάλασσας και του Εύξεινου Πόντου</a:t>
            </a:r>
          </a:p>
          <a:p>
            <a:pPr>
              <a:buNone/>
            </a:pPr>
            <a:r>
              <a:rPr lang="el-GR" dirty="0" smtClean="0">
                <a:solidFill>
                  <a:srgbClr val="FF0000"/>
                </a:solidFill>
              </a:rPr>
              <a:t>Αιτίες της μετανάστευσης (κυρίως οικονομικές και πολιτικές):</a:t>
            </a:r>
          </a:p>
          <a:p>
            <a:pPr marL="514350" indent="-514350">
              <a:buFont typeface="+mj-lt"/>
              <a:buAutoNum type="arabicParenR"/>
            </a:pPr>
            <a:r>
              <a:rPr lang="el-GR" dirty="0" smtClean="0"/>
              <a:t>Επιθυμία για απόκτηση καλλιεργήσιμης γης</a:t>
            </a:r>
          </a:p>
          <a:p>
            <a:pPr marL="514350" indent="-514350">
              <a:buFont typeface="+mj-lt"/>
              <a:buAutoNum type="arabicParenR"/>
            </a:pPr>
            <a:r>
              <a:rPr lang="el-GR" dirty="0" smtClean="0"/>
              <a:t>Ανάγκη προμήθειας σιδηρομεταλλεύματος</a:t>
            </a:r>
          </a:p>
          <a:p>
            <a:pPr marL="514350" indent="-514350">
              <a:buFont typeface="+mj-lt"/>
              <a:buAutoNum type="arabicParenR"/>
            </a:pPr>
            <a:r>
              <a:rPr lang="el-GR" dirty="0" smtClean="0"/>
              <a:t>Επικράτηση των πολιτικών αντιπάλων με αποτέλεσμα πολλοί να αναγκαστούν να εγκαταλείψουν την πατρίδα τους και να αναζητήσουν νέους χώρους εγκατάστασης</a:t>
            </a:r>
          </a:p>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Έλληνες | Science Wiki | Fandom"/>
          <p:cNvPicPr>
            <a:picLocks noChangeAspect="1" noChangeArrowheads="1"/>
          </p:cNvPicPr>
          <p:nvPr/>
        </p:nvPicPr>
        <p:blipFill>
          <a:blip r:embed="rId2"/>
          <a:srcRect/>
          <a:stretch>
            <a:fillRect/>
          </a:stretch>
        </p:blipFill>
        <p:spPr bwMode="auto">
          <a:xfrm>
            <a:off x="-7146" y="0"/>
            <a:ext cx="9193406"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Διαδικασία αναχώρησης και εγκατάστασης</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Η θέση στην οποία θα γινόταν η νέα εγκατάσταση επιλέγεται με προσοχή από πριν </a:t>
            </a:r>
          </a:p>
          <a:p>
            <a:r>
              <a:rPr lang="el-GR" dirty="0" smtClean="0"/>
              <a:t>Η αναχώρηση οργανώνεται συστηματικά</a:t>
            </a:r>
          </a:p>
          <a:p>
            <a:r>
              <a:rPr lang="el-GR" dirty="0" smtClean="0"/>
              <a:t>Ορίζεται ο </a:t>
            </a:r>
            <a:r>
              <a:rPr lang="el-GR" i="1" dirty="0" smtClean="0"/>
              <a:t>οικιστής,</a:t>
            </a:r>
            <a:r>
              <a:rPr lang="el-GR" dirty="0" smtClean="0"/>
              <a:t> ο αρχηγός της αποστολής, που είναι αξιόπιστο άτομο και με ιδιαίτερες ικανότητες</a:t>
            </a:r>
          </a:p>
          <a:p>
            <a:r>
              <a:rPr lang="el-GR" dirty="0" smtClean="0"/>
              <a:t>Οργανώνεται τελετή αναχώρησης με συμμετοχή όλων των κατοίκων μέσα σε κλίμα μεγάλης συγκίνησης</a:t>
            </a:r>
          </a:p>
          <a:p>
            <a:r>
              <a:rPr lang="el-GR" dirty="0" smtClean="0"/>
              <a:t>Η νέα πόλη που ιδρύεται, </a:t>
            </a:r>
            <a:r>
              <a:rPr lang="el-GR" i="1" dirty="0" smtClean="0"/>
              <a:t>η αποικία</a:t>
            </a:r>
            <a:r>
              <a:rPr lang="el-GR" dirty="0" smtClean="0"/>
              <a:t>,  έχει απάνεμο λιμάνι, πλούσια ενδοχώρα (= το ηπειρωτικό εσωτερικό της περιοχής) και φυσική οχύρωση</a:t>
            </a:r>
          </a:p>
          <a:p>
            <a:r>
              <a:rPr lang="el-GR" dirty="0" smtClean="0"/>
              <a:t>Σχέσεις με τους παλιούς κατοίκους των περιοχών: συνήθως αυτοί έβλεπαν τους νέους αποίκους εχθρικά και άλλοτε υπήρχε ειρηνική συμβίωση και άλλοτε πολεμικές συγκρούσεις</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player.slideplayer.gr/78/12897198/slides/slide_15.jpg"/>
          <p:cNvPicPr>
            <a:picLocks noChangeAspect="1" noChangeArrowheads="1"/>
          </p:cNvPicPr>
          <p:nvPr/>
        </p:nvPicPr>
        <p:blipFill>
          <a:blip r:embed="rId2"/>
          <a:srcRect/>
          <a:stretch>
            <a:fillRect/>
          </a:stretch>
        </p:blipFill>
        <p:spPr bwMode="auto">
          <a:xfrm>
            <a:off x="0" y="357166"/>
            <a:ext cx="9144000" cy="571504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νέα πόλη</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t>Η αποικία αποκτούσε δική της οργάνωση και νέους θεσμούς</a:t>
            </a:r>
          </a:p>
          <a:p>
            <a:r>
              <a:rPr lang="el-GR" dirty="0" smtClean="0"/>
              <a:t>Σταδιακά γινόταν ανεξάρτητη και ανέπτυσσε σχέσεις συμμαχικές και οικονομικές με άλλες πόλεις</a:t>
            </a:r>
          </a:p>
          <a:p>
            <a:r>
              <a:rPr lang="el-GR" dirty="0" smtClean="0"/>
              <a:t>Οι δεσμοί  της </a:t>
            </a:r>
            <a:r>
              <a:rPr lang="el-GR" i="1" dirty="0" smtClean="0">
                <a:solidFill>
                  <a:srgbClr val="FF0000"/>
                </a:solidFill>
              </a:rPr>
              <a:t>αποικίας</a:t>
            </a:r>
            <a:r>
              <a:rPr lang="el-GR" dirty="0" smtClean="0"/>
              <a:t> με την </a:t>
            </a:r>
            <a:r>
              <a:rPr lang="el-GR" i="1" dirty="0" smtClean="0">
                <a:solidFill>
                  <a:srgbClr val="FF0000"/>
                </a:solidFill>
              </a:rPr>
              <a:t>μητρόπολη</a:t>
            </a:r>
            <a:r>
              <a:rPr lang="el-GR" i="1" dirty="0" smtClean="0"/>
              <a:t>(=μητέρα-</a:t>
            </a:r>
            <a:r>
              <a:rPr lang="el-GR" i="1" dirty="0" err="1" smtClean="0"/>
              <a:t>πό</a:t>
            </a:r>
            <a:r>
              <a:rPr lang="el-GR" i="1" dirty="0" smtClean="0"/>
              <a:t>λη) </a:t>
            </a:r>
            <a:r>
              <a:rPr lang="el-GR" dirty="0" smtClean="0"/>
              <a:t>έμεναν στενοί και η σύγκρουση ανάμεσά τους ήταν ανεπίτρεπτη. Αν αυτό συνέβαινε κάποτε, όλοι το κατέκριναν.</a:t>
            </a:r>
            <a:endParaRPr lang="el-GR"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25470"/>
          </a:xfrm>
        </p:spPr>
        <p:txBody>
          <a:bodyPr>
            <a:normAutofit fontScale="90000"/>
          </a:bodyPr>
          <a:lstStyle/>
          <a:p>
            <a:r>
              <a:rPr lang="el-GR" dirty="0" smtClean="0"/>
              <a:t>Αποικιακή εξάπλωση και συνέπειες</a:t>
            </a:r>
            <a:endParaRPr lang="el-GR" dirty="0"/>
          </a:p>
        </p:txBody>
      </p:sp>
      <p:sp>
        <p:nvSpPr>
          <p:cNvPr id="3" name="2 - Θέση περιεχομένου"/>
          <p:cNvSpPr>
            <a:spLocks noGrp="1"/>
          </p:cNvSpPr>
          <p:nvPr>
            <p:ph idx="1"/>
          </p:nvPr>
        </p:nvSpPr>
        <p:spPr>
          <a:xfrm>
            <a:off x="457200" y="1071546"/>
            <a:ext cx="8229600" cy="5054617"/>
          </a:xfrm>
        </p:spPr>
        <p:txBody>
          <a:bodyPr>
            <a:normAutofit fontScale="62500" lnSpcReduction="20000"/>
          </a:bodyPr>
          <a:lstStyle/>
          <a:p>
            <a:r>
              <a:rPr lang="el-GR" dirty="0" smtClean="0"/>
              <a:t>Η Μεσόγειος θάλασσα και ο Εύξεινος πόντος πλημμύρισαν από ελληνικές αποικίες. Πολλές αποικίες των Ελλήνων ιδρύθηκαν στη Κάτω(=νότια) </a:t>
            </a:r>
            <a:r>
              <a:rPr lang="el-GR" dirty="0" smtClean="0"/>
              <a:t>Ιταλία και τη Σικελία, </a:t>
            </a:r>
            <a:r>
              <a:rPr lang="el-GR" dirty="0" smtClean="0"/>
              <a:t>η οποία ονομάστηκε Μεγάλη Ελλάδα</a:t>
            </a:r>
          </a:p>
          <a:p>
            <a:r>
              <a:rPr lang="el-GR" dirty="0" smtClean="0"/>
              <a:t>Μεγάλες αλλαγές στη ζωή των ανθρώπων</a:t>
            </a:r>
          </a:p>
          <a:p>
            <a:r>
              <a:rPr lang="el-GR" dirty="0" smtClean="0"/>
              <a:t>Οι πνευματικοί ορίζοντες διευρύνθηκαν μέσω της επαφής με τους άλλους λαούς</a:t>
            </a:r>
          </a:p>
          <a:p>
            <a:r>
              <a:rPr lang="el-GR" dirty="0" smtClean="0"/>
              <a:t>Καλύφθηκε η ζήτηση σε </a:t>
            </a:r>
            <a:r>
              <a:rPr lang="el-GR" dirty="0" smtClean="0"/>
              <a:t>μέταλλα και άλλες πρώτες ύλες, </a:t>
            </a:r>
            <a:r>
              <a:rPr lang="el-GR" dirty="0" smtClean="0"/>
              <a:t>άρα δημιουργήθηκαν και πολλά νέα επαγγέλματα</a:t>
            </a:r>
          </a:p>
          <a:p>
            <a:r>
              <a:rPr lang="el-GR" dirty="0" smtClean="0"/>
              <a:t>Η αγγειοπλαστική αναπτύχθηκε περισσότερο και δόθηκε έτσι η ευκαιρία σε πολλούς ζωγράφους να αξιοποιήσουν το ταλέντο τους στην αγγειογραφία</a:t>
            </a:r>
          </a:p>
          <a:p>
            <a:r>
              <a:rPr lang="el-GR" dirty="0" smtClean="0"/>
              <a:t>Μέχρι τότε οι </a:t>
            </a:r>
            <a:r>
              <a:rPr lang="el-GR" dirty="0" smtClean="0">
                <a:solidFill>
                  <a:srgbClr val="FF0000"/>
                </a:solidFill>
              </a:rPr>
              <a:t>έμποροι</a:t>
            </a:r>
            <a:r>
              <a:rPr lang="el-GR" dirty="0" smtClean="0"/>
              <a:t> (= </a:t>
            </a:r>
            <a:r>
              <a:rPr lang="el-GR" dirty="0" err="1" smtClean="0"/>
              <a:t>οἱ</a:t>
            </a:r>
            <a:r>
              <a:rPr lang="el-GR" dirty="0" smtClean="0"/>
              <a:t> </a:t>
            </a:r>
            <a:r>
              <a:rPr lang="el-GR" dirty="0" err="1" smtClean="0"/>
              <a:t>ἐν</a:t>
            </a:r>
            <a:r>
              <a:rPr lang="el-GR" dirty="0" smtClean="0"/>
              <a:t> </a:t>
            </a:r>
            <a:r>
              <a:rPr lang="el-GR" dirty="0" err="1" smtClean="0"/>
              <a:t>πορείᾳ</a:t>
            </a:r>
            <a:r>
              <a:rPr lang="el-GR" dirty="0" smtClean="0"/>
              <a:t>) </a:t>
            </a:r>
            <a:r>
              <a:rPr lang="el-GR" dirty="0" smtClean="0"/>
              <a:t>μετακινούνταν από τόπο σε τόπο και πουλούσαν τα εμπορεύματά τους. Τώρα η αύξηση της κατανάλωσης και η αύξηση των αγορών οδήγησαν στη δημιουργία χώρων όπου η διάθεση των προϊόντων θα ήταν συνεχής (=εμπορικοί σταθμοί και κέντρα).Παράλληλα με τους </a:t>
            </a:r>
            <a:r>
              <a:rPr lang="el-GR" dirty="0" err="1" smtClean="0"/>
              <a:t>μεγαλεμπόρους</a:t>
            </a:r>
            <a:r>
              <a:rPr lang="el-GR" dirty="0" smtClean="0"/>
              <a:t> αναπτύχθηκαν και οι </a:t>
            </a:r>
            <a:r>
              <a:rPr lang="el-GR" dirty="0" smtClean="0">
                <a:solidFill>
                  <a:srgbClr val="FF0000"/>
                </a:solidFill>
              </a:rPr>
              <a:t>κάπηλοι</a:t>
            </a:r>
            <a:r>
              <a:rPr lang="el-GR" dirty="0" smtClean="0"/>
              <a:t>, </a:t>
            </a:r>
            <a:r>
              <a:rPr lang="el-GR" dirty="0"/>
              <a:t>δ</a:t>
            </a:r>
            <a:r>
              <a:rPr lang="el-GR" dirty="0" smtClean="0"/>
              <a:t>ηλαδή οι μικρέμποροι και λιανοπωλητές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723</Words>
  <Application>Microsoft Office PowerPoint</Application>
  <PresentationFormat>Προβολή στην οθόνη (4:3)</PresentationFormat>
  <Paragraphs>46</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Θέμα του Office</vt:lpstr>
      <vt:lpstr>ΑΠΟΙΚΙΑΚΗ ΕΞΑΠΛΩΣΗ</vt:lpstr>
      <vt:lpstr>ΑΡΧΑΪΚΗ ΕΠΟΧΗ</vt:lpstr>
      <vt:lpstr>Διαφάνεια 3</vt:lpstr>
      <vt:lpstr>Β΄ Ελληνικός Αποικισμός</vt:lpstr>
      <vt:lpstr>Διαφάνεια 5</vt:lpstr>
      <vt:lpstr>Διαδικασία αναχώρησης και εγκατάστασης</vt:lpstr>
      <vt:lpstr>Διαφάνεια 7</vt:lpstr>
      <vt:lpstr>Η νέα πόλη</vt:lpstr>
      <vt:lpstr>Αποικιακή εξάπλωση και συνέπειες</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ΕΡΩΤΗΣΕΙΣ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ΑΠΟΙΚΙΑΚΗ ΕΞΑΠΛΩΣΗ</dc:title>
  <dc:creator>User</dc:creator>
  <cp:lastModifiedBy>User</cp:lastModifiedBy>
  <cp:revision>20</cp:revision>
  <dcterms:created xsi:type="dcterms:W3CDTF">2021-11-23T03:58:13Z</dcterms:created>
  <dcterms:modified xsi:type="dcterms:W3CDTF">2021-11-23T15:27:42Z</dcterms:modified>
</cp:coreProperties>
</file>