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7" r:id="rId5"/>
    <p:sldId id="266" r:id="rId6"/>
    <p:sldId id="258" r:id="rId7"/>
    <p:sldId id="268" r:id="rId8"/>
    <p:sldId id="259" r:id="rId9"/>
    <p:sldId id="269" r:id="rId10"/>
    <p:sldId id="260" r:id="rId11"/>
    <p:sldId id="261" r:id="rId12"/>
    <p:sldId id="270" r:id="rId13"/>
    <p:sldId id="271" r:id="rId14"/>
    <p:sldId id="262" r:id="rId15"/>
    <p:sldId id="263" r:id="rId16"/>
    <p:sldId id="264" r:id="rId17"/>
    <p:sldId id="272"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7DD7062-9FC8-48EA-8E87-C60C8F942FFF}" type="datetimeFigureOut">
              <a:rPr lang="el-GR" smtClean="0"/>
              <a:pPr/>
              <a:t>4/4/2022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4F77E8-8168-4F9B-BFB3-C90EB26DF4E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D7062-9FC8-48EA-8E87-C60C8F942FFF}" type="datetimeFigureOut">
              <a:rPr lang="el-GR" smtClean="0"/>
              <a:pPr/>
              <a:t>4/4/2022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F77E8-8168-4F9B-BFB3-C90EB26DF4E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785795"/>
            <a:ext cx="7772400" cy="2814656"/>
          </a:xfrm>
        </p:spPr>
        <p:txBody>
          <a:bodyPr>
            <a:normAutofit/>
          </a:bodyPr>
          <a:lstStyle/>
          <a:p>
            <a:r>
              <a:rPr lang="el-GR" sz="3200" dirty="0" smtClean="0"/>
              <a:t>Η ΕΚΣΤΡΑΤΕΙΑ ΣΤΗ ΣΙΚΕΛΙΑ (415-413 </a:t>
            </a:r>
            <a:r>
              <a:rPr lang="el-GR" sz="3200" dirty="0" err="1" smtClean="0"/>
              <a:t>π.Χ.</a:t>
            </a:r>
            <a:r>
              <a:rPr lang="el-GR" sz="3200" dirty="0" smtClean="0"/>
              <a:t>) </a:t>
            </a:r>
            <a:br>
              <a:rPr lang="el-GR" sz="3200" dirty="0" smtClean="0"/>
            </a:br>
            <a:r>
              <a:rPr lang="el-GR" sz="3200" dirty="0" smtClean="0"/>
              <a:t>Ο ΔΕΚΕΛΕΙΚΟΣ ΠΟΛΕΜΟΣ (413-404 </a:t>
            </a:r>
            <a:r>
              <a:rPr lang="el-GR" sz="3200" dirty="0" err="1" smtClean="0"/>
              <a:t>π.Χ.</a:t>
            </a:r>
            <a:r>
              <a:rPr lang="el-GR" sz="3200" dirty="0" smtClean="0"/>
              <a:t>)</a:t>
            </a:r>
            <a:endParaRPr lang="el-GR" sz="3200" dirty="0"/>
          </a:p>
        </p:txBody>
      </p:sp>
      <p:sp>
        <p:nvSpPr>
          <p:cNvPr id="3" name="2 - Υπότιτλος"/>
          <p:cNvSpPr>
            <a:spLocks noGrp="1"/>
          </p:cNvSpPr>
          <p:nvPr>
            <p:ph type="subTitle" idx="1"/>
          </p:nvPr>
        </p:nvSpPr>
        <p:spPr>
          <a:xfrm>
            <a:off x="1371600" y="4500570"/>
            <a:ext cx="6400800" cy="1138230"/>
          </a:xfrm>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συνέχιση του πολέμου</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Η κατάληψη της Δεκέλειας από τους Σπαρτιάτες αποκόπτει την Αθήνα από την ύπαιθρό της </a:t>
            </a:r>
          </a:p>
          <a:p>
            <a:r>
              <a:rPr lang="el-GR" dirty="0" smtClean="0"/>
              <a:t>Οι Αθηναίοι επιδιώκουν να ναυπηγήσουν νέο στόλο</a:t>
            </a:r>
          </a:p>
          <a:p>
            <a:r>
              <a:rPr lang="el-GR" dirty="0" smtClean="0"/>
              <a:t>Ο Αλκιβιάδης, που έχει στο μεταξύ καταφύγει στην Περσία, συμβουλεύει τους Πέρσες να συντηρούν τον πόλεμο μεταξύ Αθηναίων και Σπαρτιατών και να εφοδιάσουν τους Σπαρτιάτες με χρήματα ώστε να ναυπηγήσουν στόλο</a:t>
            </a:r>
          </a:p>
          <a:p>
            <a:r>
              <a:rPr lang="el-GR" dirty="0" smtClean="0"/>
              <a:t>Οι Σπαρτιάτες με περσικά χρήματα ναυπηγούν ισχυρό στόλο και διεκδικούν από τους Αθηναίους την κυριαρχία στο Αιγαίο</a:t>
            </a:r>
          </a:p>
          <a:p>
            <a:r>
              <a:rPr lang="el-GR" dirty="0" smtClean="0"/>
              <a:t>Ο Λύσανδρος, ικανότατος στρατηγός, αναλαμβάνει την ηγεσία του σπαρτιατικού στόλου</a:t>
            </a:r>
          </a:p>
          <a:p>
            <a:r>
              <a:rPr lang="el-GR" dirty="0" smtClean="0"/>
              <a:t>Οι Αθηναίοι</a:t>
            </a:r>
            <a:r>
              <a:rPr lang="el-GR" dirty="0"/>
              <a:t> </a:t>
            </a:r>
            <a:r>
              <a:rPr lang="el-GR" dirty="0" smtClean="0"/>
              <a:t> πανικόβλητοι ανακαλούν τον Αλκιβιάδη και του αναθέτουν την αρχηγία του στόλου τους</a:t>
            </a:r>
          </a:p>
          <a:p>
            <a:r>
              <a:rPr lang="el-GR" dirty="0" smtClean="0"/>
              <a:t>Ο αθηναϊκός στόλος ηττάται από τον Λύσανδρο στο ακρωτήριο της Σάμου Νότιο (407 </a:t>
            </a:r>
            <a:r>
              <a:rPr lang="el-GR" dirty="0" err="1" smtClean="0"/>
              <a:t>π.Χ.</a:t>
            </a:r>
            <a:r>
              <a:rPr lang="el-GR" dirty="0" smtClean="0"/>
              <a:t>) και κατηγορείται για την ήττα ο </a:t>
            </a:r>
            <a:r>
              <a:rPr lang="el-GR" dirty="0"/>
              <a:t>Α</a:t>
            </a:r>
            <a:r>
              <a:rPr lang="el-GR" dirty="0" smtClean="0"/>
              <a:t>λκιβιάδης που δεν επιστρέφει στην Αθήνα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τελικός αγώνας στη θάλασσα</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Στις Αργινούσες ο αθηναϊκός στόλος με αρχηγό τον Κόνωνα νικά τους Σπαρτιάτες (406 </a:t>
            </a:r>
            <a:r>
              <a:rPr lang="el-GR" dirty="0" err="1" smtClean="0"/>
              <a:t>π.Χ.</a:t>
            </a:r>
            <a:r>
              <a:rPr lang="el-GR" dirty="0" smtClean="0"/>
              <a:t>)</a:t>
            </a:r>
          </a:p>
          <a:p>
            <a:r>
              <a:rPr lang="el-GR" dirty="0" smtClean="0"/>
              <a:t>Στη συνέχεια ο πόλεμος μεταφέρεται στα στενά της Προποντίδας όπου ο Λύσανδρος νικά  με τέχνασμα τους Αθηναίους στη ναυμαχία στους Αιγός ποταμούς (405 </a:t>
            </a:r>
            <a:r>
              <a:rPr lang="el-GR" dirty="0" err="1" smtClean="0"/>
              <a:t>π.Χ.</a:t>
            </a:r>
            <a:r>
              <a:rPr lang="el-GR" dirty="0" smtClean="0"/>
              <a:t>)</a:t>
            </a:r>
          </a:p>
          <a:p>
            <a:r>
              <a:rPr lang="el-GR" dirty="0" smtClean="0"/>
              <a:t>Ο σπαρτιατικός στόλος πλέει προς την Αθήνα και αποκλείει την πόλη από τη θάλασσα, ενώ ταυτόχρονα η πόλη ήταν αποκλεισμένη από την ξηρά λόγω της οχύρωσης της Δεκέλειας</a:t>
            </a:r>
          </a:p>
          <a:p>
            <a:r>
              <a:rPr lang="el-GR" dirty="0" smtClean="0"/>
              <a:t>Η πολιορκία εξάντλησε τους Αθηναίους οι οποίοι ζήτησαν να συνθηκολογήσουν (404 </a:t>
            </a:r>
            <a:r>
              <a:rPr lang="el-GR" dirty="0" err="1" smtClean="0"/>
              <a:t>π.Χ.</a:t>
            </a:r>
            <a:r>
              <a:rPr lang="el-GR" dirty="0" smtClean="0"/>
              <a:t>)</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s://upload.wikimedia.org/wikipedia/commons/a/a9/Arginuses-color.JPG"/>
          <p:cNvPicPr>
            <a:picLocks noChangeAspect="1" noChangeArrowheads="1"/>
          </p:cNvPicPr>
          <p:nvPr/>
        </p:nvPicPr>
        <p:blipFill>
          <a:blip r:embed="rId2"/>
          <a:srcRect/>
          <a:stretch>
            <a:fillRect/>
          </a:stretch>
        </p:blipFill>
        <p:spPr bwMode="auto">
          <a:xfrm>
            <a:off x="2000232" y="1214422"/>
            <a:ext cx="5181600" cy="415290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s://upload.wikimedia.org/wikipedia/commons/1/16/Dardanelles_mapgr.png"/>
          <p:cNvPicPr>
            <a:picLocks noChangeAspect="1" noChangeArrowheads="1"/>
          </p:cNvPicPr>
          <p:nvPr/>
        </p:nvPicPr>
        <p:blipFill>
          <a:blip r:embed="rId2"/>
          <a:srcRect/>
          <a:stretch>
            <a:fillRect/>
          </a:stretch>
        </p:blipFill>
        <p:spPr bwMode="auto">
          <a:xfrm>
            <a:off x="1643042" y="642918"/>
            <a:ext cx="5791798" cy="5400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συνέδριο της Πελοποννησιακής συμμαχίας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Οι Σπαρτιάτες συγκαλούν συνέδριο στη Σπάρτη για να συναφθεί ειρήνη</a:t>
            </a:r>
          </a:p>
          <a:p>
            <a:r>
              <a:rPr lang="el-GR" dirty="0" smtClean="0"/>
              <a:t>Οι Κορίνθιοι, οι Θηβαίοι και άλλοι σύμμαχοι των Σπαρτιατών ζήτησαν την ισοπέδωση της Αθήνας και την πώληση των κατοίκων της στα σκλαβοπάζαρα</a:t>
            </a:r>
          </a:p>
          <a:p>
            <a:r>
              <a:rPr lang="el-GR" dirty="0" smtClean="0"/>
              <a:t>Οι Σπαρτιάτες το αρνήθηκαν επικαλούμενοι το γεγονός ότι η Αθήνα είχε προσφέρει τεράστια βοήθεια στους Έλληνες κατά τους Περσικούς πολέμους</a:t>
            </a:r>
          </a:p>
          <a:p>
            <a:pPr>
              <a:buNone/>
            </a:pPr>
            <a:r>
              <a:rPr lang="el-GR" dirty="0" smtClean="0"/>
              <a:t>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συνθήκη της ειρήνης</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Οι όροι ήταν επαχθείς:</a:t>
            </a:r>
          </a:p>
          <a:p>
            <a:pPr>
              <a:buFont typeface="Wingdings" pitchFamily="2" charset="2"/>
              <a:buChar char="Ø"/>
            </a:pPr>
            <a:r>
              <a:rPr lang="el-GR" dirty="0" smtClean="0"/>
              <a:t>Οι Αθηναίοι να παραδώσουν όλα τα πλοία τους εκτός από 12</a:t>
            </a:r>
          </a:p>
          <a:p>
            <a:pPr>
              <a:buFont typeface="Wingdings" pitchFamily="2" charset="2"/>
              <a:buChar char="Ø"/>
            </a:pPr>
            <a:r>
              <a:rPr lang="el-GR" dirty="0" smtClean="0"/>
              <a:t>Να κατεδαφιστούν τα Μακρά τείχη που ένωναν την </a:t>
            </a:r>
            <a:r>
              <a:rPr lang="el-GR" dirty="0"/>
              <a:t>Α</a:t>
            </a:r>
            <a:r>
              <a:rPr lang="el-GR" dirty="0" smtClean="0"/>
              <a:t>θήνα με τον Πειραιά</a:t>
            </a:r>
          </a:p>
          <a:p>
            <a:pPr>
              <a:buFont typeface="Wingdings" pitchFamily="2" charset="2"/>
              <a:buChar char="Ø"/>
            </a:pPr>
            <a:r>
              <a:rPr lang="el-GR" dirty="0" smtClean="0"/>
              <a:t>Να επανέλθουν όλοι οι πολιτικοί εξόριστοι</a:t>
            </a:r>
          </a:p>
          <a:p>
            <a:pPr>
              <a:buFont typeface="Wingdings" pitchFamily="2" charset="2"/>
              <a:buChar char="Ø"/>
            </a:pPr>
            <a:r>
              <a:rPr lang="el-GR" dirty="0" smtClean="0"/>
              <a:t>Οι Αθηναίοι να ακολουθούν τους Σπαρτιάτες σε κάθε εκστρατεία και να έχουν τους ίδιους εχθρούς και φίλους</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αποτελέσματα του πολέμου</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Η Σπάρτη αναδεικνύεται νικήτρια</a:t>
            </a:r>
          </a:p>
          <a:p>
            <a:r>
              <a:rPr lang="el-GR" dirty="0" smtClean="0"/>
              <a:t>Όλες οι ελληνικές πόλεις έχουν τραυματιστεί από τον πόλεμο</a:t>
            </a:r>
          </a:p>
          <a:p>
            <a:r>
              <a:rPr lang="el-GR" dirty="0" smtClean="0"/>
              <a:t>Πολλές πόλεις καταστράφηκαν</a:t>
            </a:r>
          </a:p>
          <a:p>
            <a:r>
              <a:rPr lang="el-GR" dirty="0" smtClean="0"/>
              <a:t>Η ύπαιθρος ερημώθηκε</a:t>
            </a:r>
          </a:p>
          <a:p>
            <a:r>
              <a:rPr lang="el-GR" dirty="0" smtClean="0"/>
              <a:t>Οι νεκροί </a:t>
            </a:r>
            <a:r>
              <a:rPr lang="el-GR" dirty="0"/>
              <a:t>α</a:t>
            </a:r>
            <a:r>
              <a:rPr lang="el-GR" dirty="0" smtClean="0"/>
              <a:t>νέρχονται σε χιλιάδες</a:t>
            </a:r>
          </a:p>
          <a:p>
            <a:r>
              <a:rPr lang="el-GR" dirty="0" smtClean="0"/>
              <a:t>Ο ψυχικός κόσμος των ανθρώπων έχει διαβρωθεί</a:t>
            </a:r>
          </a:p>
          <a:p>
            <a:r>
              <a:rPr lang="el-GR" dirty="0" smtClean="0"/>
              <a:t>Οι ηθικές αξίες έχουν καταρρεύσει</a:t>
            </a:r>
          </a:p>
          <a:p>
            <a:r>
              <a:rPr lang="el-GR" dirty="0" smtClean="0"/>
              <a:t>Οι κοινωνικές δομές έχουν ανατραπεί</a:t>
            </a:r>
          </a:p>
          <a:p>
            <a:r>
              <a:rPr lang="el-GR" dirty="0" smtClean="0"/>
              <a:t>Η θρησκευτική πίστη έχει αντικατασταθεί από την αμφισβήτηση</a:t>
            </a:r>
          </a:p>
          <a:p>
            <a:r>
              <a:rPr lang="el-GR" dirty="0" smtClean="0"/>
              <a:t>Έχει δοθεί στους Πέρσες το δικαίωμα να αναμειχθούν στα ελληνικά θέματα</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ΕΡΩΤΗΣΕΙΣ</a:t>
            </a:r>
            <a:endParaRPr lang="el-GR" dirty="0"/>
          </a:p>
        </p:txBody>
      </p:sp>
      <p:sp>
        <p:nvSpPr>
          <p:cNvPr id="3" name="2 - Θέση περιεχομένου"/>
          <p:cNvSpPr>
            <a:spLocks noGrp="1"/>
          </p:cNvSpPr>
          <p:nvPr>
            <p:ph idx="1"/>
          </p:nvPr>
        </p:nvSpPr>
        <p:spPr/>
        <p:txBody>
          <a:bodyPr>
            <a:normAutofit fontScale="62500" lnSpcReduction="20000"/>
          </a:bodyPr>
          <a:lstStyle/>
          <a:p>
            <a:pPr>
              <a:buNone/>
            </a:pPr>
            <a:r>
              <a:rPr lang="el-GR" dirty="0" smtClean="0"/>
              <a:t>1.Ποιον ρόλο έπαιξε ο Αλκιβιάδης στην απόφαση των αθηναίων για τη σικελική εκστρατεία;</a:t>
            </a:r>
          </a:p>
          <a:p>
            <a:pPr>
              <a:buNone/>
            </a:pPr>
            <a:r>
              <a:rPr lang="el-GR" dirty="0" smtClean="0"/>
              <a:t>2.Πώς εξελίχθηκαν τα πράγματα για τον Αλκιβιάδη μετά τη συμμετοχή του στη σικελική εκστρατεία και ποια στάση κράτησε μετά την κατηγορία σε βάρος του;</a:t>
            </a:r>
          </a:p>
          <a:p>
            <a:pPr>
              <a:buNone/>
            </a:pPr>
            <a:r>
              <a:rPr lang="el-GR" dirty="0" smtClean="0"/>
              <a:t>3.Πώς έληξε η σικελική </a:t>
            </a:r>
            <a:r>
              <a:rPr lang="el-GR" dirty="0" smtClean="0"/>
              <a:t>ε</a:t>
            </a:r>
            <a:r>
              <a:rPr lang="el-GR" dirty="0" smtClean="0"/>
              <a:t>κστρατεία για τους Αθηναίους;</a:t>
            </a:r>
          </a:p>
          <a:p>
            <a:pPr>
              <a:buNone/>
            </a:pPr>
            <a:r>
              <a:rPr lang="el-GR" dirty="0" smtClean="0"/>
              <a:t>4.Πώς εξελίσσεται ο πόλεμος στη Δεκέλεια;</a:t>
            </a:r>
          </a:p>
          <a:p>
            <a:pPr>
              <a:buNone/>
            </a:pPr>
            <a:r>
              <a:rPr lang="el-GR" dirty="0" smtClean="0"/>
              <a:t>5.Ποις ήταν η παρέμβαση των Περσών στον Πελοποννησιακό πόλεμο και πώς επηρέασαν τη συνέχιση του πολέμου;</a:t>
            </a:r>
          </a:p>
          <a:p>
            <a:pPr>
              <a:buNone/>
            </a:pPr>
            <a:r>
              <a:rPr lang="el-GR" dirty="0" smtClean="0"/>
              <a:t>6.Ποια ήταν η δράση του Λύσανδρου;</a:t>
            </a:r>
          </a:p>
          <a:p>
            <a:pPr>
              <a:buNone/>
            </a:pPr>
            <a:r>
              <a:rPr lang="el-GR" dirty="0" smtClean="0"/>
              <a:t>7.Τι γνωρίζετε για τις δύο τελευταίες ναυμαχίες του Πελοποννησιακού πολέμου;</a:t>
            </a:r>
          </a:p>
          <a:p>
            <a:pPr>
              <a:buNone/>
            </a:pPr>
            <a:r>
              <a:rPr lang="el-GR" dirty="0" smtClean="0"/>
              <a:t>8. Ποια είναι η έκβαση του Πελοποννησιακού πολέμου και με ποια συνθήκη λήγει ο  πόλεμος;</a:t>
            </a:r>
          </a:p>
          <a:p>
            <a:pPr>
              <a:buNone/>
            </a:pPr>
            <a:r>
              <a:rPr lang="el-GR" dirty="0" smtClean="0"/>
              <a:t>9.Ποια ήταν τα αποτελέσματα του Πελοποννησιακού πολέμου;</a:t>
            </a: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p:cNvPicPr>
            <a:picLocks noChangeAspect="1" noChangeArrowheads="1"/>
          </p:cNvPicPr>
          <p:nvPr/>
        </p:nvPicPr>
        <p:blipFill>
          <a:blip r:embed="rId2"/>
          <a:srcRect/>
          <a:stretch>
            <a:fillRect/>
          </a:stretch>
        </p:blipFill>
        <p:spPr bwMode="auto">
          <a:xfrm>
            <a:off x="2143108" y="785793"/>
            <a:ext cx="3262321" cy="4415515"/>
          </a:xfrm>
          <a:prstGeom prst="rect">
            <a:avLst/>
          </a:prstGeom>
          <a:noFill/>
        </p:spPr>
      </p:pic>
      <p:sp>
        <p:nvSpPr>
          <p:cNvPr id="3" name="2 - Ορθογώνιο"/>
          <p:cNvSpPr/>
          <p:nvPr/>
        </p:nvSpPr>
        <p:spPr>
          <a:xfrm>
            <a:off x="3786182" y="5214950"/>
            <a:ext cx="4572000" cy="1200329"/>
          </a:xfrm>
          <a:prstGeom prst="rect">
            <a:avLst/>
          </a:prstGeom>
        </p:spPr>
        <p:txBody>
          <a:bodyPr>
            <a:spAutoFit/>
          </a:bodyPr>
          <a:lstStyle/>
          <a:p>
            <a:r>
              <a:rPr lang="el-GR" b="1" i="1" dirty="0"/>
              <a:t>Μαρμάρινο κεφάλι του Αλκιβιάδη (Μουσείο </a:t>
            </a:r>
            <a:r>
              <a:rPr lang="el-GR" b="1" i="1" dirty="0" err="1"/>
              <a:t>Ny</a:t>
            </a:r>
            <a:r>
              <a:rPr lang="el-GR" b="1" i="1" dirty="0"/>
              <a:t> </a:t>
            </a:r>
            <a:r>
              <a:rPr lang="el-GR" b="1" i="1" dirty="0" err="1"/>
              <a:t>Karlsberg</a:t>
            </a:r>
            <a:r>
              <a:rPr lang="el-GR" b="1" i="1" dirty="0"/>
              <a:t>, Κοπεγχάγη). Η σύνθετη προσωπικότητα του Αθηναίου πολιτικού εκφράζεται στην προτομή αυτή.</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οργάνωση της σικελικής εκστρατείας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Ο Αλκιβιάδης, ένας νέος πολιτικός με ικανότητες και φιλοδοξίες, κυριαρχεί στην πολιτική σκηνή της Αθήνας </a:t>
            </a:r>
          </a:p>
          <a:p>
            <a:r>
              <a:rPr lang="el-GR" dirty="0" smtClean="0"/>
              <a:t>Με  αφορμή τη διαμάχη δύο σικελικών πόλεων, της </a:t>
            </a:r>
            <a:r>
              <a:rPr lang="el-GR" dirty="0" err="1" smtClean="0"/>
              <a:t>Έγεστας</a:t>
            </a:r>
            <a:r>
              <a:rPr lang="el-GR" dirty="0" smtClean="0"/>
              <a:t> και του Σελινούντα, πείθει την Εκκλησία του Δήμου, παρά τις αντιρρήσεις του Νικία, να οργανώσουν εκστρατεία στη </a:t>
            </a:r>
            <a:r>
              <a:rPr lang="el-GR" dirty="0" smtClean="0"/>
              <a:t>Σ</a:t>
            </a:r>
            <a:r>
              <a:rPr lang="el-GR" dirty="0" smtClean="0"/>
              <a:t>ικελία </a:t>
            </a:r>
            <a:r>
              <a:rPr lang="el-GR" dirty="0" smtClean="0"/>
              <a:t>με πρόσχημα την παροχή βοήθειας στους </a:t>
            </a:r>
            <a:r>
              <a:rPr lang="el-GR" dirty="0" err="1" smtClean="0"/>
              <a:t>Εγεσταίους</a:t>
            </a:r>
            <a:r>
              <a:rPr lang="el-GR" dirty="0" smtClean="0"/>
              <a:t>, φίλους της Αθήνας</a:t>
            </a:r>
          </a:p>
          <a:p>
            <a:r>
              <a:rPr lang="el-GR" dirty="0" smtClean="0"/>
              <a:t>Ορίζονται ως στρατηγοί με πλήρεις εξουσίες ο </a:t>
            </a:r>
            <a:r>
              <a:rPr lang="el-GR" dirty="0"/>
              <a:t>Α</a:t>
            </a:r>
            <a:r>
              <a:rPr lang="el-GR" dirty="0" smtClean="0"/>
              <a:t>λκιβιάδης, ο Νικίας και ο Λάμαχος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76" y="751344"/>
            <a:ext cx="7358114" cy="3139321"/>
          </a:xfrm>
          <a:prstGeom prst="rect">
            <a:avLst/>
          </a:prstGeom>
        </p:spPr>
        <p:txBody>
          <a:bodyPr wrap="square">
            <a:spAutoFit/>
          </a:bodyPr>
          <a:lstStyle/>
          <a:p>
            <a:r>
              <a:rPr lang="el-GR" dirty="0" smtClean="0"/>
              <a:t>               </a:t>
            </a:r>
            <a:r>
              <a:rPr lang="el-GR" b="1" dirty="0" smtClean="0"/>
              <a:t>Ο </a:t>
            </a:r>
            <a:r>
              <a:rPr lang="el-GR" b="1" dirty="0"/>
              <a:t>ΕΝΘΟΥΣΙΑΣΜΟΣ ΤΩΝ ΑΘΗΝΑΙΩΝ ΓΙΑ ΤΗΝ ΕΚΣΤΡΑΤΕΙΑ</a:t>
            </a:r>
          </a:p>
          <a:p>
            <a:r>
              <a:rPr lang="el-GR" dirty="0"/>
              <a:t>Όλους τους έπιασε μεγάλη επιθυμία να φύγουν στην εκστρατεία. Τους πιο ηλικιωμένους επειδή νόμιζαν ότι θα κατακτήσουν τη Σικελία ή ότι τουλάχιστον δεν διέτρεχαν κίνδυνο με τόσες μεγάλες δυνάμεις. Τους νεότερους επειδή είχαν την επιθυμία να δουν τον μακρινό αυτό τόπο και να τον γνωρίσουν, αλλά και επειδή ήταν βέβαιοι ότι θα γυρίσουν. Το πλήθος οι στρατιώτες επειδή θα έπαιρναν μισθούς αμέσως κι επειδή με την επέκταση της κυριαρχίας θα εξασφάλιζαν για πάντα τη </a:t>
            </a:r>
            <a:r>
              <a:rPr lang="el-GR" dirty="0" err="1"/>
              <a:t>μισθοφορία</a:t>
            </a:r>
            <a:r>
              <a:rPr lang="el-GR" dirty="0"/>
              <a:t>. Έτσι, εξαιτίας του γενικού ενθουσιασμού, ακόμη κι εκείνοι που διαφωνούσαν σώπαιναν, από φόβο μήπως, καταψηφίζοντας, θεωρηθούν κακοί πατριώτες</a:t>
            </a:r>
            <a:r>
              <a:rPr lang="el-GR" dirty="0" smtClean="0"/>
              <a:t>.</a:t>
            </a:r>
          </a:p>
          <a:p>
            <a:r>
              <a:rPr lang="el-GR" sz="1200" i="1" dirty="0" smtClean="0"/>
              <a:t>Θουκυδίδης</a:t>
            </a:r>
            <a:r>
              <a:rPr lang="el-GR" sz="1200" i="1" dirty="0"/>
              <a:t>, Ιστορία, Ζ, 24 (μετ. </a:t>
            </a:r>
            <a:r>
              <a:rPr lang="el-GR" sz="1200" i="1" dirty="0" err="1"/>
              <a:t>Άγγ</a:t>
            </a:r>
            <a:r>
              <a:rPr lang="el-GR" sz="1200" i="1" dirty="0"/>
              <a:t>. </a:t>
            </a:r>
            <a:r>
              <a:rPr lang="el-GR" sz="1200" i="1" dirty="0" err="1"/>
              <a:t>Βλάχου</a:t>
            </a:r>
            <a:r>
              <a:rPr lang="el-GR" sz="1200" i="1"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Κλείσιμο Παραθύρου"/>
          <p:cNvPicPr>
            <a:picLocks noChangeAspect="1" noChangeArrowheads="1"/>
          </p:cNvPicPr>
          <p:nvPr/>
        </p:nvPicPr>
        <p:blipFill>
          <a:blip r:embed="rId2"/>
          <a:srcRect/>
          <a:stretch>
            <a:fillRect/>
          </a:stretch>
        </p:blipFill>
        <p:spPr bwMode="auto">
          <a:xfrm>
            <a:off x="2285984" y="642918"/>
            <a:ext cx="4886325" cy="4000501"/>
          </a:xfrm>
          <a:prstGeom prst="rect">
            <a:avLst/>
          </a:prstGeom>
          <a:noFill/>
        </p:spPr>
      </p:pic>
      <p:graphicFrame>
        <p:nvGraphicFramePr>
          <p:cNvPr id="3" name="2 - Πίνακας"/>
          <p:cNvGraphicFramePr>
            <a:graphicFrameLocks noGrp="1"/>
          </p:cNvGraphicFramePr>
          <p:nvPr/>
        </p:nvGraphicFramePr>
        <p:xfrm>
          <a:off x="1928794" y="5072074"/>
          <a:ext cx="5692140" cy="822960"/>
        </p:xfrm>
        <a:graphic>
          <a:graphicData uri="http://schemas.openxmlformats.org/drawingml/2006/table">
            <a:tbl>
              <a:tblPr/>
              <a:tblGrid>
                <a:gridCol w="5692140"/>
              </a:tblGrid>
              <a:tr h="0">
                <a:tc>
                  <a:txBody>
                    <a:bodyPr/>
                    <a:lstStyle/>
                    <a:p>
                      <a:pPr algn="ctr"/>
                      <a:r>
                        <a:rPr lang="el-GR" b="1" spc="30" dirty="0">
                          <a:solidFill>
                            <a:srgbClr val="990000"/>
                          </a:solidFill>
                          <a:latin typeface="Arial"/>
                        </a:rPr>
                        <a:t>Μόνιμη Έκθεση Επιγραφικού Μουσείου</a:t>
                      </a:r>
                      <a:br>
                        <a:rPr lang="el-GR" b="1" spc="30" dirty="0">
                          <a:solidFill>
                            <a:srgbClr val="990000"/>
                          </a:solidFill>
                          <a:latin typeface="Arial"/>
                        </a:rPr>
                      </a:br>
                      <a:r>
                        <a:rPr lang="el-GR" b="1" spc="30" dirty="0">
                          <a:solidFill>
                            <a:srgbClr val="990000"/>
                          </a:solidFill>
                          <a:latin typeface="Arial"/>
                        </a:rPr>
                        <a:t>Ψήφισμα του δήμου των Αθηναίων για τη Σικελική Εκστρατεία</a:t>
                      </a:r>
                    </a:p>
                  </a:txBody>
                  <a:tcPr marL="0" marR="0" marT="0" marB="0" anchor="ctr">
                    <a:lnL>
                      <a:noFill/>
                    </a:lnL>
                    <a:lnR>
                      <a:noFill/>
                    </a:lnR>
                    <a:lnT>
                      <a:noFill/>
                    </a:lnT>
                    <a:lnB>
                      <a:noFill/>
                    </a:lnB>
                    <a:solidFill>
                      <a:srgbClr val="FFFFFF"/>
                    </a:solidFill>
                  </a:tcPr>
                </a:tc>
              </a:tr>
            </a:tbl>
          </a:graphicData>
        </a:graphic>
      </p:graphicFrame>
      <p:sp>
        <p:nvSpPr>
          <p:cNvPr id="23555"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εξέλιξη της Σικελικής εκστρατείας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Όταν ο αθηναϊκός στόλος φθάνει στη Σικελία λόγω πολιτικής κρίσης ανακαλείται ο Αλκιβιάδης στην Αθήνα</a:t>
            </a:r>
          </a:p>
          <a:p>
            <a:r>
              <a:rPr lang="el-GR" dirty="0" smtClean="0"/>
              <a:t>Ο Αλκιβιάδης κατηγορήθηκε για μια ιερόσυλη πράξη: την παραμονή της αποχώρησης του στόλου για τη Σικελία ο Αλκιβιάδης και οι φίλοι του ακρωτηρίασαν τις Ερμαϊκές στήλες, που χρησίμευαν ως οδοδείκτες στην πόλη</a:t>
            </a:r>
          </a:p>
          <a:p>
            <a:r>
              <a:rPr lang="el-GR" dirty="0" smtClean="0"/>
              <a:t>Ο Αλκιβιάδης φοβούμενος την καταδίκη σε θάνατο αρνήθηκε να επιστρέψει στην Αθήνα και κατέφυγε στη Σπάρτη, όπου και πρόδωσε την πόλη του</a:t>
            </a:r>
          </a:p>
          <a:p>
            <a:r>
              <a:rPr lang="el-GR" dirty="0" smtClean="0"/>
              <a:t>Συμβούλευσε τους Σπαρτιάτες να στείλουν εκστρατευτικό σώμα στη Σικελία για να βοηθήσουν τους </a:t>
            </a:r>
            <a:r>
              <a:rPr lang="el-GR" dirty="0" err="1" smtClean="0"/>
              <a:t>Σελινούντιους</a:t>
            </a:r>
            <a:r>
              <a:rPr lang="el-GR" dirty="0" smtClean="0"/>
              <a:t> και τους συμμάχους τους, τους Συρακούσιους, ενώ ταυτόχρονα να καταλάβουν και να οχυρώσουν τη Δεκέλεια στην Αττική, ώστε να αποκόψουν την Αθήνα από την αγροτική ενδοχώρα της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Χάρτης Σικελικής εκστρατείας"/>
          <p:cNvPicPr>
            <a:picLocks noChangeAspect="1" noChangeArrowheads="1"/>
          </p:cNvPicPr>
          <p:nvPr/>
        </p:nvPicPr>
        <p:blipFill>
          <a:blip r:embed="rId2"/>
          <a:srcRect/>
          <a:stretch>
            <a:fillRect/>
          </a:stretch>
        </p:blipFill>
        <p:spPr bwMode="auto">
          <a:xfrm>
            <a:off x="357158" y="928670"/>
            <a:ext cx="8296275" cy="487680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καταστροφή των Αθηναίων</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Ο αθηναϊκός στόλος δεν είναι αξιόμαχος γιατί </a:t>
            </a:r>
            <a:r>
              <a:rPr lang="el-GR" dirty="0" err="1" smtClean="0"/>
              <a:t>α.έχει</a:t>
            </a:r>
            <a:r>
              <a:rPr lang="el-GR" dirty="0" smtClean="0"/>
              <a:t> αποχωρήσει </a:t>
            </a:r>
            <a:r>
              <a:rPr lang="el-GR" dirty="0" smtClean="0"/>
              <a:t>ο εμπνευστής της εκστρατείας, </a:t>
            </a:r>
            <a:r>
              <a:rPr lang="el-GR" dirty="0" err="1" smtClean="0"/>
              <a:t>β.ο</a:t>
            </a:r>
            <a:r>
              <a:rPr lang="el-GR" dirty="0" smtClean="0"/>
              <a:t> </a:t>
            </a:r>
            <a:r>
              <a:rPr lang="el-GR" dirty="0" smtClean="0"/>
              <a:t>Νικίας δεν πιστεύει στη χρησιμότητα της εκστρατείας και </a:t>
            </a:r>
            <a:r>
              <a:rPr lang="el-GR" dirty="0" err="1" smtClean="0"/>
              <a:t>γ.ο</a:t>
            </a:r>
            <a:r>
              <a:rPr lang="el-GR" dirty="0" smtClean="0"/>
              <a:t> </a:t>
            </a:r>
            <a:r>
              <a:rPr lang="el-GR" dirty="0" smtClean="0"/>
              <a:t>Λάμαχος σκοτώνεται σε μία πολεμική σύγκρουση</a:t>
            </a:r>
          </a:p>
          <a:p>
            <a:r>
              <a:rPr lang="el-GR" dirty="0" smtClean="0"/>
              <a:t>Οι σπαρτιατικές δυνάμεις υπό την ηγεσία του ικανότατου στρατηγού Γύλιππου νικούν ολοκληρωτικά τον αθηναϊκό στόλο</a:t>
            </a:r>
          </a:p>
          <a:p>
            <a:r>
              <a:rPr lang="el-GR" dirty="0" smtClean="0"/>
              <a:t>Η καταστροφή των Αθηναίων αποδόθηκε επιγραμματικά από τον Θουκυδίδη: </a:t>
            </a:r>
            <a:r>
              <a:rPr lang="el-GR" i="1" dirty="0" err="1" smtClean="0"/>
              <a:t>Οὐδέν</a:t>
            </a:r>
            <a:r>
              <a:rPr lang="el-GR" i="1" dirty="0" smtClean="0"/>
              <a:t>  </a:t>
            </a:r>
            <a:r>
              <a:rPr lang="el-GR" i="1" dirty="0" err="1" smtClean="0"/>
              <a:t>ἐστίν</a:t>
            </a:r>
            <a:r>
              <a:rPr lang="el-GR" i="1" dirty="0" smtClean="0"/>
              <a:t> </a:t>
            </a:r>
            <a:r>
              <a:rPr lang="el-GR" i="1" dirty="0" err="1" smtClean="0"/>
              <a:t>ὃ,τι</a:t>
            </a:r>
            <a:r>
              <a:rPr lang="el-GR" i="1" dirty="0" smtClean="0"/>
              <a:t> </a:t>
            </a:r>
            <a:r>
              <a:rPr lang="el-GR" i="1" dirty="0" err="1" smtClean="0"/>
              <a:t>οὐκ</a:t>
            </a:r>
            <a:r>
              <a:rPr lang="el-GR" i="1" dirty="0" smtClean="0"/>
              <a:t> </a:t>
            </a:r>
            <a:r>
              <a:rPr lang="el-GR" i="1" dirty="0" err="1" smtClean="0"/>
              <a:t>ἀπώλετο</a:t>
            </a:r>
            <a:r>
              <a:rPr lang="el-GR" i="1" dirty="0" smtClean="0"/>
              <a:t> </a:t>
            </a:r>
            <a:endParaRPr lang="el-GR"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36" name="Picture 12" descr="https://player.slideplayer.gr/8/2421699/data/images/img11.jpg"/>
          <p:cNvPicPr>
            <a:picLocks noChangeAspect="1" noChangeArrowheads="1"/>
          </p:cNvPicPr>
          <p:nvPr/>
        </p:nvPicPr>
        <p:blipFill>
          <a:blip r:embed="rId2"/>
          <a:srcRect/>
          <a:stretch>
            <a:fillRect/>
          </a:stretch>
        </p:blipFill>
        <p:spPr bwMode="auto">
          <a:xfrm>
            <a:off x="1428728" y="1214422"/>
            <a:ext cx="6278231" cy="4143404"/>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936</Words>
  <Application>Microsoft Office PowerPoint</Application>
  <PresentationFormat>Προβολή στην οθόνη (4:3)</PresentationFormat>
  <Paragraphs>65</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Η ΕΚΣΤΡΑΤΕΙΑ ΣΤΗ ΣΙΚΕΛΙΑ (415-413 π.Χ.)  Ο ΔΕΚΕΛΕΙΚΟΣ ΠΟΛΕΜΟΣ (413-404 π.Χ.)</vt:lpstr>
      <vt:lpstr>Διαφάνεια 2</vt:lpstr>
      <vt:lpstr>Η οργάνωση της σικελικής εκστρατείας</vt:lpstr>
      <vt:lpstr>Διαφάνεια 4</vt:lpstr>
      <vt:lpstr>Διαφάνεια 5</vt:lpstr>
      <vt:lpstr>Η εξέλιξη της Σικελικής εκστρατείας</vt:lpstr>
      <vt:lpstr>Διαφάνεια 7</vt:lpstr>
      <vt:lpstr>Η καταστροφή των Αθηναίων</vt:lpstr>
      <vt:lpstr>Διαφάνεια 9</vt:lpstr>
      <vt:lpstr>Η συνέχιση του πολέμου</vt:lpstr>
      <vt:lpstr>Ο τελικός αγώνας στη θάλασσα</vt:lpstr>
      <vt:lpstr>Διαφάνεια 12</vt:lpstr>
      <vt:lpstr>Διαφάνεια 13</vt:lpstr>
      <vt:lpstr>Το συνέδριο της Πελοποννησιακής συμμαχίας</vt:lpstr>
      <vt:lpstr>Η συνθήκη της ειρήνης</vt:lpstr>
      <vt:lpstr>Τα αποτελέσματα του πολέμου</vt:lpstr>
      <vt:lpstr>ΕΡΩΤΗΣΕΙΣ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ΕΚΣΤΡΑΤΕΙΑ ΣΤΗ ΣΙΚΕΛΙΑ (415-413 π.Χ.)  Ο ΔΕΚΕΛΕΙΚΟΣ ΠΟΛΕΜΟΣ (413-404 π.Χ.)</dc:title>
  <dc:creator>User</dc:creator>
  <cp:lastModifiedBy>User</cp:lastModifiedBy>
  <cp:revision>33</cp:revision>
  <dcterms:created xsi:type="dcterms:W3CDTF">2022-03-28T16:46:50Z</dcterms:created>
  <dcterms:modified xsi:type="dcterms:W3CDTF">2022-04-04T17:41:03Z</dcterms:modified>
</cp:coreProperties>
</file>