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70" r:id="rId6"/>
    <p:sldId id="259" r:id="rId7"/>
    <p:sldId id="260" r:id="rId8"/>
    <p:sldId id="261" r:id="rId9"/>
    <p:sldId id="267" r:id="rId10"/>
    <p:sldId id="268" r:id="rId11"/>
    <p:sldId id="262" r:id="rId12"/>
    <p:sldId id="269" r:id="rId13"/>
    <p:sldId id="263" r:id="rId14"/>
    <p:sldId id="266" r:id="rId15"/>
    <p:sldId id="264"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83" d="100"/>
          <a:sy n="83" d="100"/>
        </p:scale>
        <p:origin x="-128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871E5D-0EFF-432E-A174-38D86ACDCD51}" type="datetimeFigureOut">
              <a:rPr lang="el-GR" smtClean="0"/>
              <a:pPr/>
              <a:t>11/3/2022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B376AC2-FC3A-4788-A187-E4048EDB8AD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71E5D-0EFF-432E-A174-38D86ACDCD51}" type="datetimeFigureOut">
              <a:rPr lang="el-GR" smtClean="0"/>
              <a:pPr/>
              <a:t>11/3/2022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76AC2-FC3A-4788-A187-E4048EDB8AD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Η ΛΕΙΤΟΥΡΓΙΑ ΤΟΥ ΠΟΛΙΤΕΥΜΑΤΟΣ</a:t>
            </a:r>
            <a:br>
              <a:rPr lang="el-GR" dirty="0" smtClean="0"/>
            </a:br>
            <a:r>
              <a:rPr lang="el-GR" dirty="0" smtClean="0"/>
              <a:t>ΟΙ ΛΕΙΤΟΥΡΓΙΕΣ</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ime.gr/chronos/05/images/politics/constitution/ph03s.jpg"/>
          <p:cNvPicPr>
            <a:picLocks noChangeAspect="1" noChangeArrowheads="1"/>
          </p:cNvPicPr>
          <p:nvPr/>
        </p:nvPicPr>
        <p:blipFill>
          <a:blip r:embed="rId2"/>
          <a:srcRect/>
          <a:stretch>
            <a:fillRect/>
          </a:stretch>
        </p:blipFill>
        <p:spPr bwMode="auto">
          <a:xfrm>
            <a:off x="857223" y="1071546"/>
            <a:ext cx="3371229" cy="3000396"/>
          </a:xfrm>
          <a:prstGeom prst="rect">
            <a:avLst/>
          </a:prstGeom>
          <a:noFill/>
        </p:spPr>
      </p:pic>
      <p:pic>
        <p:nvPicPr>
          <p:cNvPr id="24580" name="Picture 4" descr="http://www.ime.gr/chronos/05/images/politics/constitution/ph07s.jpg"/>
          <p:cNvPicPr>
            <a:picLocks noChangeAspect="1" noChangeArrowheads="1"/>
          </p:cNvPicPr>
          <p:nvPr/>
        </p:nvPicPr>
        <p:blipFill>
          <a:blip r:embed="rId3"/>
          <a:srcRect/>
          <a:stretch>
            <a:fillRect/>
          </a:stretch>
        </p:blipFill>
        <p:spPr bwMode="auto">
          <a:xfrm>
            <a:off x="5286379" y="1714488"/>
            <a:ext cx="3214711" cy="2025268"/>
          </a:xfrm>
          <a:prstGeom prst="rect">
            <a:avLst/>
          </a:prstGeom>
          <a:noFill/>
        </p:spPr>
      </p:pic>
      <p:pic>
        <p:nvPicPr>
          <p:cNvPr id="24582" name="Picture 6" descr="http://www.ime.gr/chronos/05/images/politics/constitution/ph39s.jpg"/>
          <p:cNvPicPr>
            <a:picLocks noChangeAspect="1" noChangeArrowheads="1"/>
          </p:cNvPicPr>
          <p:nvPr/>
        </p:nvPicPr>
        <p:blipFill>
          <a:blip r:embed="rId4"/>
          <a:srcRect/>
          <a:stretch>
            <a:fillRect/>
          </a:stretch>
        </p:blipFill>
        <p:spPr bwMode="auto">
          <a:xfrm>
            <a:off x="5429255" y="4143380"/>
            <a:ext cx="2952771" cy="22145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Άρειος Πάγος και το Δικαστήριο της Ηλιαίας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Ο Εφιάλτης αφαίρεσε από τον Άρειο Πάγο την αποκλειστικότητα στην απονομή της δικαιοσύνης, εκτός από τις περιπτώσεις φόνου εκ προμελέτης και εμπρησμού</a:t>
            </a:r>
          </a:p>
          <a:p>
            <a:r>
              <a:rPr lang="el-GR" dirty="0" smtClean="0"/>
              <a:t>Η Ηλιαία, το μεγάλο λαϊκό δικαστήριο, εκδικάζει όλες τις άλλες υποθέσεις</a:t>
            </a:r>
          </a:p>
          <a:p>
            <a:r>
              <a:rPr lang="el-GR" dirty="0" smtClean="0"/>
              <a:t>Η Ηλιαία περιλαμβάνει 6.000 μέλη, οι οποίοι εκλέγονται από την Εκκλησία του Δήμου με θητεία ενός έτους</a:t>
            </a:r>
          </a:p>
          <a:p>
            <a:r>
              <a:rPr lang="el-GR" dirty="0" smtClean="0"/>
              <a:t>Η Ηλιαία χωρίζεται σε δέκα τμήματα και κάθε τμήμα </a:t>
            </a:r>
            <a:r>
              <a:rPr lang="el-GR" dirty="0"/>
              <a:t>έ</a:t>
            </a:r>
            <a:r>
              <a:rPr lang="el-GR" dirty="0" smtClean="0"/>
              <a:t>χει αρμοδιότητα σε διαφορετικό δικαστικό τομέα και αντιπροσωπεύει μία από τις δέκα φυλές της Αθήνας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ime.gr/chronos/05/images/politics/constitution/ph35b.jpg"/>
          <p:cNvPicPr>
            <a:picLocks noChangeAspect="1" noChangeArrowheads="1"/>
          </p:cNvPicPr>
          <p:nvPr/>
        </p:nvPicPr>
        <p:blipFill>
          <a:blip r:embed="rId2"/>
          <a:srcRect/>
          <a:stretch>
            <a:fillRect/>
          </a:stretch>
        </p:blipFill>
        <p:spPr bwMode="auto">
          <a:xfrm>
            <a:off x="357158" y="928670"/>
            <a:ext cx="3524250" cy="2857500"/>
          </a:xfrm>
          <a:prstGeom prst="rect">
            <a:avLst/>
          </a:prstGeom>
          <a:noFill/>
        </p:spPr>
      </p:pic>
      <p:sp>
        <p:nvSpPr>
          <p:cNvPr id="3" name="2 - Ορθογώνιο"/>
          <p:cNvSpPr/>
          <p:nvPr/>
        </p:nvSpPr>
        <p:spPr>
          <a:xfrm>
            <a:off x="357158" y="3857628"/>
            <a:ext cx="3643338" cy="1384995"/>
          </a:xfrm>
          <a:prstGeom prst="rect">
            <a:avLst/>
          </a:prstGeom>
        </p:spPr>
        <p:txBody>
          <a:bodyPr wrap="square">
            <a:spAutoFit/>
          </a:bodyPr>
          <a:lstStyle/>
          <a:p>
            <a:r>
              <a:rPr lang="el-GR" sz="1400" dirty="0"/>
              <a:t>Χάλκινες δικαστικές ψήφοι που φέρουν την επιγραφή ΨΗΦΟΣ ΔΗΜΟΣΙΑ. Ο συμπαγής άξονας σημαίνει αθώωση, ενώ ο κοίλος καταδίκη.</a:t>
            </a:r>
            <a:r>
              <a:rPr lang="el-GR" sz="1400" dirty="0" smtClean="0"/>
              <a:t/>
            </a:r>
            <a:br>
              <a:rPr lang="el-GR" sz="1400" dirty="0" smtClean="0"/>
            </a:br>
            <a:r>
              <a:rPr lang="el-GR" sz="1400" dirty="0"/>
              <a:t>Αθήνα, Μουσείο Αρχαίας Αγοράς. ΥΠΠΟ/ΤΑΠ.</a:t>
            </a:r>
            <a:r>
              <a:rPr lang="el-GR" sz="1400" dirty="0" smtClean="0"/>
              <a:t/>
            </a:r>
            <a:br>
              <a:rPr lang="el-GR" sz="1400" dirty="0" smtClean="0"/>
            </a:br>
            <a:r>
              <a:rPr lang="el-GR" sz="1400" dirty="0"/>
              <a:t>© ΥΠΠΟ.</a:t>
            </a:r>
          </a:p>
        </p:txBody>
      </p:sp>
      <p:pic>
        <p:nvPicPr>
          <p:cNvPr id="26628" name="Picture 4" descr="https://upload.wikimedia.org/wikipedia/commons/thumb/6/6a/Heliaia_at_the_Ancient_Agora_of_Athens.jpg/1280px-Heliaia_at_the_Ancient_Agora_of_Athens.jpg"/>
          <p:cNvPicPr>
            <a:picLocks noChangeAspect="1" noChangeArrowheads="1"/>
          </p:cNvPicPr>
          <p:nvPr/>
        </p:nvPicPr>
        <p:blipFill>
          <a:blip r:embed="rId3"/>
          <a:srcRect/>
          <a:stretch>
            <a:fillRect/>
          </a:stretch>
        </p:blipFill>
        <p:spPr bwMode="auto">
          <a:xfrm>
            <a:off x="4143372" y="1428736"/>
            <a:ext cx="4799999" cy="3600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λειτουργίες</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Η Αθήνα χρειαζόταν μεγάλα ποσά χρημάτων για τη συντήρηση του στόλου, την οργάνωση των μεγαλοπρεπών γιορτών, το ανέβασμα θεατρικών παραστάσεων, την αποστολή πρεσβειών σε πανελλήνιες γιορτές και εκδηλώσεις</a:t>
            </a:r>
          </a:p>
          <a:p>
            <a:r>
              <a:rPr lang="el-GR" dirty="0" smtClean="0"/>
              <a:t>Για την αντιμετώπιση αυτών των δαπανών η Αθήνα καθιέρωσε ένα έξυπνο φορολογικό σύστημα, που υποχρέωνε τους οικονομικά ισχυρούς Αθηναίους να δώσουν τα αναγκαία χρήματα για την κίνηση του κρατικού μηχανισμού</a:t>
            </a:r>
          </a:p>
          <a:p>
            <a:r>
              <a:rPr lang="el-GR" dirty="0" smtClean="0"/>
              <a:t>Άμεσα αποτελέσματα του θεσμού των λειτουργιών: 1.βοηθιέται η πολιτεία</a:t>
            </a:r>
          </a:p>
          <a:p>
            <a:pPr>
              <a:buNone/>
            </a:pPr>
            <a:r>
              <a:rPr lang="el-GR" dirty="0" smtClean="0"/>
              <a:t>     2.προωθείται η προσωπική συμβολή και πραγματοποιούνται οι φιλοδοξίες των φορολογουμένων. Μάλιστα, τους πλούσιους πολίτες που πρόσφεραν μεγάλα ποσά για τις λειτουργίες η Πολιτεία τους τιμούσε δίνοντάς τους την άδεια να στήσουν αναμνηστικό μνημείο σε περίπτωση νίκης της ομάδας τους σε δραματικούς ή γυμνικούς αγώνες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p:cNvPicPr>
            <a:picLocks noChangeAspect="1" noChangeArrowheads="1"/>
          </p:cNvPicPr>
          <p:nvPr/>
        </p:nvPicPr>
        <p:blipFill>
          <a:blip r:embed="rId2"/>
          <a:srcRect/>
          <a:stretch>
            <a:fillRect/>
          </a:stretch>
        </p:blipFill>
        <p:spPr bwMode="auto">
          <a:xfrm>
            <a:off x="857224" y="285728"/>
            <a:ext cx="3500462" cy="5453353"/>
          </a:xfrm>
          <a:prstGeom prst="rect">
            <a:avLst/>
          </a:prstGeom>
          <a:noFill/>
        </p:spPr>
      </p:pic>
      <p:sp>
        <p:nvSpPr>
          <p:cNvPr id="3" name="2 - Ορθογώνιο"/>
          <p:cNvSpPr/>
          <p:nvPr/>
        </p:nvSpPr>
        <p:spPr>
          <a:xfrm>
            <a:off x="785786" y="5857892"/>
            <a:ext cx="3714744" cy="646331"/>
          </a:xfrm>
          <a:prstGeom prst="rect">
            <a:avLst/>
          </a:prstGeom>
        </p:spPr>
        <p:txBody>
          <a:bodyPr wrap="square">
            <a:spAutoFit/>
          </a:bodyPr>
          <a:lstStyle/>
          <a:p>
            <a:r>
              <a:rPr lang="el-GR" sz="1200" b="1" i="1" dirty="0"/>
              <a:t>Αθήνα: το μνημείο </a:t>
            </a:r>
            <a:r>
              <a:rPr lang="el-GR" sz="1200" b="1" i="1" dirty="0" smtClean="0"/>
              <a:t>του Λυσικράτους. </a:t>
            </a:r>
            <a:r>
              <a:rPr lang="el-GR" sz="1200" i="1" dirty="0" smtClean="0"/>
              <a:t>Το χορηγικό μνημείο αποτυπώνει την </a:t>
            </a:r>
            <a:r>
              <a:rPr lang="el-GR" sz="1200" i="1" dirty="0"/>
              <a:t>υπερηφάνεια </a:t>
            </a:r>
            <a:r>
              <a:rPr lang="el-GR" sz="1200" i="1" dirty="0" smtClean="0"/>
              <a:t>του Αθηναίου </a:t>
            </a:r>
            <a:r>
              <a:rPr lang="el-GR" sz="1200" i="1" dirty="0"/>
              <a:t>που </a:t>
            </a:r>
            <a:r>
              <a:rPr lang="el-GR" sz="1200" i="1" dirty="0" smtClean="0"/>
              <a:t>νίκησε στους </a:t>
            </a:r>
            <a:r>
              <a:rPr lang="el-GR" sz="1200" i="1" dirty="0"/>
              <a:t>δραματικούς αγώνες.</a:t>
            </a:r>
            <a:endParaRPr lang="el-GR" sz="1200" dirty="0"/>
          </a:p>
        </p:txBody>
      </p:sp>
      <p:pic>
        <p:nvPicPr>
          <p:cNvPr id="23556" name="Picture 4" descr="http://www.ime.gr/chronos/05/images/economy/500/ph02b.jpg"/>
          <p:cNvPicPr>
            <a:picLocks noChangeAspect="1" noChangeArrowheads="1"/>
          </p:cNvPicPr>
          <p:nvPr/>
        </p:nvPicPr>
        <p:blipFill>
          <a:blip r:embed="rId3"/>
          <a:srcRect/>
          <a:stretch>
            <a:fillRect/>
          </a:stretch>
        </p:blipFill>
        <p:spPr bwMode="auto">
          <a:xfrm>
            <a:off x="5214942" y="500042"/>
            <a:ext cx="2667000" cy="3333750"/>
          </a:xfrm>
          <a:prstGeom prst="rect">
            <a:avLst/>
          </a:prstGeom>
          <a:noFill/>
        </p:spPr>
      </p:pic>
      <p:sp>
        <p:nvSpPr>
          <p:cNvPr id="23557" name="Rectangle 5"/>
          <p:cNvSpPr>
            <a:spLocks noChangeArrowheads="1"/>
          </p:cNvSpPr>
          <p:nvPr/>
        </p:nvSpPr>
        <p:spPr bwMode="auto">
          <a:xfrm rot="10800000" flipV="1">
            <a:off x="4929190" y="3929066"/>
            <a:ext cx="32861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Τιμητικό ψήφισμα για δύο χορηγούς από το δήμο της </a:t>
            </a:r>
            <a:r>
              <a:rPr kumimoji="0" lang="el-GR" sz="1400" b="0" i="0" u="none" strike="noStrike" cap="none" normalizeH="0" baseline="0" dirty="0" err="1" smtClean="0">
                <a:ln>
                  <a:noFill/>
                </a:ln>
                <a:solidFill>
                  <a:srgbClr val="000000"/>
                </a:solidFill>
                <a:effectLst/>
                <a:latin typeface="Times New Roman" pitchFamily="18" charset="0"/>
                <a:cs typeface="Times New Roman" pitchFamily="18" charset="0"/>
              </a:rPr>
              <a:t>Αιξονής</a:t>
            </a: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 Στην ανάγλυφη παράσταση εικονίζεται ο </a:t>
            </a:r>
            <a:r>
              <a:rPr kumimoji="0" lang="el-GR" sz="1400" b="0" i="0" u="none" strike="noStrike" cap="none" normalizeH="0" baseline="0" dirty="0" err="1" smtClean="0">
                <a:ln>
                  <a:noFill/>
                </a:ln>
                <a:solidFill>
                  <a:srgbClr val="000000"/>
                </a:solidFill>
                <a:effectLst/>
                <a:latin typeface="Times New Roman" pitchFamily="18" charset="0"/>
                <a:cs typeface="Times New Roman" pitchFamily="18" charset="0"/>
              </a:rPr>
              <a:t>δαφνοστεφανωμένος</a:t>
            </a: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 Διόνυσος καθιστός και απέναντί του ένας σάτυρος να στέκεται κρατώντας οινοχόη. Στο επιστύλιο κρέμονται πέντε προσωπεία. Από αριστερά: το προσωπείο του δύστροπου πατέρα, της γριάς γυναίκας, του πονηρού δούλου, του </a:t>
            </a:r>
            <a:r>
              <a:rPr kumimoji="0" lang="el-GR" sz="1400" b="0" i="0" u="none" strike="noStrike" cap="none" normalizeH="0" baseline="0" dirty="0" err="1" smtClean="0">
                <a:ln>
                  <a:noFill/>
                </a:ln>
                <a:solidFill>
                  <a:srgbClr val="000000"/>
                </a:solidFill>
                <a:effectLst/>
                <a:latin typeface="Times New Roman" pitchFamily="18" charset="0"/>
                <a:cs typeface="Times New Roman" pitchFamily="18" charset="0"/>
              </a:rPr>
              <a:t>αγένιου</a:t>
            </a: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 νέου και της νέας με την κοντή κόμη. </a:t>
            </a:r>
            <a:r>
              <a:rPr kumimoji="0" lang="el-GR" sz="1400" b="0" i="0" u="none" strike="noStrike" cap="none" normalizeH="0" baseline="0" dirty="0" smtClean="0">
                <a:ln>
                  <a:noFill/>
                </a:ln>
                <a:solidFill>
                  <a:schemeClr val="tx1"/>
                </a:solidFill>
                <a:effectLst/>
                <a:latin typeface="Arial" pitchFamily="34" charset="0"/>
                <a:cs typeface="Arial" pitchFamily="34" charset="0"/>
              </a:rPr>
              <a:t>313-312 </a:t>
            </a:r>
            <a:r>
              <a:rPr kumimoji="0" lang="el-GR" sz="1400" b="0" i="0" u="none" strike="noStrike" cap="none" normalizeH="0" baseline="0" dirty="0" err="1" smtClean="0">
                <a:ln>
                  <a:noFill/>
                </a:ln>
                <a:solidFill>
                  <a:schemeClr val="tx1"/>
                </a:solidFill>
                <a:effectLst/>
                <a:latin typeface="Arial" pitchFamily="34" charset="0"/>
                <a:cs typeface="Arial" pitchFamily="34" charset="0"/>
              </a:rPr>
              <a:t>π.Χ.</a:t>
            </a:r>
            <a:r>
              <a:rPr kumimoji="0" lang="el-GR" sz="1400" b="0" i="0" u="none" strike="noStrike" cap="none" normalizeH="0" baseline="0" dirty="0" smtClean="0">
                <a:ln>
                  <a:noFill/>
                </a:ln>
                <a:solidFill>
                  <a:schemeClr val="tx1"/>
                </a:solidFill>
                <a:effectLst/>
                <a:latin typeface="Arial" pitchFamily="34" charset="0"/>
                <a:cs typeface="Arial" pitchFamily="34" charset="0"/>
              </a:rPr>
              <a:t/>
            </a:r>
            <a:br>
              <a:rPr kumimoji="0" lang="el-GR" sz="1400" b="0" i="0" u="none" strike="noStrike" cap="none" normalizeH="0" baseline="0" dirty="0" smtClean="0">
                <a:ln>
                  <a:noFill/>
                </a:ln>
                <a:solidFill>
                  <a:schemeClr val="tx1"/>
                </a:solidFill>
                <a:effectLst/>
                <a:latin typeface="Arial" pitchFamily="34" charset="0"/>
                <a:cs typeface="Arial" pitchFamily="34" charset="0"/>
              </a:rPr>
            </a:b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Αθήνα, Επιγραφικό Μουσείο</a:t>
            </a:r>
            <a:r>
              <a:rPr kumimoji="0" lang="el-GR" sz="1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λειτουργίες</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Οι κυριότερες από αυτές ήταν:</a:t>
            </a:r>
          </a:p>
          <a:p>
            <a:pPr>
              <a:buNone/>
            </a:pPr>
            <a:r>
              <a:rPr lang="el-GR" dirty="0" smtClean="0"/>
              <a:t>1.Η </a:t>
            </a:r>
            <a:r>
              <a:rPr lang="el-GR" dirty="0" smtClean="0">
                <a:solidFill>
                  <a:srgbClr val="FF0000"/>
                </a:solidFill>
              </a:rPr>
              <a:t>τριηραρχία</a:t>
            </a:r>
            <a:r>
              <a:rPr lang="el-GR" dirty="0" smtClean="0"/>
              <a:t>: η προσφορά χρημάτων για τη συντήρηση ενός κρατικού πλοίου</a:t>
            </a:r>
          </a:p>
          <a:p>
            <a:pPr>
              <a:buNone/>
            </a:pPr>
            <a:r>
              <a:rPr lang="el-GR" dirty="0" smtClean="0"/>
              <a:t>2.Η </a:t>
            </a:r>
            <a:r>
              <a:rPr lang="el-GR" dirty="0" smtClean="0">
                <a:solidFill>
                  <a:srgbClr val="FF0000"/>
                </a:solidFill>
              </a:rPr>
              <a:t>χορηγία</a:t>
            </a:r>
            <a:r>
              <a:rPr lang="el-GR" dirty="0" smtClean="0"/>
              <a:t>: η ανάληψη της δαπάνης για το ανέβασμα μιας θεατρικής παράστασης που θα συμμετείχε σε δραματικούς αγώνες</a:t>
            </a:r>
          </a:p>
          <a:p>
            <a:pPr>
              <a:buNone/>
            </a:pPr>
            <a:r>
              <a:rPr lang="el-GR" dirty="0" smtClean="0"/>
              <a:t>3.Η </a:t>
            </a:r>
            <a:r>
              <a:rPr lang="el-GR" dirty="0" err="1" smtClean="0">
                <a:solidFill>
                  <a:srgbClr val="FF0000"/>
                </a:solidFill>
              </a:rPr>
              <a:t>γυμνασιαρχία</a:t>
            </a:r>
            <a:r>
              <a:rPr lang="el-GR" dirty="0" smtClean="0"/>
              <a:t>: η καταβολή των εξόδων για την εκγύμναση αθλητών που θα έπαιρναν μέρος σε γυμνικούς αγώνες</a:t>
            </a:r>
          </a:p>
          <a:p>
            <a:pPr>
              <a:buNone/>
            </a:pPr>
            <a:r>
              <a:rPr lang="el-GR" dirty="0" smtClean="0"/>
              <a:t>4.Η </a:t>
            </a:r>
            <a:r>
              <a:rPr lang="el-GR" dirty="0" smtClean="0">
                <a:solidFill>
                  <a:srgbClr val="FF0000"/>
                </a:solidFill>
              </a:rPr>
              <a:t>εστίαση</a:t>
            </a:r>
            <a:r>
              <a:rPr lang="el-GR" dirty="0" smtClean="0"/>
              <a:t>: η παροχή από έναν πλούσιο πολίτη των χρημάτων για την παράθεση δημόσιου γεύματος  στα μέλη της φυλής του σε περίοδο γιορτών και αγώνων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ΕΡΩΤΗΣΕΙΣ</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1.Ποιον χαρακτήρα αποκτά το δημοκρατικό πολίτευμα της Αθήνας μετά την άνοδο του Περικλή στην ηγεσία;</a:t>
            </a:r>
          </a:p>
          <a:p>
            <a:pPr>
              <a:buNone/>
            </a:pPr>
            <a:r>
              <a:rPr lang="el-GR" dirty="0" smtClean="0"/>
              <a:t>2.Ποια ήταν τα χαρακτηριστικά της Εκκλησίας του Δήμου;</a:t>
            </a:r>
          </a:p>
          <a:p>
            <a:pPr>
              <a:buNone/>
            </a:pPr>
            <a:r>
              <a:rPr lang="el-GR" dirty="0" smtClean="0"/>
              <a:t>3.Ποιες ήταν οι αρμοδιότητες της Βουλής των Πεντακοσίων;</a:t>
            </a:r>
          </a:p>
          <a:p>
            <a:pPr>
              <a:buNone/>
            </a:pPr>
            <a:r>
              <a:rPr lang="el-GR" dirty="0" smtClean="0"/>
              <a:t>4.Πώς εξελίχθηκε ο θεσμός των Εννέα αρχόντων;</a:t>
            </a:r>
          </a:p>
          <a:p>
            <a:pPr>
              <a:buNone/>
            </a:pPr>
            <a:r>
              <a:rPr lang="el-GR" dirty="0" smtClean="0"/>
              <a:t>5.Τι γνωρίζετε για τον θεσμό των Δέκα στρατηγών;</a:t>
            </a:r>
          </a:p>
          <a:p>
            <a:pPr>
              <a:buNone/>
            </a:pPr>
            <a:r>
              <a:rPr lang="el-GR" dirty="0" smtClean="0"/>
              <a:t>6.Πώς διαμορφώθηκε η λειτουργία του Άρειου Πάγου και του Δικαστηρίου της Ηλιαίας;</a:t>
            </a:r>
          </a:p>
          <a:p>
            <a:pPr>
              <a:buNone/>
            </a:pPr>
            <a:r>
              <a:rPr lang="el-GR" dirty="0" smtClean="0"/>
              <a:t>7.Τι ήταν ο θεσμός των λειτουργιών και ποια τα αποτελέσματά του;</a:t>
            </a:r>
          </a:p>
          <a:p>
            <a:pPr>
              <a:buNone/>
            </a:pPr>
            <a:r>
              <a:rPr lang="el-GR" dirty="0" smtClean="0"/>
              <a:t>8.Ποιες ήταν οι </a:t>
            </a:r>
            <a:r>
              <a:rPr lang="el-GR" smtClean="0"/>
              <a:t>κυριότερες λειτουργίες;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φορείς του αθηναϊκού πολιτεύματος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Το δημοκρατικό πολίτευμα της Αθήνας λειτουργούσε όπως το είχε διαμορφώσει ο Κλεισθένης με τις μεταρρυθμίσεις του </a:t>
            </a:r>
          </a:p>
          <a:p>
            <a:r>
              <a:rPr lang="el-GR" dirty="0" smtClean="0"/>
              <a:t>Από το 462 </a:t>
            </a:r>
            <a:r>
              <a:rPr lang="el-GR" dirty="0" err="1" smtClean="0"/>
              <a:t>π.Χ.</a:t>
            </a:r>
            <a:r>
              <a:rPr lang="el-GR" dirty="0" smtClean="0"/>
              <a:t> , έτος της πολιτικής αποδυνάμωσης  του Κίμωνα και ανόδου του Περικλή, το πολίτευμα εξελίσσεται, η λαϊκή συμμετοχή διευρύνεται και ο δήμος ασκεί τη μεγαλύτερη εξουσία</a:t>
            </a:r>
          </a:p>
          <a:p>
            <a:r>
              <a:rPr lang="el-GR" dirty="0" smtClean="0"/>
              <a:t>Οι κυριότεροι φορείς του δημοκρατικού πολιτεύματος ήταν: η Εκκλησία του Δήμου, η Βουλή των Πεντακοσίων, οι Εννέα Άρχοντες, οι Δέκα Στρατηγοί, οι Πρυτάνεις, το Δικαστήριο της Ηλιαίας, ο Άρειος Πάγος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846118"/>
          <a:ext cx="6977090" cy="4011774"/>
        </p:xfrm>
        <a:graphic>
          <a:graphicData uri="http://schemas.openxmlformats.org/drawingml/2006/table">
            <a:tbl>
              <a:tblPr/>
              <a:tblGrid>
                <a:gridCol w="1268562"/>
                <a:gridCol w="5708528"/>
              </a:tblGrid>
              <a:tr h="4011774">
                <a:tc>
                  <a:txBody>
                    <a:bodyPr/>
                    <a:lstStyle/>
                    <a:p>
                      <a:endParaRPr lang="el-GR" dirty="0"/>
                    </a:p>
                  </a:txBody>
                  <a:tcPr marL="34636" marR="34636" marT="34636" marB="138545">
                    <a:lnL>
                      <a:noFill/>
                    </a:lnL>
                    <a:lnR>
                      <a:noFill/>
                    </a:lnR>
                    <a:lnT>
                      <a:noFill/>
                    </a:lnT>
                    <a:lnB>
                      <a:noFill/>
                    </a:lnB>
                    <a:solidFill>
                      <a:srgbClr val="FFFFFF"/>
                    </a:solidFill>
                  </a:tcPr>
                </a:tc>
                <a:tc>
                  <a:txBody>
                    <a:bodyPr/>
                    <a:lstStyle/>
                    <a:p>
                      <a:endParaRPr lang="el-GR" dirty="0"/>
                    </a:p>
                  </a:txBody>
                  <a:tcPr marL="34636" marR="34636" marT="34636" marB="34636">
                    <a:lnL>
                      <a:noFill/>
                    </a:lnL>
                    <a:lnR>
                      <a:noFill/>
                    </a:lnR>
                    <a:lnT>
                      <a:noFill/>
                    </a:lnT>
                    <a:lnB>
                      <a:noFill/>
                    </a:lnB>
                    <a:solidFill>
                      <a:srgbClr val="FFFFFF"/>
                    </a:solidFill>
                  </a:tcPr>
                </a:tc>
              </a:tr>
            </a:tbl>
          </a:graphicData>
        </a:graphic>
      </p:graphicFrame>
      <p:pic>
        <p:nvPicPr>
          <p:cNvPr id="1025" name="Picture 1" descr="image"/>
          <p:cNvPicPr>
            <a:picLocks noChangeAspect="1" noChangeArrowheads="1"/>
          </p:cNvPicPr>
          <p:nvPr/>
        </p:nvPicPr>
        <p:blipFill>
          <a:blip r:embed="rId2"/>
          <a:srcRect/>
          <a:stretch>
            <a:fillRect/>
          </a:stretch>
        </p:blipFill>
        <p:spPr bwMode="auto">
          <a:xfrm>
            <a:off x="1428728" y="785794"/>
            <a:ext cx="7000924" cy="478634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Εκκλησία του Δήμου</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Είναι το κυρίαρχο σώμα στο αθηναϊκό πολίτευμα</a:t>
            </a:r>
          </a:p>
          <a:p>
            <a:r>
              <a:rPr lang="el-GR" dirty="0" smtClean="0"/>
              <a:t>Όλοι οι ελεύθεροι Αθηναίοι πολίτες είναι μέλη της και κάθε πολίτης μπορεί να εκφράσει ελεύθερα τη γνώμη του στις συνεδριάσεις </a:t>
            </a:r>
          </a:p>
          <a:p>
            <a:r>
              <a:rPr lang="el-GR" dirty="0" smtClean="0"/>
              <a:t>Οι αποφάσεις της Εκκλησίας του Δήμου καθορίζουν την πορεία της πολιτείας σε όλους τους τομείς</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ime.gr/chronos/05/images/politics/constitution/ph24b.jpg"/>
          <p:cNvPicPr>
            <a:picLocks noChangeAspect="1" noChangeArrowheads="1"/>
          </p:cNvPicPr>
          <p:nvPr/>
        </p:nvPicPr>
        <p:blipFill>
          <a:blip r:embed="rId2"/>
          <a:srcRect/>
          <a:stretch>
            <a:fillRect/>
          </a:stretch>
        </p:blipFill>
        <p:spPr bwMode="auto">
          <a:xfrm>
            <a:off x="785786" y="714356"/>
            <a:ext cx="3238500" cy="3333750"/>
          </a:xfrm>
          <a:prstGeom prst="rect">
            <a:avLst/>
          </a:prstGeom>
          <a:noFill/>
        </p:spPr>
      </p:pic>
      <p:sp>
        <p:nvSpPr>
          <p:cNvPr id="27652" name="Rectangle 4"/>
          <p:cNvSpPr>
            <a:spLocks noChangeArrowheads="1"/>
          </p:cNvSpPr>
          <p:nvPr/>
        </p:nvSpPr>
        <p:spPr bwMode="auto">
          <a:xfrm>
            <a:off x="285720" y="4500570"/>
            <a:ext cx="407196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Ο χρόνος που οι ρήτορες είχαν στη διάθεσή τους, όταν αγόρευαν, υπολογιζόταν με την κλεψύδρα. Στη φωτογραφία, κλεψύδρα στην οποία αναγράφεται το όνομα της Αντιοχίδος φυλής, ενώ τα δύο ΧΧ δηλώνουν τη χωρητικότητά της, που ήταν δύο </a:t>
            </a:r>
            <a:r>
              <a:rPr kumimoji="0" lang="el-GR" sz="1400" b="0" i="0" u="none" strike="noStrike" cap="none" normalizeH="0" baseline="0" dirty="0" err="1" smtClean="0">
                <a:ln>
                  <a:noFill/>
                </a:ln>
                <a:solidFill>
                  <a:srgbClr val="000000"/>
                </a:solidFill>
                <a:effectLst/>
                <a:latin typeface="Times New Roman" pitchFamily="18" charset="0"/>
                <a:cs typeface="Times New Roman" pitchFamily="18" charset="0"/>
              </a:rPr>
              <a:t>χόες</a:t>
            </a: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 περίπου 6,4 λίτρα. Με την έναρξη του λόγου απομάκρυναν το πώμα από την οπή που βρίσκεται στη βάση και η αγόρευση διαρκούσε όσο και η ροή του νερού. </a:t>
            </a:r>
            <a:r>
              <a:rPr kumimoji="0" lang="el-GR" sz="1400" b="0" i="0" u="none" strike="noStrike" cap="none" normalizeH="0" baseline="0" dirty="0" smtClean="0">
                <a:ln>
                  <a:noFill/>
                </a:ln>
                <a:solidFill>
                  <a:schemeClr val="tx1"/>
                </a:solidFill>
                <a:effectLst/>
                <a:latin typeface="Arial" pitchFamily="34" charset="0"/>
                <a:cs typeface="Arial" pitchFamily="34" charset="0"/>
              </a:rPr>
              <a:t>Τέλη 5ου αιώνα </a:t>
            </a:r>
            <a:r>
              <a:rPr kumimoji="0" lang="el-GR" sz="1400" b="0" i="0" u="none" strike="noStrike" cap="none" normalizeH="0" baseline="0" dirty="0" err="1" smtClean="0">
                <a:ln>
                  <a:noFill/>
                </a:ln>
                <a:solidFill>
                  <a:schemeClr val="tx1"/>
                </a:solidFill>
                <a:effectLst/>
                <a:latin typeface="Arial" pitchFamily="34" charset="0"/>
                <a:cs typeface="Arial" pitchFamily="34" charset="0"/>
              </a:rPr>
              <a:t>π.Χ.</a:t>
            </a:r>
            <a:r>
              <a:rPr kumimoji="0" lang="el-GR" sz="1400" b="0" i="0" u="none" strike="noStrike" cap="none" normalizeH="0" baseline="0" dirty="0" smtClean="0">
                <a:ln>
                  <a:noFill/>
                </a:ln>
                <a:solidFill>
                  <a:schemeClr val="tx1"/>
                </a:solidFill>
                <a:effectLst/>
                <a:latin typeface="Arial" pitchFamily="34" charset="0"/>
                <a:cs typeface="Arial" pitchFamily="34" charset="0"/>
              </a:rPr>
              <a:t/>
            </a:r>
            <a:br>
              <a:rPr kumimoji="0" lang="el-GR" sz="1400" b="0" i="0" u="none" strike="noStrike" cap="none" normalizeH="0" baseline="0" dirty="0" smtClean="0">
                <a:ln>
                  <a:noFill/>
                </a:ln>
                <a:solidFill>
                  <a:schemeClr val="tx1"/>
                </a:solidFill>
                <a:effectLst/>
                <a:latin typeface="Arial" pitchFamily="34" charset="0"/>
                <a:cs typeface="Arial" pitchFamily="34" charset="0"/>
              </a:rPr>
            </a:br>
            <a:r>
              <a:rPr kumimoji="0" lang="el-GR" sz="1400" b="0" i="0" u="none" strike="noStrike" cap="none" normalizeH="0" baseline="0" dirty="0" smtClean="0">
                <a:ln>
                  <a:noFill/>
                </a:ln>
                <a:solidFill>
                  <a:srgbClr val="000000"/>
                </a:solidFill>
                <a:effectLst/>
                <a:latin typeface="Times New Roman" pitchFamily="18" charset="0"/>
                <a:cs typeface="Times New Roman" pitchFamily="18" charset="0"/>
              </a:rPr>
              <a:t>Αθήνα, Μουσείο Αρχαίας Αγοράς </a:t>
            </a:r>
            <a:r>
              <a:rPr kumimoji="0" lang="el-GR" sz="1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27654" name="Picture 6" descr="Pnyx-berg2.png"/>
          <p:cNvPicPr>
            <a:picLocks noChangeAspect="1" noChangeArrowheads="1"/>
          </p:cNvPicPr>
          <p:nvPr/>
        </p:nvPicPr>
        <p:blipFill>
          <a:blip r:embed="rId3"/>
          <a:srcRect/>
          <a:stretch>
            <a:fillRect/>
          </a:stretch>
        </p:blipFill>
        <p:spPr bwMode="auto">
          <a:xfrm>
            <a:off x="4071934" y="428604"/>
            <a:ext cx="4882649" cy="3600000"/>
          </a:xfrm>
          <a:prstGeom prst="rect">
            <a:avLst/>
          </a:prstGeom>
          <a:noFill/>
        </p:spPr>
      </p:pic>
      <p:sp>
        <p:nvSpPr>
          <p:cNvPr id="6" name="5 - Ορθογώνιο"/>
          <p:cNvSpPr/>
          <p:nvPr/>
        </p:nvSpPr>
        <p:spPr>
          <a:xfrm>
            <a:off x="4429124" y="4643446"/>
            <a:ext cx="4572000" cy="1815882"/>
          </a:xfrm>
          <a:prstGeom prst="rect">
            <a:avLst/>
          </a:prstGeom>
        </p:spPr>
        <p:txBody>
          <a:bodyPr>
            <a:spAutoFit/>
          </a:bodyPr>
          <a:lstStyle/>
          <a:p>
            <a:r>
              <a:rPr lang="el-GR" sz="1400" dirty="0"/>
              <a:t>Η </a:t>
            </a:r>
            <a:r>
              <a:rPr lang="el-GR" sz="1400" b="1" dirty="0"/>
              <a:t>Πνύκα</a:t>
            </a:r>
            <a:r>
              <a:rPr lang="el-GR" sz="1400" dirty="0"/>
              <a:t> (η </a:t>
            </a:r>
            <a:r>
              <a:rPr lang="el-GR" sz="1400" i="1" dirty="0" err="1"/>
              <a:t>Πνύξ</a:t>
            </a:r>
            <a:r>
              <a:rPr lang="el-GR" sz="1400" dirty="0"/>
              <a:t>, της </a:t>
            </a:r>
            <a:r>
              <a:rPr lang="el-GR" sz="1400" i="1" dirty="0" err="1"/>
              <a:t>Πνυκός</a:t>
            </a:r>
            <a:r>
              <a:rPr lang="el-GR" sz="1400" dirty="0"/>
              <a:t> ή </a:t>
            </a:r>
            <a:r>
              <a:rPr lang="el-GR" sz="1400" i="1" dirty="0"/>
              <a:t>Πυκνός</a:t>
            </a:r>
            <a:r>
              <a:rPr lang="el-GR" sz="1400" dirty="0"/>
              <a:t>) είναι η θέση - περιοχή όπου συγκαλούνταν η Εκκλησία του δήμου, δηλαδή η συνέλευση των Αθηναίων, στην Αρχαία Αθήνα, από τον 6ο αιώνα μέχρι το τέλος του 4ου αιώνα </a:t>
            </a:r>
            <a:r>
              <a:rPr lang="el-GR" sz="1400" dirty="0" err="1"/>
              <a:t>π.Χ.</a:t>
            </a:r>
            <a:r>
              <a:rPr lang="el-GR" sz="1400" dirty="0"/>
              <a:t>. Βρίσκεται στο μέσον της κατά διεύθυνση βορρά-νότου λοφοσειράς έναντι και δυτικά της </a:t>
            </a:r>
            <a:r>
              <a:rPr lang="el-GR" sz="1400" dirty="0" smtClean="0"/>
              <a:t>Ακρόπολης</a:t>
            </a:r>
            <a:r>
              <a:rPr lang="el-GR" sz="1400" dirty="0"/>
              <a:t> και μεταξύ των ακραίων υψωμάτων, του λόφου </a:t>
            </a:r>
            <a:r>
              <a:rPr lang="el-GR" sz="1400" dirty="0" smtClean="0"/>
              <a:t>Νυμφών</a:t>
            </a:r>
            <a:r>
              <a:rPr lang="el-GR" sz="1400" dirty="0"/>
              <a:t> (βόρειο άκρο) και λόφου </a:t>
            </a:r>
            <a:r>
              <a:rPr lang="el-GR" sz="1400" dirty="0" smtClean="0"/>
              <a:t>Μουσών</a:t>
            </a:r>
            <a:r>
              <a:rPr lang="el-GR" sz="1400" dirty="0"/>
              <a:t> ή Φιλοπάππου (νότιο άκρο).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Βουλή των Πεντακοσίων</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Τα μέλη της εκλέγονται από την Εκκλησία του Δήμου με θητεία ενός έτους</a:t>
            </a:r>
          </a:p>
          <a:p>
            <a:r>
              <a:rPr lang="el-GR" dirty="0" smtClean="0"/>
              <a:t>Έχουν αυξημένες αρμοδιότητες: προετοιμάζουν τα κείμενα των νόμων (=προβουλεύματα), τους οποίους ψηφίζει ή απορρίπτει η Εκκλησία του Δήμου</a:t>
            </a:r>
          </a:p>
          <a:p>
            <a:r>
              <a:rPr lang="el-GR" dirty="0" smtClean="0"/>
              <a:t>Δε βρίσκεται πλέον κάτω από τον έλεγχο του Άρειου Πάγου σύμφωνα με τις μεταρρυθμίσεις του Εφιάλτη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 Εννέα Άρχοντες</a:t>
            </a:r>
            <a:endParaRPr lang="el-GR" dirty="0"/>
          </a:p>
        </p:txBody>
      </p:sp>
      <p:sp>
        <p:nvSpPr>
          <p:cNvPr id="3" name="2 - Θέση περιεχομένου"/>
          <p:cNvSpPr>
            <a:spLocks noGrp="1"/>
          </p:cNvSpPr>
          <p:nvPr>
            <p:ph idx="1"/>
          </p:nvPr>
        </p:nvSpPr>
        <p:spPr/>
        <p:txBody>
          <a:bodyPr/>
          <a:lstStyle/>
          <a:p>
            <a:r>
              <a:rPr lang="el-GR" dirty="0" smtClean="0"/>
              <a:t>Δεν εκλέγονται αλλά ορίζονται με κλήρωση</a:t>
            </a:r>
          </a:p>
          <a:p>
            <a:r>
              <a:rPr lang="el-GR" dirty="0" smtClean="0"/>
              <a:t>Το αξίωμά τους είναι καθαρά διακοσμητικό</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δέκα στρατηγοί</a:t>
            </a:r>
            <a:endParaRPr lang="el-GR" dirty="0"/>
          </a:p>
        </p:txBody>
      </p:sp>
      <p:sp>
        <p:nvSpPr>
          <p:cNvPr id="3" name="2 - Θέση περιεχομένου"/>
          <p:cNvSpPr>
            <a:spLocks noGrp="1"/>
          </p:cNvSpPr>
          <p:nvPr>
            <p:ph idx="1"/>
          </p:nvPr>
        </p:nvSpPr>
        <p:spPr/>
        <p:txBody>
          <a:bodyPr/>
          <a:lstStyle/>
          <a:p>
            <a:r>
              <a:rPr lang="el-GR" dirty="0" smtClean="0"/>
              <a:t>Είναι οι κυριότεροι ανώτεροι άρχοντες</a:t>
            </a:r>
          </a:p>
          <a:p>
            <a:r>
              <a:rPr lang="el-GR" dirty="0" smtClean="0"/>
              <a:t>Είναι υπεύθυνοι για την εσωτερική ασφάλεια της πόλης, τον σχεδιασμό της εξωτερικής πολιτικής και τη διοίκηση του στρατού και του στόλου</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Πρυτάνεις</a:t>
            </a:r>
            <a:endParaRPr lang="el-GR" dirty="0"/>
          </a:p>
        </p:txBody>
      </p:sp>
      <p:sp>
        <p:nvSpPr>
          <p:cNvPr id="3" name="2 - Θέση περιεχομένου"/>
          <p:cNvSpPr>
            <a:spLocks noGrp="1"/>
          </p:cNvSpPr>
          <p:nvPr>
            <p:ph idx="1"/>
          </p:nvPr>
        </p:nvSpPr>
        <p:spPr/>
        <p:txBody>
          <a:bodyPr/>
          <a:lstStyle/>
          <a:p>
            <a:r>
              <a:rPr lang="el-GR" dirty="0" smtClean="0"/>
              <a:t>50 βουλευτές από τη φυλή που ήταν στην εξουσία (πρυτανεύουσα φυλή)</a:t>
            </a:r>
          </a:p>
          <a:p>
            <a:r>
              <a:rPr lang="el-GR" dirty="0" smtClean="0"/>
              <a:t>Έχει την ανώτερη εκτελεστική εξουσία</a:t>
            </a:r>
          </a:p>
          <a:p>
            <a:r>
              <a:rPr lang="el-GR" dirty="0" smtClean="0"/>
              <a:t>Κυβερνούν εκ περιτροπής για το 1/10 του έτους</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821</Words>
  <Application>Microsoft Office PowerPoint</Application>
  <PresentationFormat>Προβολή στην οθόνη (4:3)</PresentationFormat>
  <Paragraphs>53</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Η ΛΕΙΤΟΥΡΓΙΑ ΤΟΥ ΠΟΛΙΤΕΥΜΑΤΟΣ ΟΙ ΛΕΙΤΟΥΡΓΙΕΣ</vt:lpstr>
      <vt:lpstr>Οι φορείς του αθηναϊκού πολιτεύματος</vt:lpstr>
      <vt:lpstr>Διαφάνεια 3</vt:lpstr>
      <vt:lpstr>Η Εκκλησία του Δήμου</vt:lpstr>
      <vt:lpstr>Διαφάνεια 5</vt:lpstr>
      <vt:lpstr>Η Βουλή των Πεντακοσίων</vt:lpstr>
      <vt:lpstr>Οι Εννέα Άρχοντες</vt:lpstr>
      <vt:lpstr>Οι δέκα στρατηγοί</vt:lpstr>
      <vt:lpstr>Οι Πρυτάνεις</vt:lpstr>
      <vt:lpstr>Διαφάνεια 10</vt:lpstr>
      <vt:lpstr>Ο Άρειος Πάγος και το Δικαστήριο της Ηλιαίας</vt:lpstr>
      <vt:lpstr>Διαφάνεια 12</vt:lpstr>
      <vt:lpstr>Οι λειτουργίες</vt:lpstr>
      <vt:lpstr>Διαφάνεια 14</vt:lpstr>
      <vt:lpstr>Οι λειτουργίες</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ΛΕΙΤΟΥΡΓΙΑ ΤΟΥ ΠΟΛΙΤΕΥΜΑΤΟΣ ΟΙ ΛΕΙΤΟΥΡΓΙΕΣ</dc:title>
  <dc:creator>User</dc:creator>
  <cp:lastModifiedBy>User</cp:lastModifiedBy>
  <cp:revision>17</cp:revision>
  <dcterms:created xsi:type="dcterms:W3CDTF">2022-03-09T19:46:19Z</dcterms:created>
  <dcterms:modified xsi:type="dcterms:W3CDTF">2022-03-11T18:52:46Z</dcterms:modified>
</cp:coreProperties>
</file>