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8" r:id="rId5"/>
    <p:sldId id="270" r:id="rId6"/>
    <p:sldId id="259" r:id="rId7"/>
    <p:sldId id="260" r:id="rId8"/>
    <p:sldId id="261" r:id="rId9"/>
    <p:sldId id="268" r:id="rId10"/>
    <p:sldId id="262" r:id="rId11"/>
    <p:sldId id="267" r:id="rId12"/>
    <p:sldId id="263" r:id="rId13"/>
    <p:sldId id="274" r:id="rId14"/>
    <p:sldId id="276" r:id="rId15"/>
    <p:sldId id="277" r:id="rId16"/>
    <p:sldId id="264" r:id="rId17"/>
    <p:sldId id="269" r:id="rId18"/>
    <p:sldId id="271" r:id="rId19"/>
    <p:sldId id="272" r:id="rId20"/>
    <p:sldId id="273" r:id="rId21"/>
    <p:sldId id="265" r:id="rId22"/>
    <p:sldId id="278"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F90A753-7AE8-4B03-BBE3-21B8A12B1055}" type="datetimeFigureOut">
              <a:rPr lang="el-GR" smtClean="0"/>
              <a:pPr/>
              <a:t>5/11/2021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23BE5D-6C4B-4C10-B2FC-E594CC7C0B1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F90A753-7AE8-4B03-BBE3-21B8A12B1055}" type="datetimeFigureOut">
              <a:rPr lang="el-GR" smtClean="0"/>
              <a:pPr/>
              <a:t>5/11/2021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23BE5D-6C4B-4C10-B2FC-E594CC7C0B1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F90A753-7AE8-4B03-BBE3-21B8A12B1055}" type="datetimeFigureOut">
              <a:rPr lang="el-GR" smtClean="0"/>
              <a:pPr/>
              <a:t>5/11/2021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23BE5D-6C4B-4C10-B2FC-E594CC7C0B1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F90A753-7AE8-4B03-BBE3-21B8A12B1055}" type="datetimeFigureOut">
              <a:rPr lang="el-GR" smtClean="0"/>
              <a:pPr/>
              <a:t>5/11/2021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23BE5D-6C4B-4C10-B2FC-E594CC7C0B1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F90A753-7AE8-4B03-BBE3-21B8A12B1055}" type="datetimeFigureOut">
              <a:rPr lang="el-GR" smtClean="0"/>
              <a:pPr/>
              <a:t>5/11/2021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23BE5D-6C4B-4C10-B2FC-E594CC7C0B1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F90A753-7AE8-4B03-BBE3-21B8A12B1055}" type="datetimeFigureOut">
              <a:rPr lang="el-GR" smtClean="0"/>
              <a:pPr/>
              <a:t>5/11/2021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023BE5D-6C4B-4C10-B2FC-E594CC7C0B1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F90A753-7AE8-4B03-BBE3-21B8A12B1055}" type="datetimeFigureOut">
              <a:rPr lang="el-GR" smtClean="0"/>
              <a:pPr/>
              <a:t>5/11/2021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023BE5D-6C4B-4C10-B2FC-E594CC7C0B1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F90A753-7AE8-4B03-BBE3-21B8A12B1055}" type="datetimeFigureOut">
              <a:rPr lang="el-GR" smtClean="0"/>
              <a:pPr/>
              <a:t>5/11/2021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023BE5D-6C4B-4C10-B2FC-E594CC7C0B1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F90A753-7AE8-4B03-BBE3-21B8A12B1055}" type="datetimeFigureOut">
              <a:rPr lang="el-GR" smtClean="0"/>
              <a:pPr/>
              <a:t>5/11/2021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023BE5D-6C4B-4C10-B2FC-E594CC7C0B1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F90A753-7AE8-4B03-BBE3-21B8A12B1055}" type="datetimeFigureOut">
              <a:rPr lang="el-GR" smtClean="0"/>
              <a:pPr/>
              <a:t>5/11/2021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023BE5D-6C4B-4C10-B2FC-E594CC7C0B1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F90A753-7AE8-4B03-BBE3-21B8A12B1055}" type="datetimeFigureOut">
              <a:rPr lang="el-GR" smtClean="0"/>
              <a:pPr/>
              <a:t>5/11/2021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023BE5D-6C4B-4C10-B2FC-E594CC7C0B1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0A753-7AE8-4B03-BBE3-21B8A12B1055}" type="datetimeFigureOut">
              <a:rPr lang="el-GR" smtClean="0"/>
              <a:pPr/>
              <a:t>5/11/2021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3BE5D-6C4B-4C10-B2FC-E594CC7C0B1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ebooks.edu.gr/ebooks/v/html/8547/2290/Istoria_A-Gymnasiou_html-empl/index_13.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Η ΜΥΚΗΝΑΪΚΗ ΘΡΗΣΚΕΙΑ ΚΑΙ ΤΕΧΝΗ</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96842"/>
          </a:xfrm>
        </p:spPr>
        <p:txBody>
          <a:bodyPr>
            <a:normAutofit fontScale="90000"/>
          </a:bodyPr>
          <a:lstStyle/>
          <a:p>
            <a:endParaRPr lang="el-GR" dirty="0"/>
          </a:p>
        </p:txBody>
      </p:sp>
      <p:sp>
        <p:nvSpPr>
          <p:cNvPr id="3" name="2 - Θέση περιεχομένου"/>
          <p:cNvSpPr>
            <a:spLocks noGrp="1"/>
          </p:cNvSpPr>
          <p:nvPr>
            <p:ph idx="1"/>
          </p:nvPr>
        </p:nvSpPr>
        <p:spPr>
          <a:xfrm>
            <a:off x="457200" y="785794"/>
            <a:ext cx="8229600" cy="5340369"/>
          </a:xfrm>
        </p:spPr>
        <p:txBody>
          <a:bodyPr>
            <a:normAutofit fontScale="85000" lnSpcReduction="10000"/>
          </a:bodyPr>
          <a:lstStyle/>
          <a:p>
            <a:r>
              <a:rPr lang="el-GR" u="sng" dirty="0" smtClean="0"/>
              <a:t>2.Τάφοι</a:t>
            </a:r>
          </a:p>
          <a:p>
            <a:pPr>
              <a:buNone/>
            </a:pPr>
            <a:r>
              <a:rPr lang="el-GR" dirty="0" err="1" smtClean="0">
                <a:solidFill>
                  <a:srgbClr val="FF0000"/>
                </a:solidFill>
              </a:rPr>
              <a:t>Λακκοειδείς</a:t>
            </a:r>
            <a:r>
              <a:rPr lang="el-GR" dirty="0" smtClean="0">
                <a:solidFill>
                  <a:srgbClr val="FF0000"/>
                </a:solidFill>
              </a:rPr>
              <a:t> τάφοι </a:t>
            </a:r>
            <a:r>
              <a:rPr lang="el-GR" dirty="0" smtClean="0"/>
              <a:t>πάνω στους οποίους στήνονται λίθινες πλάκες (= </a:t>
            </a:r>
            <a:r>
              <a:rPr lang="el-GR" dirty="0" smtClean="0">
                <a:solidFill>
                  <a:srgbClr val="FF0000"/>
                </a:solidFill>
              </a:rPr>
              <a:t>επιτύμβιες στήλες</a:t>
            </a:r>
            <a:r>
              <a:rPr lang="el-GR" dirty="0" smtClean="0"/>
              <a:t>) με ανάγλυφες σπείρες η πολεμικές και κυνηγετικές σκηνές που μαρτυρούν τον πολεμικό χαρακτήρα των νεκρών</a:t>
            </a:r>
          </a:p>
          <a:p>
            <a:pPr>
              <a:buNone/>
            </a:pPr>
            <a:r>
              <a:rPr lang="el-GR" dirty="0" smtClean="0">
                <a:solidFill>
                  <a:srgbClr val="FF0000"/>
                </a:solidFill>
              </a:rPr>
              <a:t>Θολωτοί τάφοι</a:t>
            </a:r>
            <a:r>
              <a:rPr lang="el-GR" dirty="0" smtClean="0"/>
              <a:t>: μέσω ενός πλαισιωμένου με λίθινους τοίχους διάδρομο εισέρχεται ο επισκέπτης στον κυκλικό θάλαμο με παρόμοια λιθοδομή και θολωτή οροφή. Μετά την ταφή διάδρομος και τάφος καλύπτονται με χώμα ώστε ο τάφος να θυμίζει εξωτερικά μικρό λόφο.</a:t>
            </a:r>
          </a:p>
          <a:p>
            <a:pPr>
              <a:buNone/>
            </a:pPr>
            <a:r>
              <a:rPr lang="el-GR" dirty="0" smtClean="0"/>
              <a:t>Ο «θησαυρός του Ατρέα», ο «τάφος της Κλυταιμνήστρας»</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srcRect/>
          <a:stretch>
            <a:fillRect/>
          </a:stretch>
        </p:blipFill>
        <p:spPr bwMode="auto">
          <a:xfrm>
            <a:off x="642910" y="857232"/>
            <a:ext cx="2476500" cy="1971676"/>
          </a:xfrm>
          <a:prstGeom prst="rect">
            <a:avLst/>
          </a:prstGeom>
          <a:noFill/>
        </p:spPr>
      </p:pic>
      <p:sp>
        <p:nvSpPr>
          <p:cNvPr id="3" name="2 - Ορθογώνιο"/>
          <p:cNvSpPr/>
          <p:nvPr/>
        </p:nvSpPr>
        <p:spPr>
          <a:xfrm>
            <a:off x="571472" y="3286124"/>
            <a:ext cx="2571768" cy="523220"/>
          </a:xfrm>
          <a:prstGeom prst="rect">
            <a:avLst/>
          </a:prstGeom>
        </p:spPr>
        <p:txBody>
          <a:bodyPr wrap="square">
            <a:spAutoFit/>
          </a:bodyPr>
          <a:lstStyle/>
          <a:p>
            <a:r>
              <a:rPr lang="el-GR" sz="1400" b="1" i="1" dirty="0" smtClean="0"/>
              <a:t>Η Πύλη των λεόντων, στην ακρόπολη των Μυκηνών.</a:t>
            </a:r>
            <a:endParaRPr lang="el-GR" sz="1400" dirty="0"/>
          </a:p>
        </p:txBody>
      </p:sp>
      <p:pic>
        <p:nvPicPr>
          <p:cNvPr id="1028" name="Picture 4" descr="image"/>
          <p:cNvPicPr>
            <a:picLocks noChangeAspect="1" noChangeArrowheads="1"/>
          </p:cNvPicPr>
          <p:nvPr/>
        </p:nvPicPr>
        <p:blipFill>
          <a:blip r:embed="rId3"/>
          <a:srcRect/>
          <a:stretch>
            <a:fillRect/>
          </a:stretch>
        </p:blipFill>
        <p:spPr bwMode="auto">
          <a:xfrm>
            <a:off x="4071934" y="1357298"/>
            <a:ext cx="3324225" cy="2143125"/>
          </a:xfrm>
          <a:prstGeom prst="rect">
            <a:avLst/>
          </a:prstGeom>
          <a:noFill/>
        </p:spPr>
      </p:pic>
      <p:sp>
        <p:nvSpPr>
          <p:cNvPr id="5" name="4 - Ορθογώνιο"/>
          <p:cNvSpPr/>
          <p:nvPr/>
        </p:nvSpPr>
        <p:spPr>
          <a:xfrm>
            <a:off x="3857620" y="3571876"/>
            <a:ext cx="4572000" cy="1446550"/>
          </a:xfrm>
          <a:prstGeom prst="rect">
            <a:avLst/>
          </a:prstGeom>
        </p:spPr>
        <p:txBody>
          <a:bodyPr>
            <a:spAutoFit/>
          </a:bodyPr>
          <a:lstStyle/>
          <a:p>
            <a:r>
              <a:rPr lang="el-GR" b="1" i="1" dirty="0" smtClean="0"/>
              <a:t> «</a:t>
            </a:r>
            <a:r>
              <a:rPr lang="el-GR" sz="1400" b="1" i="1" dirty="0" smtClean="0"/>
              <a:t>Θησαυρός του Ατρέα».</a:t>
            </a:r>
            <a:r>
              <a:rPr lang="el-GR" sz="1400" dirty="0" smtClean="0"/>
              <a:t/>
            </a:r>
            <a:br>
              <a:rPr lang="el-GR" sz="1400" dirty="0" smtClean="0"/>
            </a:br>
            <a:r>
              <a:rPr lang="el-GR" sz="1400" i="1" dirty="0" smtClean="0"/>
              <a:t>Το εντυπωσιακότερο οικοδόμημα μνημειακής αρχιτεκτονικής του μυκηναϊκού κόσμου. Ένας δρόμος μήκους 35 μέτρων οδηγεί στην κύρια είσοδο η οποία στέφεται από ένα </a:t>
            </a:r>
            <a:r>
              <a:rPr lang="el-GR" sz="1400" i="1" dirty="0" smtClean="0">
                <a:hlinkClick r:id="rId4" tooltip="Ανακουφιστικό τρίγωνο"/>
              </a:rPr>
              <a:t>«ανακουφιστικό» τρίγωνο</a:t>
            </a:r>
            <a:r>
              <a:rPr lang="el-GR" sz="1400" i="1" dirty="0" smtClean="0"/>
              <a:t> που καλυπτόταν από λίθινη επένδυση.</a:t>
            </a:r>
            <a:endParaRPr lang="el-GR" sz="1400" dirty="0"/>
          </a:p>
        </p:txBody>
      </p:sp>
      <p:pic>
        <p:nvPicPr>
          <p:cNvPr id="1030" name="Picture 6" descr="image"/>
          <p:cNvPicPr>
            <a:picLocks noChangeAspect="1" noChangeArrowheads="1"/>
          </p:cNvPicPr>
          <p:nvPr/>
        </p:nvPicPr>
        <p:blipFill>
          <a:blip r:embed="rId5"/>
          <a:srcRect/>
          <a:stretch>
            <a:fillRect/>
          </a:stretch>
        </p:blipFill>
        <p:spPr bwMode="auto">
          <a:xfrm>
            <a:off x="428596" y="3996067"/>
            <a:ext cx="2071702" cy="2195182"/>
          </a:xfrm>
          <a:prstGeom prst="rect">
            <a:avLst/>
          </a:prstGeom>
          <a:noFill/>
        </p:spPr>
      </p:pic>
      <p:sp>
        <p:nvSpPr>
          <p:cNvPr id="7" name="6 - Ορθογώνιο"/>
          <p:cNvSpPr/>
          <p:nvPr/>
        </p:nvSpPr>
        <p:spPr>
          <a:xfrm>
            <a:off x="2571736" y="5072074"/>
            <a:ext cx="4572000" cy="1200329"/>
          </a:xfrm>
          <a:prstGeom prst="rect">
            <a:avLst/>
          </a:prstGeom>
        </p:spPr>
        <p:txBody>
          <a:bodyPr>
            <a:spAutoFit/>
          </a:bodyPr>
          <a:lstStyle/>
          <a:p>
            <a:r>
              <a:rPr lang="el-GR" sz="1200" b="1" i="1" dirty="0" smtClean="0"/>
              <a:t>Χρυσή προσωπίδα από τους </a:t>
            </a:r>
            <a:r>
              <a:rPr lang="el-GR" sz="1200" b="1" i="1" dirty="0" err="1" smtClean="0"/>
              <a:t>λακκοειδείς</a:t>
            </a:r>
            <a:r>
              <a:rPr lang="el-GR" sz="1200" b="1" i="1" dirty="0" smtClean="0"/>
              <a:t> τάφους</a:t>
            </a:r>
            <a:br>
              <a:rPr lang="el-GR" sz="1200" b="1" i="1" dirty="0" smtClean="0"/>
            </a:br>
            <a:r>
              <a:rPr lang="el-GR" sz="1200" b="1" i="1" dirty="0" smtClean="0"/>
              <a:t>των Μυκηνών</a:t>
            </a:r>
            <a:r>
              <a:rPr lang="el-GR" sz="1200" i="1" dirty="0" smtClean="0"/>
              <a:t> (1550-1500 </a:t>
            </a:r>
            <a:r>
              <a:rPr lang="el-GR" sz="1200" i="1" dirty="0" err="1" smtClean="0"/>
              <a:t>π.Χ.</a:t>
            </a:r>
            <a:r>
              <a:rPr lang="el-GR" sz="1200" i="1" dirty="0" smtClean="0"/>
              <a:t>).</a:t>
            </a:r>
            <a:r>
              <a:rPr lang="el-GR" sz="1200" dirty="0" smtClean="0"/>
              <a:t/>
            </a:r>
            <a:br>
              <a:rPr lang="el-GR" sz="1200" dirty="0" smtClean="0"/>
            </a:br>
            <a:r>
              <a:rPr lang="el-GR" sz="1200" i="1" dirty="0" smtClean="0"/>
              <a:t>Παλαιότερα είχε θεωρηθεί ότι ανήκε στον Αγαμέμνονα,</a:t>
            </a:r>
            <a:r>
              <a:rPr lang="el-GR" sz="1200" dirty="0" smtClean="0"/>
              <a:t/>
            </a:r>
            <a:br>
              <a:rPr lang="el-GR" sz="1200" dirty="0" smtClean="0"/>
            </a:br>
            <a:r>
              <a:rPr lang="el-GR" sz="1200" i="1" dirty="0" smtClean="0"/>
              <a:t>βασιλιά των Μυκηνών. Όμως, χρονολογείται πολύ πριν</a:t>
            </a:r>
            <a:r>
              <a:rPr lang="el-GR" sz="1200" dirty="0" smtClean="0"/>
              <a:t/>
            </a:r>
            <a:br>
              <a:rPr lang="el-GR" sz="1200" dirty="0" smtClean="0"/>
            </a:br>
            <a:r>
              <a:rPr lang="el-GR" sz="1200" i="1" dirty="0" smtClean="0"/>
              <a:t>από την εποχή που έγινε ο Τρωικός Πόλεμος.</a:t>
            </a:r>
            <a:r>
              <a:rPr lang="el-GR" sz="1200" dirty="0" smtClean="0"/>
              <a:t/>
            </a:r>
            <a:br>
              <a:rPr lang="el-GR" sz="1200" dirty="0" smtClean="0"/>
            </a:br>
            <a:r>
              <a:rPr lang="el-GR" sz="1200" i="1" dirty="0" smtClean="0"/>
              <a:t>(Αθήνα, Εθνικό Αρχαιολογικό Μουσείο)</a:t>
            </a:r>
            <a:endParaRPr lang="el-GR"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2528"/>
          </a:xfrm>
        </p:spPr>
        <p:txBody>
          <a:bodyPr>
            <a:normAutofit fontScale="90000"/>
          </a:bodyPr>
          <a:lstStyle/>
          <a:p>
            <a:endParaRPr lang="el-GR" dirty="0"/>
          </a:p>
        </p:txBody>
      </p:sp>
      <p:sp>
        <p:nvSpPr>
          <p:cNvPr id="3" name="2 - Θέση περιεχομένου"/>
          <p:cNvSpPr>
            <a:spLocks noGrp="1"/>
          </p:cNvSpPr>
          <p:nvPr>
            <p:ph idx="1"/>
          </p:nvPr>
        </p:nvSpPr>
        <p:spPr>
          <a:xfrm>
            <a:off x="457200" y="642918"/>
            <a:ext cx="8229600" cy="5483245"/>
          </a:xfrm>
        </p:spPr>
        <p:txBody>
          <a:bodyPr/>
          <a:lstStyle/>
          <a:p>
            <a:r>
              <a:rPr lang="el-GR" u="sng" dirty="0" smtClean="0"/>
              <a:t>3.Ζωγραφική</a:t>
            </a:r>
          </a:p>
          <a:p>
            <a:pPr>
              <a:buNone/>
            </a:pPr>
            <a:r>
              <a:rPr lang="el-GR" dirty="0" smtClean="0"/>
              <a:t>Τα μυκηναϊκά ανάκτορα διακοσμούνται με </a:t>
            </a:r>
            <a:r>
              <a:rPr lang="el-GR" dirty="0" smtClean="0">
                <a:solidFill>
                  <a:srgbClr val="FF0000"/>
                </a:solidFill>
              </a:rPr>
              <a:t>τοιχογραφίες</a:t>
            </a:r>
            <a:r>
              <a:rPr lang="el-GR" dirty="0" smtClean="0"/>
              <a:t>, που </a:t>
            </a:r>
            <a:r>
              <a:rPr lang="el-GR" dirty="0"/>
              <a:t>έ</a:t>
            </a:r>
            <a:r>
              <a:rPr lang="el-GR" dirty="0" smtClean="0"/>
              <a:t>χουν δεχτεί έντονη μινωική επίδραση</a:t>
            </a:r>
          </a:p>
          <a:p>
            <a:pPr>
              <a:buNone/>
            </a:pPr>
            <a:r>
              <a:rPr lang="el-GR" u="sng" dirty="0" smtClean="0"/>
              <a:t>4.Κεραμική</a:t>
            </a:r>
          </a:p>
          <a:p>
            <a:pPr>
              <a:buNone/>
            </a:pPr>
            <a:r>
              <a:rPr lang="el-GR" dirty="0" smtClean="0">
                <a:solidFill>
                  <a:srgbClr val="FF0000"/>
                </a:solidFill>
              </a:rPr>
              <a:t>Αγγεία</a:t>
            </a:r>
            <a:r>
              <a:rPr lang="el-GR" dirty="0" smtClean="0"/>
              <a:t> με έντονο </a:t>
            </a:r>
            <a:r>
              <a:rPr lang="el-GR" dirty="0" smtClean="0">
                <a:solidFill>
                  <a:srgbClr val="FF0000"/>
                </a:solidFill>
              </a:rPr>
              <a:t>εικονιστικό ρυθμό </a:t>
            </a:r>
            <a:r>
              <a:rPr lang="el-GR" dirty="0" smtClean="0"/>
              <a:t>και με επιδράσεις από τα μινωικά (παραστάσεις με ανθρώπους, ζώα, πουλιά, ψάρια, σκηνές με άρματα)</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www.namuseum.gr/wp-content/uploads/2018/10/11670_ligthtbox.jpg"/>
          <p:cNvPicPr>
            <a:picLocks noChangeAspect="1" noChangeArrowheads="1"/>
          </p:cNvPicPr>
          <p:nvPr/>
        </p:nvPicPr>
        <p:blipFill>
          <a:blip r:embed="rId2"/>
          <a:srcRect/>
          <a:stretch>
            <a:fillRect/>
          </a:stretch>
        </p:blipFill>
        <p:spPr bwMode="auto">
          <a:xfrm>
            <a:off x="142844" y="214290"/>
            <a:ext cx="6286512" cy="4191008"/>
          </a:xfrm>
          <a:prstGeom prst="rect">
            <a:avLst/>
          </a:prstGeom>
          <a:noFill/>
        </p:spPr>
      </p:pic>
      <p:sp>
        <p:nvSpPr>
          <p:cNvPr id="4" name="3 - Ορθογώνιο"/>
          <p:cNvSpPr/>
          <p:nvPr/>
        </p:nvSpPr>
        <p:spPr>
          <a:xfrm>
            <a:off x="285720" y="4643446"/>
            <a:ext cx="4572000" cy="584775"/>
          </a:xfrm>
          <a:prstGeom prst="rect">
            <a:avLst/>
          </a:prstGeom>
        </p:spPr>
        <p:txBody>
          <a:bodyPr>
            <a:spAutoFit/>
          </a:bodyPr>
          <a:lstStyle/>
          <a:p>
            <a:pPr fontAlgn="base"/>
            <a:r>
              <a:rPr lang="el-GR" sz="1400" dirty="0"/>
              <a:t>Τοιχογραφία της '' Μυκηναίας''. Ακρόπολη Μυκηνών, Θρησκευτικό Κέντρο. 13ος αι. </a:t>
            </a:r>
            <a:r>
              <a:rPr lang="el-GR" sz="1400" dirty="0" err="1"/>
              <a:t>π.Χ</a:t>
            </a:r>
            <a:r>
              <a:rPr lang="el-GR" dirty="0" err="1"/>
              <a:t>.</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www.namuseum.gr/wp-content/uploads/2018/10/1426_lightbox.jpg"/>
          <p:cNvPicPr>
            <a:picLocks noChangeAspect="1" noChangeArrowheads="1"/>
          </p:cNvPicPr>
          <p:nvPr/>
        </p:nvPicPr>
        <p:blipFill>
          <a:blip r:embed="rId2"/>
          <a:srcRect/>
          <a:stretch>
            <a:fillRect/>
          </a:stretch>
        </p:blipFill>
        <p:spPr bwMode="auto">
          <a:xfrm>
            <a:off x="214282" y="428604"/>
            <a:ext cx="7143800" cy="4976804"/>
          </a:xfrm>
          <a:prstGeom prst="rect">
            <a:avLst/>
          </a:prstGeom>
          <a:noFill/>
        </p:spPr>
      </p:pic>
      <p:sp>
        <p:nvSpPr>
          <p:cNvPr id="3" name="2 - Ορθογώνιο"/>
          <p:cNvSpPr/>
          <p:nvPr/>
        </p:nvSpPr>
        <p:spPr>
          <a:xfrm>
            <a:off x="1928794" y="5429264"/>
            <a:ext cx="4572000" cy="1200329"/>
          </a:xfrm>
          <a:prstGeom prst="rect">
            <a:avLst/>
          </a:prstGeom>
        </p:spPr>
        <p:txBody>
          <a:bodyPr>
            <a:spAutoFit/>
          </a:bodyPr>
          <a:lstStyle/>
          <a:p>
            <a:pPr fontAlgn="base"/>
            <a:r>
              <a:rPr lang="el-GR" dirty="0"/>
              <a:t>Μεγάλος κρατήρας με παράσταση οπλισμένων ανδρών. Από την οικία του ''κρατήρα των πολεμιστών'' στην Ακρόπολη των Μυκηνών. 12ος αι. </a:t>
            </a:r>
            <a:r>
              <a:rPr lang="el-GR" dirty="0" err="1"/>
              <a:t>π.Χ.</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www.namuseum.gr/wp-content/uploads/2018/10/8557_lightbox.jpg"/>
          <p:cNvPicPr>
            <a:picLocks noChangeAspect="1" noChangeArrowheads="1"/>
          </p:cNvPicPr>
          <p:nvPr/>
        </p:nvPicPr>
        <p:blipFill>
          <a:blip r:embed="rId2"/>
          <a:srcRect/>
          <a:stretch>
            <a:fillRect/>
          </a:stretch>
        </p:blipFill>
        <p:spPr bwMode="auto">
          <a:xfrm>
            <a:off x="285721" y="785794"/>
            <a:ext cx="6786610" cy="4548176"/>
          </a:xfrm>
          <a:prstGeom prst="rect">
            <a:avLst/>
          </a:prstGeom>
          <a:noFill/>
        </p:spPr>
      </p:pic>
      <p:sp>
        <p:nvSpPr>
          <p:cNvPr id="3" name="2 - Ορθογώνιο"/>
          <p:cNvSpPr/>
          <p:nvPr/>
        </p:nvSpPr>
        <p:spPr>
          <a:xfrm>
            <a:off x="1500166" y="5429264"/>
            <a:ext cx="4572000" cy="923330"/>
          </a:xfrm>
          <a:prstGeom prst="rect">
            <a:avLst/>
          </a:prstGeom>
        </p:spPr>
        <p:txBody>
          <a:bodyPr>
            <a:spAutoFit/>
          </a:bodyPr>
          <a:lstStyle/>
          <a:p>
            <a:pPr fontAlgn="base"/>
            <a:r>
              <a:rPr lang="el-GR" dirty="0"/>
              <a:t>Ρυτό (τελετουργικό σκεύος) σε σχήμα υποδήματος. Θαλαμωτός τάφος, Βούλα Αττικής, 14ος αι. </a:t>
            </a:r>
            <a:r>
              <a:rPr lang="el-GR" dirty="0" err="1"/>
              <a:t>π.Χ.</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53966"/>
          </a:xfrm>
        </p:spPr>
        <p:txBody>
          <a:bodyPr>
            <a:normAutofit fontScale="90000"/>
          </a:bodyPr>
          <a:lstStyle/>
          <a:p>
            <a:endParaRPr lang="el-GR" dirty="0"/>
          </a:p>
        </p:txBody>
      </p:sp>
      <p:sp>
        <p:nvSpPr>
          <p:cNvPr id="3" name="2 - Θέση περιεχομένου"/>
          <p:cNvSpPr>
            <a:spLocks noGrp="1"/>
          </p:cNvSpPr>
          <p:nvPr>
            <p:ph idx="1"/>
          </p:nvPr>
        </p:nvSpPr>
        <p:spPr>
          <a:xfrm>
            <a:off x="457200" y="642918"/>
            <a:ext cx="8229600" cy="5483245"/>
          </a:xfrm>
        </p:spPr>
        <p:txBody>
          <a:bodyPr>
            <a:normAutofit lnSpcReduction="10000"/>
          </a:bodyPr>
          <a:lstStyle/>
          <a:p>
            <a:r>
              <a:rPr lang="el-GR" u="sng" dirty="0" smtClean="0"/>
              <a:t>5.Μεταλλοτεχνία</a:t>
            </a:r>
          </a:p>
          <a:p>
            <a:pPr>
              <a:buNone/>
            </a:pPr>
            <a:r>
              <a:rPr lang="el-GR" dirty="0" smtClean="0">
                <a:solidFill>
                  <a:srgbClr val="FF0000"/>
                </a:solidFill>
              </a:rPr>
              <a:t>Κοσμήματα</a:t>
            </a:r>
            <a:r>
              <a:rPr lang="el-GR" dirty="0" smtClean="0"/>
              <a:t> απαράμιλλης (=ασυναγώνιστης, άφθαστης) τέχνης από χρυσό, ασήμι, άλλα πολύτιμα υλικά</a:t>
            </a:r>
          </a:p>
          <a:p>
            <a:pPr>
              <a:buNone/>
            </a:pPr>
            <a:r>
              <a:rPr lang="el-GR" dirty="0" smtClean="0"/>
              <a:t>Πολυτελή αντικείμενα όπως </a:t>
            </a:r>
            <a:r>
              <a:rPr lang="el-GR" dirty="0" smtClean="0">
                <a:solidFill>
                  <a:srgbClr val="FF0000"/>
                </a:solidFill>
              </a:rPr>
              <a:t>σκεύη</a:t>
            </a:r>
            <a:r>
              <a:rPr lang="el-GR" dirty="0" smtClean="0"/>
              <a:t> με ανάγλυφες παραστάσεις κυνηγιού ή ειδυλλιακές σκηνές, όπως τα χρυσά κύπελλα από τον τάφο του </a:t>
            </a:r>
            <a:r>
              <a:rPr lang="el-GR" dirty="0" err="1" smtClean="0"/>
              <a:t>Βαφειού</a:t>
            </a:r>
            <a:r>
              <a:rPr lang="el-GR" dirty="0" smtClean="0"/>
              <a:t>, </a:t>
            </a:r>
            <a:r>
              <a:rPr lang="el-GR" dirty="0" smtClean="0">
                <a:solidFill>
                  <a:srgbClr val="FF0000"/>
                </a:solidFill>
              </a:rPr>
              <a:t>ξίφη</a:t>
            </a:r>
            <a:r>
              <a:rPr lang="el-GR" dirty="0" smtClean="0"/>
              <a:t> και </a:t>
            </a:r>
            <a:r>
              <a:rPr lang="el-GR" dirty="0" smtClean="0">
                <a:solidFill>
                  <a:srgbClr val="FF0000"/>
                </a:solidFill>
              </a:rPr>
              <a:t>εγχειρίδια</a:t>
            </a:r>
            <a:r>
              <a:rPr lang="el-GR" dirty="0" smtClean="0"/>
              <a:t> (=μικρά ξίφη) με ανάγλυφες εικόνες, </a:t>
            </a:r>
            <a:r>
              <a:rPr lang="el-GR" dirty="0" smtClean="0">
                <a:solidFill>
                  <a:srgbClr val="FF0000"/>
                </a:solidFill>
              </a:rPr>
              <a:t>χρυσές προσωπίδες </a:t>
            </a:r>
            <a:r>
              <a:rPr lang="el-GR" dirty="0" smtClean="0"/>
              <a:t>των νεκρών βασιλιάδων κ.α.</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p:cNvPicPr>
            <a:picLocks noChangeAspect="1" noChangeArrowheads="1"/>
          </p:cNvPicPr>
          <p:nvPr/>
        </p:nvPicPr>
        <p:blipFill>
          <a:blip r:embed="rId2"/>
          <a:srcRect/>
          <a:stretch>
            <a:fillRect/>
          </a:stretch>
        </p:blipFill>
        <p:spPr bwMode="auto">
          <a:xfrm>
            <a:off x="285720" y="1214422"/>
            <a:ext cx="2962275" cy="2019301"/>
          </a:xfrm>
          <a:prstGeom prst="rect">
            <a:avLst/>
          </a:prstGeom>
          <a:noFill/>
        </p:spPr>
      </p:pic>
      <p:sp>
        <p:nvSpPr>
          <p:cNvPr id="3" name="2 - Ορθογώνιο"/>
          <p:cNvSpPr/>
          <p:nvPr/>
        </p:nvSpPr>
        <p:spPr>
          <a:xfrm>
            <a:off x="214282" y="3286124"/>
            <a:ext cx="3143272" cy="954107"/>
          </a:xfrm>
          <a:prstGeom prst="rect">
            <a:avLst/>
          </a:prstGeom>
        </p:spPr>
        <p:txBody>
          <a:bodyPr wrap="square">
            <a:spAutoFit/>
          </a:bodyPr>
          <a:lstStyle/>
          <a:p>
            <a:r>
              <a:rPr lang="el-GR" sz="1400" b="1" i="1" dirty="0" smtClean="0"/>
              <a:t>Τοιχογραφία από το ανάκτορο της Πύλου. Δύο Μυκηναίοι πολεμιστές με άρμα.</a:t>
            </a:r>
            <a:r>
              <a:rPr lang="el-GR" sz="1400" dirty="0" smtClean="0"/>
              <a:t/>
            </a:r>
            <a:br>
              <a:rPr lang="el-GR" sz="1400" dirty="0" smtClean="0"/>
            </a:br>
            <a:r>
              <a:rPr lang="el-GR" sz="1400" i="1" dirty="0" smtClean="0"/>
              <a:t>(Αθήνα, Εθνικό Αρχαιολογικό Μουσείο)</a:t>
            </a:r>
            <a:endParaRPr lang="el-GR" sz="1400" dirty="0"/>
          </a:p>
        </p:txBody>
      </p:sp>
      <p:pic>
        <p:nvPicPr>
          <p:cNvPr id="34820" name="Picture 4" descr="image"/>
          <p:cNvPicPr>
            <a:picLocks noChangeAspect="1" noChangeArrowheads="1"/>
          </p:cNvPicPr>
          <p:nvPr/>
        </p:nvPicPr>
        <p:blipFill>
          <a:blip r:embed="rId3"/>
          <a:srcRect/>
          <a:stretch>
            <a:fillRect/>
          </a:stretch>
        </p:blipFill>
        <p:spPr bwMode="auto">
          <a:xfrm>
            <a:off x="3643306" y="857232"/>
            <a:ext cx="1733550" cy="2590800"/>
          </a:xfrm>
          <a:prstGeom prst="rect">
            <a:avLst/>
          </a:prstGeom>
          <a:noFill/>
        </p:spPr>
      </p:pic>
      <p:sp>
        <p:nvSpPr>
          <p:cNvPr id="5" name="4 - Ορθογώνιο"/>
          <p:cNvSpPr/>
          <p:nvPr/>
        </p:nvSpPr>
        <p:spPr>
          <a:xfrm>
            <a:off x="3357554" y="3643314"/>
            <a:ext cx="2500330" cy="2031325"/>
          </a:xfrm>
          <a:prstGeom prst="rect">
            <a:avLst/>
          </a:prstGeom>
        </p:spPr>
        <p:txBody>
          <a:bodyPr wrap="square">
            <a:spAutoFit/>
          </a:bodyPr>
          <a:lstStyle/>
          <a:p>
            <a:r>
              <a:rPr lang="el-GR" sz="1400" b="1" i="1" dirty="0" smtClean="0"/>
              <a:t>Μυκηναϊκό αγγείο από την </a:t>
            </a:r>
            <a:r>
              <a:rPr lang="el-GR" sz="1400" b="1" i="1" dirty="0" err="1" smtClean="0"/>
              <a:t>Πρόσιμνη</a:t>
            </a:r>
            <a:r>
              <a:rPr lang="el-GR" sz="1400" b="1" i="1" dirty="0" smtClean="0"/>
              <a:t> Αργολίδας </a:t>
            </a:r>
            <a:r>
              <a:rPr lang="el-GR" sz="1400" i="1" dirty="0" smtClean="0"/>
              <a:t>(μέσα 15ου αιώνα </a:t>
            </a:r>
            <a:r>
              <a:rPr lang="el-GR" sz="1400" i="1" dirty="0" err="1" smtClean="0"/>
              <a:t>π.Χ</a:t>
            </a:r>
            <a:r>
              <a:rPr lang="el-GR" sz="1400" i="1" dirty="0" smtClean="0"/>
              <a:t>). Το χαρακτηριστικό αυτό μυκηναϊκό αγγείο διακοσμείται με χταπόδι και άλλα θαλασσινά μοτίβα.(Αθήνα, Εθνικό Αρχαιολογικό Μουσείο)</a:t>
            </a:r>
          </a:p>
          <a:p>
            <a:r>
              <a:rPr lang="el-GR" sz="1400" i="1" dirty="0" smtClean="0"/>
              <a:t> </a:t>
            </a:r>
            <a:endParaRPr lang="el-GR" sz="1400" i="1" dirty="0"/>
          </a:p>
        </p:txBody>
      </p:sp>
      <p:pic>
        <p:nvPicPr>
          <p:cNvPr id="34822" name="Picture 6" descr="image"/>
          <p:cNvPicPr>
            <a:picLocks noChangeAspect="1" noChangeArrowheads="1"/>
          </p:cNvPicPr>
          <p:nvPr/>
        </p:nvPicPr>
        <p:blipFill>
          <a:blip r:embed="rId4"/>
          <a:srcRect/>
          <a:stretch>
            <a:fillRect/>
          </a:stretch>
        </p:blipFill>
        <p:spPr bwMode="auto">
          <a:xfrm>
            <a:off x="5500694" y="928670"/>
            <a:ext cx="3429000" cy="2581276"/>
          </a:xfrm>
          <a:prstGeom prst="rect">
            <a:avLst/>
          </a:prstGeom>
          <a:noFill/>
        </p:spPr>
      </p:pic>
      <p:sp>
        <p:nvSpPr>
          <p:cNvPr id="7" name="6 - Ορθογώνιο"/>
          <p:cNvSpPr/>
          <p:nvPr/>
        </p:nvSpPr>
        <p:spPr>
          <a:xfrm>
            <a:off x="5857884" y="3714752"/>
            <a:ext cx="2928926" cy="2246769"/>
          </a:xfrm>
          <a:prstGeom prst="rect">
            <a:avLst/>
          </a:prstGeom>
        </p:spPr>
        <p:txBody>
          <a:bodyPr wrap="square">
            <a:spAutoFit/>
          </a:bodyPr>
          <a:lstStyle/>
          <a:p>
            <a:r>
              <a:rPr lang="el-GR" sz="1400" b="1" i="1" dirty="0" smtClean="0"/>
              <a:t>Τα χρυσά κύπελλα του </a:t>
            </a:r>
            <a:r>
              <a:rPr lang="el-GR" sz="1400" b="1" i="1" dirty="0" err="1" smtClean="0"/>
              <a:t>Βαφειού</a:t>
            </a:r>
            <a:r>
              <a:rPr lang="el-GR" sz="1400" dirty="0" smtClean="0"/>
              <a:t/>
            </a:r>
            <a:br>
              <a:rPr lang="el-GR" sz="1400" dirty="0" smtClean="0"/>
            </a:br>
            <a:r>
              <a:rPr lang="el-GR" sz="1400" i="1" dirty="0" smtClean="0"/>
              <a:t>(15ος αιώνας </a:t>
            </a:r>
            <a:r>
              <a:rPr lang="el-GR" sz="1400" i="1" dirty="0" err="1" smtClean="0"/>
              <a:t>π.Χ.</a:t>
            </a:r>
            <a:r>
              <a:rPr lang="el-GR" sz="1400" i="1" dirty="0" smtClean="0"/>
              <a:t>). Βρέθηκαν στον θολωτό τάφο του </a:t>
            </a:r>
            <a:r>
              <a:rPr lang="el-GR" sz="1400" i="1" dirty="0" err="1" smtClean="0"/>
              <a:t>Βαφειού</a:t>
            </a:r>
            <a:r>
              <a:rPr lang="el-GR" sz="1400" i="1" dirty="0" smtClean="0"/>
              <a:t>,</a:t>
            </a:r>
            <a:r>
              <a:rPr lang="el-GR" sz="1400" dirty="0" smtClean="0"/>
              <a:t/>
            </a:r>
            <a:br>
              <a:rPr lang="el-GR" sz="1400" dirty="0" smtClean="0"/>
            </a:br>
            <a:r>
              <a:rPr lang="el-GR" sz="1400" i="1" dirty="0" smtClean="0"/>
              <a:t>στη Λακωνία. Διακοσμούνταν με ανάγλυφες σκηνές</a:t>
            </a:r>
            <a:r>
              <a:rPr lang="el-GR" sz="1400" dirty="0" smtClean="0"/>
              <a:t/>
            </a:r>
            <a:br>
              <a:rPr lang="el-GR" sz="1400" dirty="0" smtClean="0"/>
            </a:br>
            <a:r>
              <a:rPr lang="el-GR" sz="1400" i="1" dirty="0" smtClean="0"/>
              <a:t>εξημέρωσης ταύρων μέσα σε φυσικό τοπίο και μάλλον</a:t>
            </a:r>
            <a:r>
              <a:rPr lang="el-GR" sz="1400" dirty="0" smtClean="0"/>
              <a:t/>
            </a:r>
            <a:br>
              <a:rPr lang="el-GR" sz="1400" dirty="0" smtClean="0"/>
            </a:br>
            <a:r>
              <a:rPr lang="el-GR" sz="1400" i="1" dirty="0" smtClean="0"/>
              <a:t>είναι έργα τεχνιτών από την Κρήτη.</a:t>
            </a:r>
            <a:r>
              <a:rPr lang="el-GR" sz="1400" dirty="0" smtClean="0"/>
              <a:t/>
            </a:r>
            <a:br>
              <a:rPr lang="el-GR" sz="1400" dirty="0" smtClean="0"/>
            </a:br>
            <a:r>
              <a:rPr lang="el-GR" sz="1400" i="1" dirty="0" smtClean="0"/>
              <a:t>(Αθήνα, Εθνικό Αρχαιολογικό Μουσείο)</a:t>
            </a:r>
            <a:endParaRPr lang="el-GR"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namuseum.gr/wp-content/uploads/2018/10/273_lightbox.jpg"/>
          <p:cNvPicPr>
            <a:picLocks noChangeAspect="1" noChangeArrowheads="1"/>
          </p:cNvPicPr>
          <p:nvPr/>
        </p:nvPicPr>
        <p:blipFill>
          <a:blip r:embed="rId2"/>
          <a:srcRect/>
          <a:stretch>
            <a:fillRect/>
          </a:stretch>
        </p:blipFill>
        <p:spPr bwMode="auto">
          <a:xfrm>
            <a:off x="642911" y="1000108"/>
            <a:ext cx="3929090" cy="5191142"/>
          </a:xfrm>
          <a:prstGeom prst="rect">
            <a:avLst/>
          </a:prstGeom>
          <a:noFill/>
        </p:spPr>
      </p:pic>
      <p:sp>
        <p:nvSpPr>
          <p:cNvPr id="3" name="2 - Ορθογώνιο"/>
          <p:cNvSpPr/>
          <p:nvPr/>
        </p:nvSpPr>
        <p:spPr>
          <a:xfrm>
            <a:off x="428596" y="5786454"/>
            <a:ext cx="4572000" cy="523220"/>
          </a:xfrm>
          <a:prstGeom prst="rect">
            <a:avLst/>
          </a:prstGeom>
        </p:spPr>
        <p:txBody>
          <a:bodyPr>
            <a:spAutoFit/>
          </a:bodyPr>
          <a:lstStyle/>
          <a:p>
            <a:pPr fontAlgn="base"/>
            <a:r>
              <a:rPr lang="el-GR" sz="1400" dirty="0"/>
              <a:t>Χρυσό σφυρήλατο ρυτό σε σχήμα κεφαλής λιονταριού. Μυκήνες, Ταφικός Κύκλος Α, Τάφος IV, 16ος αι. </a:t>
            </a:r>
            <a:r>
              <a:rPr lang="el-GR" sz="1400" dirty="0" err="1"/>
              <a:t>π.Χ.</a:t>
            </a:r>
            <a:endParaRPr lang="el-GR" sz="1400" dirty="0"/>
          </a:p>
        </p:txBody>
      </p:sp>
      <p:pic>
        <p:nvPicPr>
          <p:cNvPr id="1028" name="Picture 4" descr="https://www.namuseum.gr/wp-content/uploads/2018/10/2044_lightbox.jpg"/>
          <p:cNvPicPr>
            <a:picLocks noChangeAspect="1" noChangeArrowheads="1"/>
          </p:cNvPicPr>
          <p:nvPr/>
        </p:nvPicPr>
        <p:blipFill>
          <a:blip r:embed="rId3" cstate="print"/>
          <a:srcRect/>
          <a:stretch>
            <a:fillRect/>
          </a:stretch>
        </p:blipFill>
        <p:spPr bwMode="auto">
          <a:xfrm>
            <a:off x="5072066" y="428604"/>
            <a:ext cx="3290972" cy="2286016"/>
          </a:xfrm>
          <a:prstGeom prst="rect">
            <a:avLst/>
          </a:prstGeom>
          <a:noFill/>
        </p:spPr>
      </p:pic>
      <p:sp>
        <p:nvSpPr>
          <p:cNvPr id="5" name="4 - Ορθογώνιο"/>
          <p:cNvSpPr/>
          <p:nvPr/>
        </p:nvSpPr>
        <p:spPr>
          <a:xfrm>
            <a:off x="4786314" y="2786058"/>
            <a:ext cx="4071934" cy="738664"/>
          </a:xfrm>
          <a:prstGeom prst="rect">
            <a:avLst/>
          </a:prstGeom>
        </p:spPr>
        <p:txBody>
          <a:bodyPr wrap="square">
            <a:spAutoFit/>
          </a:bodyPr>
          <a:lstStyle/>
          <a:p>
            <a:pPr fontAlgn="base"/>
            <a:r>
              <a:rPr lang="el-GR" sz="1400" dirty="0"/>
              <a:t>Ελεφάντινο χτένι με παράσταση σφιγγών σε δύο ζώνες και ρόδακα στο κέντρο της ράχης. Σπάτα Αττικής, θαλαμωτός τάφος, 14ος – 13ος αι. </a:t>
            </a:r>
            <a:r>
              <a:rPr lang="el-GR" sz="1400" dirty="0" err="1"/>
              <a:t>π.Χ.</a:t>
            </a:r>
            <a:endParaRPr lang="el-GR"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www.namuseum.gr/wp-content/uploads/2018/10/4575_lightbox.jpg"/>
          <p:cNvPicPr>
            <a:picLocks noChangeAspect="1" noChangeArrowheads="1"/>
          </p:cNvPicPr>
          <p:nvPr/>
        </p:nvPicPr>
        <p:blipFill>
          <a:blip r:embed="rId2"/>
          <a:srcRect/>
          <a:stretch>
            <a:fillRect/>
          </a:stretch>
        </p:blipFill>
        <p:spPr bwMode="auto">
          <a:xfrm>
            <a:off x="642910" y="250421"/>
            <a:ext cx="3592673" cy="5393158"/>
          </a:xfrm>
          <a:prstGeom prst="rect">
            <a:avLst/>
          </a:prstGeom>
          <a:noFill/>
        </p:spPr>
      </p:pic>
      <p:sp>
        <p:nvSpPr>
          <p:cNvPr id="3" name="2 - Ορθογώνιο"/>
          <p:cNvSpPr/>
          <p:nvPr/>
        </p:nvSpPr>
        <p:spPr>
          <a:xfrm>
            <a:off x="428596" y="5657671"/>
            <a:ext cx="4429124" cy="1200329"/>
          </a:xfrm>
          <a:prstGeom prst="rect">
            <a:avLst/>
          </a:prstGeom>
        </p:spPr>
        <p:txBody>
          <a:bodyPr wrap="square">
            <a:spAutoFit/>
          </a:bodyPr>
          <a:lstStyle/>
          <a:p>
            <a:pPr fontAlgn="base"/>
            <a:r>
              <a:rPr lang="el-GR" sz="1200" dirty="0"/>
              <a:t>Μοναδική πλαστική γυναικεία κεφαλή από ασβεστοκονίαμα, μορφή θεάς ή σφίγγας, από τα ελάχιστα δείγματα της μυκηναϊκής μεγάλης πλαστικής. Από την περιοχή του Θρησκευτικού Κέντρου της ακρόπολης των Μυκηνών. 13ος αι. </a:t>
            </a:r>
            <a:r>
              <a:rPr lang="el-GR" sz="1200" dirty="0" err="1"/>
              <a:t>π.Χ.</a:t>
            </a:r>
            <a:endParaRPr lang="el-GR" sz="1200" dirty="0"/>
          </a:p>
          <a:p>
            <a:r>
              <a:rPr lang="el-GR" sz="1200" dirty="0"/>
              <a:t/>
            </a:r>
            <a:br>
              <a:rPr lang="el-GR" sz="1200" dirty="0"/>
            </a:br>
            <a:endParaRPr lang="el-GR" sz="1200" dirty="0"/>
          </a:p>
        </p:txBody>
      </p:sp>
      <p:pic>
        <p:nvPicPr>
          <p:cNvPr id="29700" name="Picture 4" descr="https://www.namuseum.gr/wp-content/uploads/2018/10/6568-6507_lightbox.jpg"/>
          <p:cNvPicPr>
            <a:picLocks noChangeAspect="1" noChangeArrowheads="1"/>
          </p:cNvPicPr>
          <p:nvPr/>
        </p:nvPicPr>
        <p:blipFill>
          <a:blip r:embed="rId3"/>
          <a:srcRect/>
          <a:stretch>
            <a:fillRect/>
          </a:stretch>
        </p:blipFill>
        <p:spPr bwMode="auto">
          <a:xfrm>
            <a:off x="5572132" y="142852"/>
            <a:ext cx="2578263" cy="2786082"/>
          </a:xfrm>
          <a:prstGeom prst="rect">
            <a:avLst/>
          </a:prstGeom>
          <a:noFill/>
        </p:spPr>
      </p:pic>
      <p:sp>
        <p:nvSpPr>
          <p:cNvPr id="5" name="4 - Ορθογώνιο"/>
          <p:cNvSpPr/>
          <p:nvPr/>
        </p:nvSpPr>
        <p:spPr>
          <a:xfrm>
            <a:off x="5143504" y="2714620"/>
            <a:ext cx="3714744" cy="923330"/>
          </a:xfrm>
          <a:prstGeom prst="rect">
            <a:avLst/>
          </a:prstGeom>
        </p:spPr>
        <p:txBody>
          <a:bodyPr wrap="square">
            <a:spAutoFit/>
          </a:bodyPr>
          <a:lstStyle/>
          <a:p>
            <a:pPr fontAlgn="base"/>
            <a:r>
              <a:rPr lang="el-GR" sz="1200" dirty="0" err="1"/>
              <a:t>Oδοντόφρακτο</a:t>
            </a:r>
            <a:r>
              <a:rPr lang="el-GR" sz="1200" dirty="0"/>
              <a:t> κράνος με παραγναθίδες, αποτελούμενο από δόντια κάπρου και οστέινο διπλό άγκιστρο στην κορυφή. Μυκήνες, θαλαμωτός τάφος 515, 14ος – 13ος αι. </a:t>
            </a:r>
            <a:r>
              <a:rPr lang="el-GR" sz="1200" dirty="0" err="1"/>
              <a:t>π.Χ</a:t>
            </a:r>
            <a:r>
              <a:rPr lang="el-GR" dirty="0" err="1"/>
              <a:t>.</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θρησκεία των Μυκηναίων</a:t>
            </a:r>
            <a:endParaRPr lang="el-GR" dirty="0"/>
          </a:p>
        </p:txBody>
      </p:sp>
      <p:sp>
        <p:nvSpPr>
          <p:cNvPr id="3" name="2 - Θέση περιεχομένου"/>
          <p:cNvSpPr>
            <a:spLocks noGrp="1"/>
          </p:cNvSpPr>
          <p:nvPr>
            <p:ph idx="1"/>
          </p:nvPr>
        </p:nvSpPr>
        <p:spPr/>
        <p:txBody>
          <a:bodyPr/>
          <a:lstStyle/>
          <a:p>
            <a:r>
              <a:rPr lang="el-GR" dirty="0" smtClean="0"/>
              <a:t>Αρχικά υπήρχε η άποψη ότι οι Μυκηναίοι είχαν την ίδια θρησκεία με τους </a:t>
            </a:r>
            <a:r>
              <a:rPr lang="el-GR" dirty="0" err="1" smtClean="0"/>
              <a:t>Μινωίτες</a:t>
            </a:r>
            <a:endParaRPr lang="el-GR" dirty="0" smtClean="0"/>
          </a:p>
          <a:p>
            <a:r>
              <a:rPr lang="el-GR" dirty="0" smtClean="0"/>
              <a:t>Όμως, μετά την αποκρυπτογράφηση της Γραμμικής Β΄ και την ανάγνωση των πινακίδων αποδείχθηκε ότι οι Μυκηναίοι πίστευαν στο πάνθεον (= το σύνολο των θεών) με </a:t>
            </a:r>
            <a:r>
              <a:rPr lang="el-GR" dirty="0" smtClean="0"/>
              <a:t> </a:t>
            </a:r>
            <a:r>
              <a:rPr lang="el-GR" dirty="0" smtClean="0"/>
              <a:t>όλους τους μεγάλους ελληνικούς θεούς της 1</a:t>
            </a:r>
            <a:r>
              <a:rPr lang="el-GR" baseline="30000" dirty="0" smtClean="0"/>
              <a:t>ης</a:t>
            </a:r>
            <a:r>
              <a:rPr lang="el-GR" dirty="0" smtClean="0"/>
              <a:t> χιλιετίας </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www.namuseum.gr/wp-content/uploads/2018/10/8638_lightbox.jpg"/>
          <p:cNvPicPr>
            <a:picLocks noChangeAspect="1" noChangeArrowheads="1"/>
          </p:cNvPicPr>
          <p:nvPr/>
        </p:nvPicPr>
        <p:blipFill>
          <a:blip r:embed="rId2"/>
          <a:srcRect/>
          <a:stretch>
            <a:fillRect/>
          </a:stretch>
        </p:blipFill>
        <p:spPr bwMode="auto">
          <a:xfrm>
            <a:off x="285719" y="142852"/>
            <a:ext cx="5143537" cy="3254791"/>
          </a:xfrm>
          <a:prstGeom prst="rect">
            <a:avLst/>
          </a:prstGeom>
          <a:noFill/>
        </p:spPr>
      </p:pic>
      <p:sp>
        <p:nvSpPr>
          <p:cNvPr id="3" name="2 - Ορθογώνιο"/>
          <p:cNvSpPr/>
          <p:nvPr/>
        </p:nvSpPr>
        <p:spPr>
          <a:xfrm>
            <a:off x="357158" y="3214686"/>
            <a:ext cx="3571900" cy="954107"/>
          </a:xfrm>
          <a:prstGeom prst="rect">
            <a:avLst/>
          </a:prstGeom>
        </p:spPr>
        <p:txBody>
          <a:bodyPr wrap="square">
            <a:spAutoFit/>
          </a:bodyPr>
          <a:lstStyle/>
          <a:p>
            <a:pPr fontAlgn="base"/>
            <a:r>
              <a:rPr lang="el-GR" sz="1400" dirty="0"/>
              <a:t>Πολυτελές σκεύος (κύμβη) από ενιαίο κομμάτι </a:t>
            </a:r>
            <a:r>
              <a:rPr lang="el-GR" sz="1400" dirty="0" err="1"/>
              <a:t>ορείας</a:t>
            </a:r>
            <a:r>
              <a:rPr lang="el-GR" sz="1400" dirty="0"/>
              <a:t> κρυστάλλου σε σχήμα πάπιας. Μυκήνες, Ταφικός Κύκλος Β, Τάφος O, 16ος αι. </a:t>
            </a:r>
            <a:r>
              <a:rPr lang="el-GR" sz="1400" dirty="0" err="1"/>
              <a:t>π.Χ.</a:t>
            </a:r>
            <a:endParaRPr lang="el-GR" sz="1400" dirty="0"/>
          </a:p>
        </p:txBody>
      </p:sp>
      <p:pic>
        <p:nvPicPr>
          <p:cNvPr id="30724" name="Picture 4" descr="https://www.namuseum.gr/wp-content/uploads/2018/10/8750_lightbox.jpg"/>
          <p:cNvPicPr>
            <a:picLocks noChangeAspect="1" noChangeArrowheads="1"/>
          </p:cNvPicPr>
          <p:nvPr/>
        </p:nvPicPr>
        <p:blipFill>
          <a:blip r:embed="rId3"/>
          <a:srcRect/>
          <a:stretch>
            <a:fillRect/>
          </a:stretch>
        </p:blipFill>
        <p:spPr bwMode="auto">
          <a:xfrm>
            <a:off x="5572132" y="214290"/>
            <a:ext cx="3014649" cy="3775572"/>
          </a:xfrm>
          <a:prstGeom prst="rect">
            <a:avLst/>
          </a:prstGeom>
          <a:noFill/>
        </p:spPr>
      </p:pic>
      <p:sp>
        <p:nvSpPr>
          <p:cNvPr id="5" name="4 - Ορθογώνιο"/>
          <p:cNvSpPr/>
          <p:nvPr/>
        </p:nvSpPr>
        <p:spPr>
          <a:xfrm>
            <a:off x="4071934" y="4071942"/>
            <a:ext cx="4572000" cy="738664"/>
          </a:xfrm>
          <a:prstGeom prst="rect">
            <a:avLst/>
          </a:prstGeom>
        </p:spPr>
        <p:txBody>
          <a:bodyPr>
            <a:spAutoFit/>
          </a:bodyPr>
          <a:lstStyle/>
          <a:p>
            <a:pPr fontAlgn="base"/>
            <a:r>
              <a:rPr lang="el-GR" sz="1400" dirty="0"/>
              <a:t>Χρυσό περιδέραιο με χάντρες διαφόρων σχημάτων, πολλές με </a:t>
            </a:r>
            <a:r>
              <a:rPr lang="el-GR" sz="1400" dirty="0" err="1"/>
              <a:t>κοκκίδωση</a:t>
            </a:r>
            <a:r>
              <a:rPr lang="el-GR" sz="1400" dirty="0"/>
              <a:t>, και περίαπτο σε σχήμα κρίνου. </a:t>
            </a:r>
            <a:r>
              <a:rPr lang="el-GR" sz="1400" dirty="0" err="1"/>
              <a:t>Δενδρά</a:t>
            </a:r>
            <a:r>
              <a:rPr lang="el-GR" sz="1400" dirty="0"/>
              <a:t>, </a:t>
            </a:r>
            <a:r>
              <a:rPr lang="el-GR" sz="1400" dirty="0" err="1"/>
              <a:t>Tάφος</a:t>
            </a:r>
            <a:r>
              <a:rPr lang="el-GR" sz="1400" dirty="0"/>
              <a:t> 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Παράγοντες που συνέβαλαν στην τέχνη των Μυκηναίων</a:t>
            </a:r>
            <a:endParaRPr lang="el-GR" dirty="0"/>
          </a:p>
        </p:txBody>
      </p:sp>
      <p:sp>
        <p:nvSpPr>
          <p:cNvPr id="3" name="2 - Θέση περιεχομένου"/>
          <p:cNvSpPr>
            <a:spLocks noGrp="1"/>
          </p:cNvSpPr>
          <p:nvPr>
            <p:ph idx="1"/>
          </p:nvPr>
        </p:nvSpPr>
        <p:spPr/>
        <p:txBody>
          <a:bodyPr/>
          <a:lstStyle/>
          <a:p>
            <a:r>
              <a:rPr lang="el-GR" dirty="0" smtClean="0"/>
              <a:t>Πλούτος</a:t>
            </a:r>
          </a:p>
          <a:p>
            <a:r>
              <a:rPr lang="el-GR" dirty="0" smtClean="0"/>
              <a:t>Δύναμη</a:t>
            </a:r>
          </a:p>
          <a:p>
            <a:r>
              <a:rPr lang="el-GR" dirty="0" smtClean="0"/>
              <a:t>Επικοινωνία των Μυκηναίων βασιλιάδων και ευγενών με τις χώρες της Ανατολής και την Αίγυπτο για την προμήθεια των πολύτιμων υλικών</a:t>
            </a:r>
          </a:p>
          <a:p>
            <a:r>
              <a:rPr lang="el-GR" dirty="0" smtClean="0"/>
              <a:t>Επίδραση από τον μινωικό πολιτισμό</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ΕΡΩΤΗΣΕΙΣ</a:t>
            </a:r>
            <a:endParaRPr lang="el-GR" dirty="0"/>
          </a:p>
        </p:txBody>
      </p:sp>
      <p:sp>
        <p:nvSpPr>
          <p:cNvPr id="3" name="2 - Θέση περιεχομένου"/>
          <p:cNvSpPr>
            <a:spLocks noGrp="1"/>
          </p:cNvSpPr>
          <p:nvPr>
            <p:ph idx="1"/>
          </p:nvPr>
        </p:nvSpPr>
        <p:spPr/>
        <p:txBody>
          <a:bodyPr>
            <a:normAutofit fontScale="70000" lnSpcReduction="20000"/>
          </a:bodyPr>
          <a:lstStyle/>
          <a:p>
            <a:pPr marL="514350" indent="-514350">
              <a:buFont typeface="+mj-lt"/>
              <a:buAutoNum type="arabicPeriod"/>
            </a:pPr>
            <a:r>
              <a:rPr lang="el-GR" dirty="0" smtClean="0"/>
              <a:t>Από πού μαθαίνουμε για τη θρησκεία των Μυκηναίων;</a:t>
            </a:r>
          </a:p>
          <a:p>
            <a:pPr marL="514350" indent="-514350">
              <a:buFont typeface="+mj-lt"/>
              <a:buAutoNum type="arabicPeriod"/>
            </a:pPr>
            <a:r>
              <a:rPr lang="el-GR" dirty="0" smtClean="0"/>
              <a:t>Ποιους θεούς λάτρευαν οι Μυκηναίοι; Ποια ήταν η κυρίαρχη θεότητα;</a:t>
            </a:r>
          </a:p>
          <a:p>
            <a:pPr marL="514350" indent="-514350">
              <a:buFont typeface="+mj-lt"/>
              <a:buAutoNum type="arabicPeriod"/>
            </a:pPr>
            <a:r>
              <a:rPr lang="el-GR" dirty="0" smtClean="0"/>
              <a:t>Πού ασκούσαν τη λατρεία τους οι Μυκηναίοι;</a:t>
            </a:r>
          </a:p>
          <a:p>
            <a:pPr marL="514350" indent="-514350">
              <a:buFont typeface="+mj-lt"/>
              <a:buAutoNum type="arabicPeriod"/>
            </a:pPr>
            <a:r>
              <a:rPr lang="el-GR" dirty="0" smtClean="0"/>
              <a:t>Ποια ήταν η αρμοδιότητα των ιερέων;</a:t>
            </a:r>
          </a:p>
          <a:p>
            <a:pPr marL="514350" indent="-514350">
              <a:buFont typeface="+mj-lt"/>
              <a:buAutoNum type="arabicPeriod"/>
            </a:pPr>
            <a:r>
              <a:rPr lang="el-GR" dirty="0" smtClean="0"/>
              <a:t>Πότε, πού και κάτω από ποια επίδραση αναπτύχθηκε η μυκηναϊκή τέχνη;</a:t>
            </a:r>
          </a:p>
          <a:p>
            <a:pPr marL="514350" indent="-514350">
              <a:buFont typeface="+mj-lt"/>
              <a:buAutoNum type="arabicPeriod"/>
            </a:pPr>
            <a:r>
              <a:rPr lang="el-GR" dirty="0" smtClean="0"/>
              <a:t>Τι γνωρίζετε για τα μυκηναϊκά ανάκτορα;</a:t>
            </a:r>
          </a:p>
          <a:p>
            <a:pPr marL="514350" indent="-514350">
              <a:buFont typeface="+mj-lt"/>
              <a:buAutoNum type="arabicPeriod"/>
            </a:pPr>
            <a:r>
              <a:rPr lang="el-GR" dirty="0" smtClean="0"/>
              <a:t>Τι γνωρίζετε για του μυκηναϊκούς τάφους;</a:t>
            </a:r>
          </a:p>
          <a:p>
            <a:pPr marL="514350" indent="-514350">
              <a:buFont typeface="+mj-lt"/>
              <a:buAutoNum type="arabicPeriod"/>
            </a:pPr>
            <a:r>
              <a:rPr lang="el-GR" dirty="0" smtClean="0"/>
              <a:t>Ποια ήταν τα χαρακτηριστικά της μυκηναϊκής ζωγραφικής, της κεραμικής και της μεταλλοτεχνίας;</a:t>
            </a:r>
          </a:p>
          <a:p>
            <a:pPr marL="514350" indent="-514350">
              <a:buFont typeface="+mj-lt"/>
              <a:buAutoNum type="arabicPeriod"/>
            </a:pPr>
            <a:r>
              <a:rPr lang="el-GR" dirty="0" smtClean="0"/>
              <a:t>Ποιοι παράγοντες συνέβαλαν στην ανάπτυξη της μυκηναϊκής τέχνης;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www.namuseum.gr/wp-content/uploads/2018/10/14352-Ta-709-712_lightbox.jpg"/>
          <p:cNvPicPr>
            <a:picLocks noChangeAspect="1" noChangeArrowheads="1"/>
          </p:cNvPicPr>
          <p:nvPr/>
        </p:nvPicPr>
        <p:blipFill>
          <a:blip r:embed="rId2"/>
          <a:srcRect/>
          <a:stretch>
            <a:fillRect/>
          </a:stretch>
        </p:blipFill>
        <p:spPr bwMode="auto">
          <a:xfrm>
            <a:off x="0" y="642918"/>
            <a:ext cx="8929750" cy="3657600"/>
          </a:xfrm>
          <a:prstGeom prst="rect">
            <a:avLst/>
          </a:prstGeom>
          <a:noFill/>
        </p:spPr>
      </p:pic>
      <p:sp>
        <p:nvSpPr>
          <p:cNvPr id="3" name="2 - Ορθογώνιο"/>
          <p:cNvSpPr/>
          <p:nvPr/>
        </p:nvSpPr>
        <p:spPr>
          <a:xfrm>
            <a:off x="2000232" y="142852"/>
            <a:ext cx="4572000" cy="523220"/>
          </a:xfrm>
          <a:prstGeom prst="rect">
            <a:avLst/>
          </a:prstGeom>
        </p:spPr>
        <p:txBody>
          <a:bodyPr>
            <a:spAutoFit/>
          </a:bodyPr>
          <a:lstStyle/>
          <a:p>
            <a:pPr fontAlgn="base"/>
            <a:r>
              <a:rPr lang="el-GR" sz="1400" dirty="0"/>
              <a:t>Πινακίδα Γραμμικής γραφής Β, γνωστή ως ''πινακίδα των τριπόδων''. Ανάκτορο Άνω </a:t>
            </a:r>
            <a:r>
              <a:rPr lang="el-GR" sz="1400" dirty="0" err="1"/>
              <a:t>Εγκλιανού</a:t>
            </a:r>
            <a:r>
              <a:rPr lang="el-GR" sz="1400" dirty="0"/>
              <a:t> (Πύλος)</a:t>
            </a:r>
          </a:p>
        </p:txBody>
      </p:sp>
      <p:sp>
        <p:nvSpPr>
          <p:cNvPr id="4" name="3 - Ορθογώνιο"/>
          <p:cNvSpPr/>
          <p:nvPr/>
        </p:nvSpPr>
        <p:spPr>
          <a:xfrm>
            <a:off x="500034" y="4429132"/>
            <a:ext cx="8429652" cy="2246769"/>
          </a:xfrm>
          <a:prstGeom prst="rect">
            <a:avLst/>
          </a:prstGeom>
        </p:spPr>
        <p:txBody>
          <a:bodyPr wrap="square">
            <a:spAutoFit/>
          </a:bodyPr>
          <a:lstStyle/>
          <a:p>
            <a:r>
              <a:rPr lang="el-GR" sz="1400" dirty="0"/>
              <a:t>Η πινακίδα ονομάστηκε έτσι από το ιδεόγραμμα του τρίποδα που επαναλαμβάνεται πολλές φορές στο κείμενο. Η ταύτιση της λέξης </a:t>
            </a:r>
            <a:r>
              <a:rPr lang="el-GR" sz="1400" dirty="0" err="1"/>
              <a:t>ti</a:t>
            </a:r>
            <a:r>
              <a:rPr lang="el-GR" sz="1400" dirty="0"/>
              <a:t>-</a:t>
            </a:r>
            <a:r>
              <a:rPr lang="el-GR" sz="1400" dirty="0" err="1"/>
              <a:t>ri</a:t>
            </a:r>
            <a:r>
              <a:rPr lang="el-GR" sz="1400" dirty="0"/>
              <a:t>-</a:t>
            </a:r>
            <a:r>
              <a:rPr lang="el-GR" sz="1400" dirty="0" err="1"/>
              <a:t>po</a:t>
            </a:r>
            <a:r>
              <a:rPr lang="el-GR" sz="1400" dirty="0"/>
              <a:t> (</a:t>
            </a:r>
            <a:r>
              <a:rPr lang="el-GR" sz="1400" dirty="0" err="1"/>
              <a:t>τρίπους</a:t>
            </a:r>
            <a:r>
              <a:rPr lang="el-GR" sz="1400" dirty="0"/>
              <a:t>) με το ιδεόγραμμα επιβεβαίωσε την ελληνικότητα των μυκηναϊκών κειμένων. Οι πινακίδες Γραμμικής Β απαντούν σε δύο σχήματα. Οι μεγαλύτερες είναι </a:t>
            </a:r>
            <a:r>
              <a:rPr lang="el-GR" sz="1400" dirty="0" err="1"/>
              <a:t>σελιδόσχημες</a:t>
            </a:r>
            <a:r>
              <a:rPr lang="el-GR" sz="1400" dirty="0"/>
              <a:t> ενώ οι μικρότερες </a:t>
            </a:r>
            <a:r>
              <a:rPr lang="el-GR" sz="1400" dirty="0" err="1"/>
              <a:t>φυλλόσχημες</a:t>
            </a:r>
            <a:r>
              <a:rPr lang="el-GR" sz="1400" dirty="0"/>
              <a:t>. Τα κείμενα είναι γραμμένα μερικές φορές και στις δύο όψεις της επιφανείας των πινακίδων. Ομάδες πινακίδων είναι δυνατόν να αναφέρονται στο ίδιο θέμα («πολύπτυχα»). Οι πινακίδες φυλάσσονταν στο αρχείο, αφού ταξινομούνταν κατά θέματα μέσα σε καλάθια, τα οποία έφεραν πήλινες ετικέτες με συνοπτικές πληροφορίες. Οι γραφείς χάραζαν το κείμενο στην πινακίδα με μία αιχμηρή οστέινη ή μεταλλική γραφίδα, όταν ο πηλός ήταν νωπός. Μετά το γράψιμο οι πινακίδες αφήνονταν απλώς στον ήλιο για να στεγνώσουν. Οι πυρκαγιές που κατέστρεψαν τα μυκηναϊκά ανάκτορα περί το 1200 </a:t>
            </a:r>
            <a:r>
              <a:rPr lang="el-GR" sz="1400" dirty="0" err="1"/>
              <a:t>π.Χ.</a:t>
            </a:r>
            <a:r>
              <a:rPr lang="el-GR" sz="1400" dirty="0"/>
              <a:t>, έψησαν τις πινακίδες που διατηρήθηκαν μέχρι σήμερα.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68280"/>
          </a:xfrm>
        </p:spPr>
        <p:txBody>
          <a:bodyPr>
            <a:normAutofit fontScale="90000"/>
          </a:bodyPr>
          <a:lstStyle/>
          <a:p>
            <a:endParaRPr lang="el-GR" dirty="0"/>
          </a:p>
        </p:txBody>
      </p:sp>
      <p:sp>
        <p:nvSpPr>
          <p:cNvPr id="3" name="2 - Θέση περιεχομένου"/>
          <p:cNvSpPr>
            <a:spLocks noGrp="1"/>
          </p:cNvSpPr>
          <p:nvPr>
            <p:ph idx="1"/>
          </p:nvPr>
        </p:nvSpPr>
        <p:spPr>
          <a:xfrm>
            <a:off x="457200" y="928670"/>
            <a:ext cx="8229600" cy="5197493"/>
          </a:xfrm>
        </p:spPr>
        <p:txBody>
          <a:bodyPr/>
          <a:lstStyle/>
          <a:p>
            <a:r>
              <a:rPr lang="el-GR" dirty="0" smtClean="0"/>
              <a:t>Στις πινακίδες αναφέρονται τα ονόματα γνωστών </a:t>
            </a:r>
            <a:r>
              <a:rPr lang="el-GR" dirty="0" err="1" smtClean="0"/>
              <a:t>θεοτήτων:Ζευς</a:t>
            </a:r>
            <a:r>
              <a:rPr lang="el-GR" dirty="0" smtClean="0"/>
              <a:t>, Ήρα, Ποσειδών, Άρτεμις, Άρης, Διόνυσος (δεν αναφέρεται ο Απόλλωνας)</a:t>
            </a:r>
          </a:p>
          <a:p>
            <a:r>
              <a:rPr lang="el-GR" dirty="0" smtClean="0"/>
              <a:t>Κυρίαρχη θεότητα είναι αυτή που προσφωνείται </a:t>
            </a:r>
            <a:r>
              <a:rPr lang="el-GR" dirty="0" err="1" smtClean="0">
                <a:solidFill>
                  <a:srgbClr val="FF0000"/>
                </a:solidFill>
              </a:rPr>
              <a:t>Πότνια</a:t>
            </a:r>
            <a:r>
              <a:rPr lang="el-GR" dirty="0" smtClean="0"/>
              <a:t> (=σεβαστή). Σε αυτήν προσφέρονται πρόβατα, αρωματικά έλαια, μαλλί, μέλι</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image"/>
          <p:cNvPicPr>
            <a:picLocks noChangeAspect="1" noChangeArrowheads="1"/>
          </p:cNvPicPr>
          <p:nvPr/>
        </p:nvPicPr>
        <p:blipFill>
          <a:blip r:embed="rId2"/>
          <a:srcRect/>
          <a:stretch>
            <a:fillRect/>
          </a:stretch>
        </p:blipFill>
        <p:spPr bwMode="auto">
          <a:xfrm>
            <a:off x="2000232" y="1357298"/>
            <a:ext cx="3429000" cy="1524001"/>
          </a:xfrm>
          <a:prstGeom prst="rect">
            <a:avLst/>
          </a:prstGeom>
          <a:noFill/>
        </p:spPr>
      </p:pic>
      <p:graphicFrame>
        <p:nvGraphicFramePr>
          <p:cNvPr id="5" name="4 - Πίνακας"/>
          <p:cNvGraphicFramePr>
            <a:graphicFrameLocks noGrp="1"/>
          </p:cNvGraphicFramePr>
          <p:nvPr/>
        </p:nvGraphicFramePr>
        <p:xfrm>
          <a:off x="5715008" y="1357298"/>
          <a:ext cx="2690810" cy="1666701"/>
        </p:xfrm>
        <a:graphic>
          <a:graphicData uri="http://schemas.openxmlformats.org/drawingml/2006/table">
            <a:tbl>
              <a:tblPr/>
              <a:tblGrid>
                <a:gridCol w="2690810"/>
              </a:tblGrid>
              <a:tr h="1379995">
                <a:tc>
                  <a:txBody>
                    <a:bodyPr/>
                    <a:lstStyle/>
                    <a:p>
                      <a:pPr algn="r" fontAlgn="t"/>
                      <a:r>
                        <a:rPr lang="el-GR" sz="1400" b="1" i="1" dirty="0">
                          <a:solidFill>
                            <a:srgbClr val="666666"/>
                          </a:solidFill>
                        </a:rPr>
                        <a:t>Εγχειρίδιο από τον </a:t>
                      </a:r>
                      <a:r>
                        <a:rPr lang="el-GR" sz="1400" b="1" i="1" dirty="0" err="1" smtClean="0">
                          <a:solidFill>
                            <a:srgbClr val="666666"/>
                          </a:solidFill>
                        </a:rPr>
                        <a:t>λακκοειδή</a:t>
                      </a:r>
                      <a:r>
                        <a:rPr lang="en-US" sz="1400" b="1" i="1" baseline="0" dirty="0" smtClean="0">
                          <a:solidFill>
                            <a:srgbClr val="666666"/>
                          </a:solidFill>
                        </a:rPr>
                        <a:t> </a:t>
                      </a:r>
                      <a:r>
                        <a:rPr lang="el-GR" sz="1400" b="1" i="1" dirty="0" smtClean="0">
                          <a:solidFill>
                            <a:srgbClr val="666666"/>
                          </a:solidFill>
                        </a:rPr>
                        <a:t>τάφο </a:t>
                      </a:r>
                      <a:r>
                        <a:rPr lang="el-GR" sz="1400" b="1" i="1" dirty="0">
                          <a:solidFill>
                            <a:srgbClr val="666666"/>
                          </a:solidFill>
                        </a:rPr>
                        <a:t>IV </a:t>
                      </a:r>
                      <a:r>
                        <a:rPr lang="el-GR" sz="1400" b="1" i="1" dirty="0" smtClean="0">
                          <a:solidFill>
                            <a:srgbClr val="666666"/>
                          </a:solidFill>
                        </a:rPr>
                        <a:t>των</a:t>
                      </a:r>
                      <a:r>
                        <a:rPr lang="en-US" sz="1400" b="1" i="1" baseline="0" dirty="0" smtClean="0">
                          <a:solidFill>
                            <a:srgbClr val="666666"/>
                          </a:solidFill>
                        </a:rPr>
                        <a:t> </a:t>
                      </a:r>
                      <a:r>
                        <a:rPr lang="el-GR" sz="1400" b="1" i="1" dirty="0" smtClean="0">
                          <a:solidFill>
                            <a:srgbClr val="666666"/>
                          </a:solidFill>
                        </a:rPr>
                        <a:t>Μυκηνών</a:t>
                      </a:r>
                      <a:r>
                        <a:rPr lang="el-GR" sz="1400" b="0" i="1" dirty="0">
                          <a:solidFill>
                            <a:srgbClr val="666666"/>
                          </a:solidFill>
                        </a:rPr>
                        <a:t> (περίπου 1550-1500 </a:t>
                      </a:r>
                      <a:r>
                        <a:rPr lang="el-GR" sz="1400" b="0" i="1" dirty="0" err="1">
                          <a:solidFill>
                            <a:srgbClr val="666666"/>
                          </a:solidFill>
                        </a:rPr>
                        <a:t>π.Χ.</a:t>
                      </a:r>
                      <a:r>
                        <a:rPr lang="el-GR" sz="1400" b="0" i="1" dirty="0">
                          <a:solidFill>
                            <a:srgbClr val="666666"/>
                          </a:solidFill>
                        </a:rPr>
                        <a:t>). Το χάλκινο εγχειρίδιο διακοσμείται με εξαιρετικά ζωντανή παράσταση κυνηγιού λιονταριού. (Αθήνα, Εθνικό Αρχαιολογικό Μουσείο)</a:t>
                      </a:r>
                    </a:p>
                  </a:txBody>
                  <a:tcPr marL="34636" marR="34636" marT="34636" marB="138545">
                    <a:lnL>
                      <a:noFill/>
                    </a:lnL>
                    <a:lnR>
                      <a:noFill/>
                    </a:lnR>
                    <a:lnT>
                      <a:noFill/>
                    </a:lnT>
                    <a:lnB>
                      <a:noFill/>
                    </a:lnB>
                    <a:solidFill>
                      <a:srgbClr val="FFFFFF"/>
                    </a:solidFill>
                  </a:tcPr>
                </a:tc>
              </a:tr>
            </a:tbl>
          </a:graphicData>
        </a:graphic>
      </p:graphicFrame>
      <p:sp>
        <p:nvSpPr>
          <p:cNvPr id="297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
            </a:r>
            <a:br>
              <a:rPr kumimoji="0" lang="el-GR" sz="1800" b="0" i="0" u="none" strike="noStrike" cap="none" normalizeH="0" baseline="0" smtClean="0">
                <a:ln>
                  <a:noFill/>
                </a:ln>
                <a:solidFill>
                  <a:schemeClr val="tx1"/>
                </a:solidFill>
                <a:effectLst/>
                <a:latin typeface="Arial" charset="0"/>
                <a:cs typeface="Arial" charset="0"/>
              </a:rPr>
            </a:br>
            <a:endParaRPr kumimoji="0" lang="el-GR" sz="1800" b="0" i="0" u="none" strike="noStrike" cap="none" normalizeH="0" baseline="0" smtClean="0">
              <a:ln>
                <a:noFill/>
              </a:ln>
              <a:solidFill>
                <a:schemeClr val="tx1"/>
              </a:solidFill>
              <a:effectLst/>
              <a:latin typeface="Arial" charset="0"/>
              <a:cs typeface="Arial" charset="0"/>
            </a:endParaRPr>
          </a:p>
        </p:txBody>
      </p:sp>
      <p:pic>
        <p:nvPicPr>
          <p:cNvPr id="29703" name="Picture 7" descr="image"/>
          <p:cNvPicPr>
            <a:picLocks noChangeAspect="1" noChangeArrowheads="1"/>
          </p:cNvPicPr>
          <p:nvPr/>
        </p:nvPicPr>
        <p:blipFill>
          <a:blip r:embed="rId3"/>
          <a:srcRect/>
          <a:stretch>
            <a:fillRect/>
          </a:stretch>
        </p:blipFill>
        <p:spPr bwMode="auto">
          <a:xfrm>
            <a:off x="2357422" y="3643313"/>
            <a:ext cx="2571768" cy="1504645"/>
          </a:xfrm>
          <a:prstGeom prst="rect">
            <a:avLst/>
          </a:prstGeom>
          <a:noFill/>
        </p:spPr>
      </p:pic>
      <p:sp>
        <p:nvSpPr>
          <p:cNvPr id="8" name="7 - Ορθογώνιο"/>
          <p:cNvSpPr/>
          <p:nvPr/>
        </p:nvSpPr>
        <p:spPr>
          <a:xfrm>
            <a:off x="1928794" y="5143512"/>
            <a:ext cx="4572000" cy="830997"/>
          </a:xfrm>
          <a:prstGeom prst="rect">
            <a:avLst/>
          </a:prstGeom>
        </p:spPr>
        <p:txBody>
          <a:bodyPr>
            <a:spAutoFit/>
          </a:bodyPr>
          <a:lstStyle/>
          <a:p>
            <a:r>
              <a:rPr lang="el-GR" sz="1200" b="1" i="1" dirty="0" smtClean="0"/>
              <a:t>Η τέχνη μάς αποκαλύπτει τη θρησκεία.</a:t>
            </a:r>
            <a:r>
              <a:rPr lang="el-GR" sz="1200" dirty="0" smtClean="0"/>
              <a:t/>
            </a:r>
            <a:br>
              <a:rPr lang="el-GR" sz="1200" dirty="0" smtClean="0"/>
            </a:br>
            <a:r>
              <a:rPr lang="el-GR" sz="1200" i="1" dirty="0" smtClean="0"/>
              <a:t>Θρησκευτική σκηνή από χρυσό δαχτυλίδι της Τίρυνθας. Αριστερά εικονίζεται πιθανώς η «</a:t>
            </a:r>
            <a:r>
              <a:rPr lang="el-GR" sz="1200" i="1" dirty="0" err="1" smtClean="0"/>
              <a:t>Πότνια</a:t>
            </a:r>
            <a:r>
              <a:rPr lang="el-GR" sz="1200" i="1" dirty="0" smtClean="0"/>
              <a:t>». Τέσσερις δαίμονες της προσφέρουν κρασί. (Αθήνα, Εθνικό Αρχαιολογικό Μουσείο)</a:t>
            </a:r>
            <a:endParaRPr lang="el-G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Πού γινόταν η λατρεία των θεών;</a:t>
            </a:r>
            <a:endParaRPr lang="el-GR" dirty="0"/>
          </a:p>
        </p:txBody>
      </p:sp>
      <p:sp>
        <p:nvSpPr>
          <p:cNvPr id="3" name="2 - Θέση περιεχομένου"/>
          <p:cNvSpPr>
            <a:spLocks noGrp="1"/>
          </p:cNvSpPr>
          <p:nvPr>
            <p:ph idx="1"/>
          </p:nvPr>
        </p:nvSpPr>
        <p:spPr/>
        <p:txBody>
          <a:bodyPr/>
          <a:lstStyle/>
          <a:p>
            <a:r>
              <a:rPr lang="el-GR" dirty="0" smtClean="0"/>
              <a:t>Οι Μυκηναίοι έχτιζαν μικρά ιερά για τη λατρεία των θεών τους, όπως και οι </a:t>
            </a:r>
            <a:r>
              <a:rPr lang="el-GR" dirty="0" err="1" smtClean="0"/>
              <a:t>Μινωίτες</a:t>
            </a:r>
            <a:endParaRPr lang="el-GR" dirty="0" smtClean="0"/>
          </a:p>
          <a:p>
            <a:r>
              <a:rPr lang="el-GR" dirty="0" smtClean="0"/>
              <a:t>Το ιερατείο (=οι ιερείς), άνδρες και γυναίκες, αποτελούσε ξεχωριστή τάξη στην </a:t>
            </a:r>
            <a:r>
              <a:rPr lang="el-GR" dirty="0" smtClean="0"/>
              <a:t>κ</a:t>
            </a:r>
            <a:r>
              <a:rPr lang="el-GR" dirty="0" smtClean="0"/>
              <a:t>ο</a:t>
            </a:r>
            <a:r>
              <a:rPr lang="el-GR" dirty="0" smtClean="0"/>
              <a:t>ινωνία </a:t>
            </a:r>
            <a:r>
              <a:rPr lang="el-GR" dirty="0" smtClean="0"/>
              <a:t>των Μυκηναίων και διαχειριζόταν την περιουσία των ιερών</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μυκηναϊκή τέχνη</a:t>
            </a:r>
            <a:endParaRPr lang="el-GR" dirty="0"/>
          </a:p>
        </p:txBody>
      </p:sp>
      <p:sp>
        <p:nvSpPr>
          <p:cNvPr id="3" name="2 - Θέση περιεχομένου"/>
          <p:cNvSpPr>
            <a:spLocks noGrp="1"/>
          </p:cNvSpPr>
          <p:nvPr>
            <p:ph idx="1"/>
          </p:nvPr>
        </p:nvSpPr>
        <p:spPr/>
        <p:txBody>
          <a:bodyPr/>
          <a:lstStyle/>
          <a:p>
            <a:r>
              <a:rPr lang="el-GR" dirty="0" smtClean="0"/>
              <a:t>Πότε; Κατά την εποχή της ύστερης </a:t>
            </a:r>
            <a:r>
              <a:rPr lang="el-GR" dirty="0" err="1" smtClean="0"/>
              <a:t>Χαλκοκρατίας</a:t>
            </a:r>
            <a:r>
              <a:rPr lang="el-GR" dirty="0" smtClean="0"/>
              <a:t> (1600-1100 </a:t>
            </a:r>
            <a:r>
              <a:rPr lang="el-GR" dirty="0" err="1" smtClean="0"/>
              <a:t>π.Χ.</a:t>
            </a:r>
            <a:r>
              <a:rPr lang="el-GR" dirty="0" smtClean="0"/>
              <a:t>)</a:t>
            </a:r>
          </a:p>
          <a:p>
            <a:r>
              <a:rPr lang="el-GR" dirty="0" smtClean="0"/>
              <a:t>Πού; Στα κέντρα του μυκηναϊκού κόσμου στην ηπειρωτική Ελλάδα (Μυκήνες, Τίρυνθα, Πύλος, Θήβα)</a:t>
            </a:r>
          </a:p>
          <a:p>
            <a:r>
              <a:rPr lang="el-GR" dirty="0" smtClean="0"/>
              <a:t>Από ποιους επηρεάστηκε; Από τους </a:t>
            </a:r>
            <a:r>
              <a:rPr lang="el-GR" dirty="0" err="1" smtClean="0"/>
              <a:t>Μινωίτες</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Μορφές της μυκηναϊκής τέχνης</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u="sng" dirty="0" smtClean="0"/>
              <a:t>1.Αρχιτεκτονική</a:t>
            </a:r>
          </a:p>
          <a:p>
            <a:pPr>
              <a:buNone/>
            </a:pPr>
            <a:r>
              <a:rPr lang="el-GR" dirty="0" smtClean="0"/>
              <a:t>Μνημειακά </a:t>
            </a:r>
            <a:r>
              <a:rPr lang="el-GR" dirty="0" smtClean="0">
                <a:solidFill>
                  <a:srgbClr val="FF0000"/>
                </a:solidFill>
              </a:rPr>
              <a:t>ανάκτορα</a:t>
            </a:r>
            <a:r>
              <a:rPr lang="el-GR" dirty="0" smtClean="0"/>
              <a:t> στα υψώματα των </a:t>
            </a:r>
            <a:r>
              <a:rPr lang="el-GR" dirty="0" smtClean="0">
                <a:solidFill>
                  <a:srgbClr val="FF0000"/>
                </a:solidFill>
              </a:rPr>
              <a:t>ακροπόλεων</a:t>
            </a:r>
            <a:r>
              <a:rPr lang="el-GR" dirty="0" smtClean="0"/>
              <a:t> και </a:t>
            </a:r>
            <a:r>
              <a:rPr lang="el-GR" dirty="0" smtClean="0">
                <a:solidFill>
                  <a:srgbClr val="FF0000"/>
                </a:solidFill>
              </a:rPr>
              <a:t>οχύρωση</a:t>
            </a:r>
            <a:r>
              <a:rPr lang="el-GR" dirty="0" smtClean="0"/>
              <a:t> με γιγάντια τείχη, τα </a:t>
            </a:r>
            <a:r>
              <a:rPr lang="el-GR" dirty="0" smtClean="0">
                <a:solidFill>
                  <a:srgbClr val="FF0000"/>
                </a:solidFill>
              </a:rPr>
              <a:t>«κυκλώπεια» τείχη</a:t>
            </a:r>
            <a:r>
              <a:rPr lang="el-GR" dirty="0" smtClean="0"/>
              <a:t>, με τους </a:t>
            </a:r>
            <a:r>
              <a:rPr lang="el-GR" dirty="0" smtClean="0"/>
              <a:t>τεράστιους </a:t>
            </a:r>
            <a:r>
              <a:rPr lang="el-GR" dirty="0" smtClean="0"/>
              <a:t>ογκόλιθους</a:t>
            </a:r>
          </a:p>
          <a:p>
            <a:pPr>
              <a:buNone/>
            </a:pPr>
            <a:r>
              <a:rPr lang="el-GR" dirty="0" smtClean="0"/>
              <a:t>Το μυκηναϊκό ανάκτορο έχει απλό σχέδιο (σε αντίθεση με το μινωικό) και αποτελεί τον τύπο του </a:t>
            </a:r>
            <a:r>
              <a:rPr lang="el-GR" dirty="0" smtClean="0">
                <a:solidFill>
                  <a:srgbClr val="FF0000"/>
                </a:solidFill>
              </a:rPr>
              <a:t>μεγάρου</a:t>
            </a:r>
            <a:r>
              <a:rPr lang="el-GR" dirty="0" smtClean="0"/>
              <a:t>: ορθογώνιο κτίσμα με προθάλαμο που βλέπει στην αυλή και το κύριο δωμάτιο με την κυκλική εστία στο κέντρο που χρησίμευε ως χώρος υποδοχής. Ολόγυρα υπήρχαν χώροι κατοικίας των ηγεμόνων </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p:cNvPicPr>
            <a:picLocks noChangeAspect="1" noChangeArrowheads="1"/>
          </p:cNvPicPr>
          <p:nvPr/>
        </p:nvPicPr>
        <p:blipFill>
          <a:blip r:embed="rId2"/>
          <a:srcRect/>
          <a:stretch>
            <a:fillRect/>
          </a:stretch>
        </p:blipFill>
        <p:spPr bwMode="auto">
          <a:xfrm>
            <a:off x="3000364" y="642918"/>
            <a:ext cx="2462220" cy="3929090"/>
          </a:xfrm>
          <a:prstGeom prst="rect">
            <a:avLst/>
          </a:prstGeom>
          <a:noFill/>
        </p:spPr>
      </p:pic>
      <p:sp>
        <p:nvSpPr>
          <p:cNvPr id="3" name="2 - Ορθογώνιο"/>
          <p:cNvSpPr/>
          <p:nvPr/>
        </p:nvSpPr>
        <p:spPr>
          <a:xfrm>
            <a:off x="2143108" y="4786322"/>
            <a:ext cx="4572000" cy="1477328"/>
          </a:xfrm>
          <a:prstGeom prst="rect">
            <a:avLst/>
          </a:prstGeom>
        </p:spPr>
        <p:txBody>
          <a:bodyPr wrap="square">
            <a:spAutoFit/>
          </a:bodyPr>
          <a:lstStyle/>
          <a:p>
            <a:r>
              <a:rPr lang="el-GR" b="1" i="1" dirty="0" smtClean="0"/>
              <a:t>Κάτοψη του μυκηναϊκού μεγάρου πυρήνα των μυκηναϊκών ανακτόρων.</a:t>
            </a:r>
            <a:r>
              <a:rPr lang="el-GR" dirty="0" smtClean="0"/>
              <a:t/>
            </a:r>
            <a:br>
              <a:rPr lang="el-GR" dirty="0" smtClean="0"/>
            </a:br>
            <a:r>
              <a:rPr lang="el-GR" i="1" dirty="0" smtClean="0"/>
              <a:t>Λιτό, απέριττο, αντικατοπτρίζει τη διαφορετική νοοτροπία του Μυκηναίου σε σχέση με τον </a:t>
            </a:r>
            <a:r>
              <a:rPr lang="el-GR" i="1" dirty="0" err="1" smtClean="0"/>
              <a:t>Μινωίτη</a:t>
            </a:r>
            <a:r>
              <a:rPr lang="el-GR" i="1" dirty="0" smtClean="0"/>
              <a:t>.</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1033</Words>
  <Application>Microsoft Office PowerPoint</Application>
  <PresentationFormat>Προβολή στην οθόνη (4:3)</PresentationFormat>
  <Paragraphs>66</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Η ΜΥΚΗΝΑΪΚΗ ΘΡΗΣΚΕΙΑ ΚΑΙ ΤΕΧΝΗ</vt:lpstr>
      <vt:lpstr>Η θρησκεία των Μυκηναίων</vt:lpstr>
      <vt:lpstr>Διαφάνεια 3</vt:lpstr>
      <vt:lpstr>Διαφάνεια 4</vt:lpstr>
      <vt:lpstr>Διαφάνεια 5</vt:lpstr>
      <vt:lpstr>Πού γινόταν η λατρεία των θεών;</vt:lpstr>
      <vt:lpstr>Η μυκηναϊκή τέχνη</vt:lpstr>
      <vt:lpstr>Μορφές της μυκηναϊκής τέχνης</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Παράγοντες που συνέβαλαν στην τέχνη των Μυκηναίων</vt:lpstr>
      <vt:lpstr>ΕΡΩΤΗΣΕΙΣ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ΜΥΚΗΝΑΪΚΗ ΘΡΗΣΚΕΙΑ ΚΑΙ ΤΕΧΝΗ</dc:title>
  <dc:creator>User</dc:creator>
  <cp:lastModifiedBy>User</cp:lastModifiedBy>
  <cp:revision>17</cp:revision>
  <dcterms:created xsi:type="dcterms:W3CDTF">2021-11-04T20:13:12Z</dcterms:created>
  <dcterms:modified xsi:type="dcterms:W3CDTF">2021-11-05T04:35:06Z</dcterms:modified>
</cp:coreProperties>
</file>