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5" r:id="rId8"/>
    <p:sldId id="261" r:id="rId9"/>
    <p:sldId id="273" r:id="rId10"/>
    <p:sldId id="267" r:id="rId11"/>
    <p:sldId id="268" r:id="rId12"/>
    <p:sldId id="269" r:id="rId13"/>
    <p:sldId id="274" r:id="rId14"/>
    <p:sldId id="275" r:id="rId15"/>
    <p:sldId id="270" r:id="rId16"/>
    <p:sldId id="271" r:id="rId17"/>
    <p:sldId id="262" r:id="rId18"/>
    <p:sldId id="276" r:id="rId19"/>
    <p:sldId id="277" r:id="rId20"/>
    <p:sldId id="279" r:id="rId21"/>
    <p:sldId id="263" r:id="rId22"/>
    <p:sldId id="266" r:id="rId23"/>
    <p:sldId id="278" r:id="rId24"/>
    <p:sldId id="28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73389B-0233-49CB-8D17-0543FA2F7027}" type="datetimeFigureOut">
              <a:rPr lang="el-GR" smtClean="0"/>
              <a:t>21/11/2021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700CB9B-4654-4495-AA9C-3DAA12513E46}"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3389B-0233-49CB-8D17-0543FA2F7027}" type="datetimeFigureOut">
              <a:rPr lang="el-GR" smtClean="0"/>
              <a:t>21/11/2021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0CB9B-4654-4495-AA9C-3DAA12513E4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Η ΠΟΛΙΤΙΣΜΙΚΗ ΑΝΑΓΕΝΝΗΣΗ</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p:cNvPicPr>
            <a:picLocks noChangeAspect="1" noChangeArrowheads="1"/>
          </p:cNvPicPr>
          <p:nvPr/>
        </p:nvPicPr>
        <p:blipFill>
          <a:blip r:embed="rId2"/>
          <a:srcRect/>
          <a:stretch>
            <a:fillRect/>
          </a:stretch>
        </p:blipFill>
        <p:spPr bwMode="auto">
          <a:xfrm>
            <a:off x="500034" y="500042"/>
            <a:ext cx="2486025" cy="3619500"/>
          </a:xfrm>
          <a:prstGeom prst="rect">
            <a:avLst/>
          </a:prstGeom>
          <a:noFill/>
        </p:spPr>
      </p:pic>
      <p:graphicFrame>
        <p:nvGraphicFramePr>
          <p:cNvPr id="3" name="2 - Πίνακας"/>
          <p:cNvGraphicFramePr>
            <a:graphicFrameLocks noGrp="1"/>
          </p:cNvGraphicFramePr>
          <p:nvPr/>
        </p:nvGraphicFramePr>
        <p:xfrm>
          <a:off x="285720" y="4214818"/>
          <a:ext cx="3929090" cy="1392381"/>
        </p:xfrm>
        <a:graphic>
          <a:graphicData uri="http://schemas.openxmlformats.org/drawingml/2006/table">
            <a:tbl>
              <a:tblPr/>
              <a:tblGrid>
                <a:gridCol w="3929090"/>
              </a:tblGrid>
              <a:tr h="921327">
                <a:tc>
                  <a:txBody>
                    <a:bodyPr/>
                    <a:lstStyle/>
                    <a:p>
                      <a:pPr algn="l" fontAlgn="t"/>
                      <a:r>
                        <a:rPr lang="el-GR" sz="1600" b="1" i="1" dirty="0" smtClean="0">
                          <a:solidFill>
                            <a:srgbClr val="666666"/>
                          </a:solidFill>
                        </a:rPr>
                        <a:t>Γεωμετρικός </a:t>
                      </a:r>
                      <a:r>
                        <a:rPr lang="el-GR" sz="1600" b="1" i="1" dirty="0">
                          <a:solidFill>
                            <a:srgbClr val="666666"/>
                          </a:solidFill>
                        </a:rPr>
                        <a:t>κρατήρας με εκφορά νεκρού </a:t>
                      </a:r>
                      <a:r>
                        <a:rPr lang="el-GR" sz="1600" b="1" i="1" dirty="0" smtClean="0">
                          <a:solidFill>
                            <a:srgbClr val="666666"/>
                          </a:solidFill>
                        </a:rPr>
                        <a:t>και</a:t>
                      </a:r>
                      <a:r>
                        <a:rPr lang="el-GR" sz="1600" b="1" i="1" baseline="0" dirty="0" smtClean="0">
                          <a:solidFill>
                            <a:srgbClr val="666666"/>
                          </a:solidFill>
                        </a:rPr>
                        <a:t> </a:t>
                      </a:r>
                      <a:r>
                        <a:rPr lang="el-GR" sz="1600" b="1" i="1" dirty="0" smtClean="0">
                          <a:solidFill>
                            <a:srgbClr val="666666"/>
                          </a:solidFill>
                        </a:rPr>
                        <a:t>πομπή </a:t>
                      </a:r>
                      <a:r>
                        <a:rPr lang="el-GR" sz="1600" b="1" i="1" dirty="0">
                          <a:solidFill>
                            <a:srgbClr val="666666"/>
                          </a:solidFill>
                        </a:rPr>
                        <a:t>αρμάτων.</a:t>
                      </a:r>
                      <a:r>
                        <a:rPr lang="el-GR" sz="1600" b="0" i="1" dirty="0">
                          <a:solidFill>
                            <a:srgbClr val="666666"/>
                          </a:solidFill>
                        </a:rPr>
                        <a:t/>
                      </a:r>
                      <a:br>
                        <a:rPr lang="el-GR" sz="1600" b="0" i="1" dirty="0">
                          <a:solidFill>
                            <a:srgbClr val="666666"/>
                          </a:solidFill>
                        </a:rPr>
                      </a:br>
                      <a:r>
                        <a:rPr lang="el-GR" sz="1600" b="0" i="1" dirty="0">
                          <a:solidFill>
                            <a:srgbClr val="666666"/>
                          </a:solidFill>
                        </a:rPr>
                        <a:t>Οι μορφές παριστάνονται εντελώς σκοτεινές, χωρίς λεπτομέρειες. (Αθήνα, Εθνικό Αρχαιολογικό Μουσείο)</a:t>
                      </a:r>
                    </a:p>
                  </a:txBody>
                  <a:tcPr marL="34636" marR="34636" marT="34636" marB="138545">
                    <a:lnL>
                      <a:noFill/>
                    </a:lnL>
                    <a:lnR>
                      <a:noFill/>
                    </a:lnR>
                    <a:lnT>
                      <a:noFill/>
                    </a:lnT>
                    <a:lnB>
                      <a:noFill/>
                    </a:lnB>
                    <a:solidFill>
                      <a:srgbClr val="FFFFFF"/>
                    </a:solidFill>
                  </a:tcPr>
                </a:tc>
              </a:tr>
            </a:tbl>
          </a:graphicData>
        </a:graphic>
      </p:graphicFrame>
      <p:sp>
        <p:nvSpPr>
          <p:cNvPr id="245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endParaRPr kumimoji="0" lang="el-GR" sz="1800" b="0" i="0" u="none" strike="noStrike" cap="none" normalizeH="0" baseline="0" smtClean="0">
              <a:ln>
                <a:noFill/>
              </a:ln>
              <a:solidFill>
                <a:schemeClr val="tx1"/>
              </a:solidFill>
              <a:effectLst/>
              <a:latin typeface="Arial" charset="0"/>
              <a:cs typeface="Arial" charset="0"/>
            </a:endParaRPr>
          </a:p>
        </p:txBody>
      </p:sp>
      <p:pic>
        <p:nvPicPr>
          <p:cNvPr id="24581" name="Picture 5" descr="https://www.namuseum.gr/wp-content/uploads/2018/10/216_lightbox.jpg"/>
          <p:cNvPicPr>
            <a:picLocks noChangeAspect="1" noChangeArrowheads="1"/>
          </p:cNvPicPr>
          <p:nvPr/>
        </p:nvPicPr>
        <p:blipFill>
          <a:blip r:embed="rId3"/>
          <a:srcRect/>
          <a:stretch>
            <a:fillRect/>
          </a:stretch>
        </p:blipFill>
        <p:spPr bwMode="auto">
          <a:xfrm>
            <a:off x="4786314" y="214290"/>
            <a:ext cx="4124325" cy="6191250"/>
          </a:xfrm>
          <a:prstGeom prst="rect">
            <a:avLst/>
          </a:prstGeom>
          <a:noFill/>
        </p:spPr>
      </p:pic>
      <p:sp>
        <p:nvSpPr>
          <p:cNvPr id="6" name="5 - Ορθογώνιο"/>
          <p:cNvSpPr/>
          <p:nvPr/>
        </p:nvSpPr>
        <p:spPr>
          <a:xfrm>
            <a:off x="3428992" y="5643578"/>
            <a:ext cx="2571752" cy="954107"/>
          </a:xfrm>
          <a:prstGeom prst="rect">
            <a:avLst/>
          </a:prstGeom>
        </p:spPr>
        <p:txBody>
          <a:bodyPr wrap="square">
            <a:spAutoFit/>
          </a:bodyPr>
          <a:lstStyle/>
          <a:p>
            <a:pPr fontAlgn="base"/>
            <a:r>
              <a:rPr lang="el-GR" sz="1400" dirty="0"/>
              <a:t>Αττικός </a:t>
            </a:r>
            <a:r>
              <a:rPr lang="el-GR" sz="1400" dirty="0" err="1"/>
              <a:t>μεσογεωμετρικός</a:t>
            </a:r>
            <a:r>
              <a:rPr lang="el-GR" sz="1400" dirty="0"/>
              <a:t> αμφορέας. Από τον </a:t>
            </a:r>
            <a:r>
              <a:rPr lang="el-GR" sz="1400" dirty="0" err="1"/>
              <a:t>Κεραμεικό</a:t>
            </a:r>
            <a:r>
              <a:rPr lang="el-GR" sz="1400" dirty="0"/>
              <a:t>. Του Ζωγράφου των Αθηνών </a:t>
            </a:r>
            <a:r>
              <a:rPr lang="el-GR" sz="1400" dirty="0" smtClean="0"/>
              <a:t> </a:t>
            </a:r>
            <a:r>
              <a:rPr lang="el-GR" sz="1400" dirty="0"/>
              <a:t>850-800 </a:t>
            </a:r>
            <a:r>
              <a:rPr lang="el-GR" sz="1400" dirty="0" err="1"/>
              <a:t>π.Χ</a:t>
            </a:r>
            <a:r>
              <a:rPr lang="el-GR" sz="1400" dirty="0" err="1" smtClean="0"/>
              <a:t>.</a:t>
            </a:r>
            <a:r>
              <a:rPr lang="el-GR" sz="1400" dirty="0" smtClean="0"/>
              <a:t> ΕΑΜ</a:t>
            </a:r>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www.namuseum.gr/wp-content/uploads/2018/10/192_carousel-1.jpg"/>
          <p:cNvPicPr>
            <a:picLocks noChangeAspect="1" noChangeArrowheads="1"/>
          </p:cNvPicPr>
          <p:nvPr/>
        </p:nvPicPr>
        <p:blipFill>
          <a:blip r:embed="rId2"/>
          <a:srcRect/>
          <a:stretch>
            <a:fillRect/>
          </a:stretch>
        </p:blipFill>
        <p:spPr bwMode="auto">
          <a:xfrm>
            <a:off x="285720" y="214290"/>
            <a:ext cx="5147479" cy="6480000"/>
          </a:xfrm>
          <a:prstGeom prst="rect">
            <a:avLst/>
          </a:prstGeom>
          <a:noFill/>
        </p:spPr>
      </p:pic>
      <p:sp>
        <p:nvSpPr>
          <p:cNvPr id="3" name="2 - Ορθογώνιο"/>
          <p:cNvSpPr/>
          <p:nvPr/>
        </p:nvSpPr>
        <p:spPr>
          <a:xfrm>
            <a:off x="4643438" y="714356"/>
            <a:ext cx="4000496" cy="523220"/>
          </a:xfrm>
          <a:prstGeom prst="rect">
            <a:avLst/>
          </a:prstGeom>
        </p:spPr>
        <p:txBody>
          <a:bodyPr wrap="square">
            <a:spAutoFit/>
          </a:bodyPr>
          <a:lstStyle/>
          <a:p>
            <a:pPr fontAlgn="base"/>
            <a:r>
              <a:rPr lang="el-GR" sz="1400" dirty="0"/>
              <a:t>Αττική γεωμετρική </a:t>
            </a:r>
            <a:r>
              <a:rPr lang="el-GR" sz="1400" dirty="0" err="1"/>
              <a:t>τριφυλλόστομη</a:t>
            </a:r>
            <a:r>
              <a:rPr lang="el-GR" sz="1400" dirty="0"/>
              <a:t> οινοχόη. Από την Αθήνα (Δίπυλο). 750-725 </a:t>
            </a:r>
            <a:r>
              <a:rPr lang="el-GR" sz="1400" dirty="0" err="1"/>
              <a:t>π.Χ.</a:t>
            </a:r>
            <a:r>
              <a:rPr lang="el-GR" sz="1400" dirty="0"/>
              <a:t> </a:t>
            </a:r>
            <a:r>
              <a:rPr lang="el-GR" sz="1400" dirty="0" smtClean="0"/>
              <a:t> ΕΑΜ</a:t>
            </a:r>
            <a:endParaRPr lang="el-GR" sz="1400" dirty="0"/>
          </a:p>
        </p:txBody>
      </p:sp>
      <p:sp>
        <p:nvSpPr>
          <p:cNvPr id="4" name="3 - Ορθογώνιο"/>
          <p:cNvSpPr/>
          <p:nvPr/>
        </p:nvSpPr>
        <p:spPr>
          <a:xfrm>
            <a:off x="4429124" y="1500174"/>
            <a:ext cx="4572000" cy="1384995"/>
          </a:xfrm>
          <a:prstGeom prst="rect">
            <a:avLst/>
          </a:prstGeom>
        </p:spPr>
        <p:txBody>
          <a:bodyPr>
            <a:spAutoFit/>
          </a:bodyPr>
          <a:lstStyle/>
          <a:p>
            <a:r>
              <a:rPr lang="el-GR" sz="1400" dirty="0"/>
              <a:t>Στον ώμο του αγγείου είναι χαραγμένη μία από τις αρχαιότερες αττικές επιγραφές, «επί τα </a:t>
            </a:r>
            <a:r>
              <a:rPr lang="el-GR" sz="1400" dirty="0" err="1"/>
              <a:t>λαιά</a:t>
            </a:r>
            <a:r>
              <a:rPr lang="el-GR" sz="1400" dirty="0"/>
              <a:t>», δηλαδή από τα δεξιά προς τα αριστερά «ΗΟΣ ΝΥΝ ΟΡΧΕΣΤΟΝ ΠΑΝΤΟΝ ΑΤΑΛΟΤΑΤΑ ΠΑΙΖΕΙ ΤΟ ΤΟΔΕ ΚΛ[?]ΜΙ[?]Ν» (όποιος τώρα από όλους τους χορευτές χορέψει πιο χαριτωμένα, σ' αυτόν τούτο...)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namuseum.gr/wp-content/uploads/2018/10/17972_lightbox.jpg"/>
          <p:cNvPicPr>
            <a:picLocks noChangeAspect="1" noChangeArrowheads="1"/>
          </p:cNvPicPr>
          <p:nvPr/>
        </p:nvPicPr>
        <p:blipFill>
          <a:blip r:embed="rId2"/>
          <a:srcRect/>
          <a:stretch>
            <a:fillRect/>
          </a:stretch>
        </p:blipFill>
        <p:spPr bwMode="auto">
          <a:xfrm>
            <a:off x="642910" y="142852"/>
            <a:ext cx="4943475" cy="6191250"/>
          </a:xfrm>
          <a:prstGeom prst="rect">
            <a:avLst/>
          </a:prstGeom>
          <a:noFill/>
        </p:spPr>
      </p:pic>
      <p:sp>
        <p:nvSpPr>
          <p:cNvPr id="3" name="2 - Ορθογώνιο"/>
          <p:cNvSpPr/>
          <p:nvPr/>
        </p:nvSpPr>
        <p:spPr>
          <a:xfrm>
            <a:off x="5715008" y="500042"/>
            <a:ext cx="3071834" cy="738664"/>
          </a:xfrm>
          <a:prstGeom prst="rect">
            <a:avLst/>
          </a:prstGeom>
        </p:spPr>
        <p:txBody>
          <a:bodyPr wrap="square">
            <a:spAutoFit/>
          </a:bodyPr>
          <a:lstStyle/>
          <a:p>
            <a:pPr fontAlgn="base"/>
            <a:r>
              <a:rPr lang="el-GR" sz="1400" dirty="0"/>
              <a:t>Αττική </a:t>
            </a:r>
            <a:r>
              <a:rPr lang="el-GR" sz="1400" dirty="0" err="1"/>
              <a:t>υστερογεωμετρική</a:t>
            </a:r>
            <a:r>
              <a:rPr lang="el-GR" sz="1400" dirty="0"/>
              <a:t> πυξίδα με τέσσερα άλογα στο πώμα. Από τον </a:t>
            </a:r>
            <a:r>
              <a:rPr lang="el-GR" sz="1400" dirty="0" err="1"/>
              <a:t>Κεραμεικό</a:t>
            </a:r>
            <a:r>
              <a:rPr lang="el-GR" sz="1400" dirty="0"/>
              <a:t>. 750-735 </a:t>
            </a:r>
            <a:r>
              <a:rPr lang="el-GR" sz="1400" dirty="0" err="1"/>
              <a:t>π.Χ</a:t>
            </a:r>
            <a:r>
              <a:rPr lang="el-GR" sz="1400" dirty="0" err="1" smtClean="0"/>
              <a:t>.</a:t>
            </a:r>
            <a:r>
              <a:rPr lang="el-GR" sz="1400" dirty="0" smtClean="0"/>
              <a:t> ΕΑΜ</a:t>
            </a:r>
            <a:endParaRPr lang="el-G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
          <p:cNvPicPr>
            <a:picLocks noChangeAspect="1" noChangeArrowheads="1"/>
          </p:cNvPicPr>
          <p:nvPr/>
        </p:nvPicPr>
        <p:blipFill>
          <a:blip r:embed="rId2"/>
          <a:srcRect/>
          <a:stretch>
            <a:fillRect/>
          </a:stretch>
        </p:blipFill>
        <p:spPr bwMode="auto">
          <a:xfrm>
            <a:off x="928662" y="4500570"/>
            <a:ext cx="6667500" cy="1562100"/>
          </a:xfrm>
          <a:prstGeom prst="rect">
            <a:avLst/>
          </a:prstGeom>
          <a:noFill/>
        </p:spPr>
      </p:pic>
      <p:pic>
        <p:nvPicPr>
          <p:cNvPr id="31748" name="Picture 4" descr="Picture"/>
          <p:cNvPicPr>
            <a:picLocks noChangeAspect="1" noChangeArrowheads="1"/>
          </p:cNvPicPr>
          <p:nvPr/>
        </p:nvPicPr>
        <p:blipFill>
          <a:blip r:embed="rId3"/>
          <a:srcRect/>
          <a:stretch>
            <a:fillRect/>
          </a:stretch>
        </p:blipFill>
        <p:spPr bwMode="auto">
          <a:xfrm>
            <a:off x="3214678" y="0"/>
            <a:ext cx="2076450" cy="4067176"/>
          </a:xfrm>
          <a:prstGeom prst="rect">
            <a:avLst/>
          </a:prstGeom>
          <a:noFill/>
        </p:spPr>
      </p:pic>
      <p:sp>
        <p:nvSpPr>
          <p:cNvPr id="4" name="3 - Ορθογώνιο"/>
          <p:cNvSpPr/>
          <p:nvPr/>
        </p:nvSpPr>
        <p:spPr>
          <a:xfrm>
            <a:off x="500034" y="857232"/>
            <a:ext cx="2571736" cy="2585323"/>
          </a:xfrm>
          <a:prstGeom prst="rect">
            <a:avLst/>
          </a:prstGeom>
        </p:spPr>
        <p:txBody>
          <a:bodyPr wrap="square">
            <a:spAutoFit/>
          </a:bodyPr>
          <a:lstStyle/>
          <a:p>
            <a:r>
              <a:rPr lang="el-GR" dirty="0" err="1"/>
              <a:t>Yστερογεωμετρικός</a:t>
            </a:r>
            <a:r>
              <a:rPr lang="el-GR" dirty="0"/>
              <a:t> αμφορέας. Από την Αθήνα. Του Ζωγράφου του Διπύλου. 760-750 </a:t>
            </a:r>
            <a:r>
              <a:rPr lang="el-GR" dirty="0" err="1"/>
              <a:t>π.Χ</a:t>
            </a:r>
            <a:r>
              <a:rPr lang="el-GR" dirty="0" err="1" smtClean="0"/>
              <a:t>.</a:t>
            </a:r>
            <a:endParaRPr lang="el-GR" dirty="0" smtClean="0"/>
          </a:p>
          <a:p>
            <a:r>
              <a:rPr lang="el-GR" dirty="0" smtClean="0"/>
              <a:t>Στο </a:t>
            </a:r>
            <a:r>
              <a:rPr lang="el-GR" dirty="0"/>
              <a:t>ύψος των λαβών του αγγείου αναπτύσσεται το κύριο θέμα που είναι η πρόθεση νεκρού.</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p:cNvPicPr>
            <a:picLocks noChangeAspect="1" noChangeArrowheads="1"/>
          </p:cNvPicPr>
          <p:nvPr/>
        </p:nvPicPr>
        <p:blipFill>
          <a:blip r:embed="rId2"/>
          <a:srcRect/>
          <a:stretch>
            <a:fillRect/>
          </a:stretch>
        </p:blipFill>
        <p:spPr bwMode="auto">
          <a:xfrm>
            <a:off x="1000100" y="714356"/>
            <a:ext cx="3257550" cy="3943350"/>
          </a:xfrm>
          <a:prstGeom prst="rect">
            <a:avLst/>
          </a:prstGeom>
          <a:noFill/>
        </p:spPr>
      </p:pic>
      <p:sp>
        <p:nvSpPr>
          <p:cNvPr id="3" name="2 - Ορθογώνιο"/>
          <p:cNvSpPr/>
          <p:nvPr/>
        </p:nvSpPr>
        <p:spPr>
          <a:xfrm>
            <a:off x="500034" y="4500570"/>
            <a:ext cx="4572000" cy="523220"/>
          </a:xfrm>
          <a:prstGeom prst="rect">
            <a:avLst/>
          </a:prstGeom>
        </p:spPr>
        <p:txBody>
          <a:bodyPr>
            <a:spAutoFit/>
          </a:bodyPr>
          <a:lstStyle/>
          <a:p>
            <a:r>
              <a:rPr lang="el-GR" sz="1400" b="1" dirty="0"/>
              <a:t>Τροχήλατο ειδώλιο κενταύρου από το </a:t>
            </a:r>
            <a:r>
              <a:rPr lang="el-GR" sz="1400" b="1" dirty="0" err="1"/>
              <a:t>Λευκαντί</a:t>
            </a:r>
            <a:r>
              <a:rPr lang="el-GR" sz="1400" b="1" dirty="0"/>
              <a:t> της Εύβοιας. 900-875 </a:t>
            </a:r>
            <a:r>
              <a:rPr lang="el-GR" sz="1400" b="1" dirty="0" err="1"/>
              <a:t>π.Χ.</a:t>
            </a:r>
            <a:r>
              <a:rPr lang="el-GR" sz="1400" b="1" dirty="0"/>
              <a:t>, Αρχαιολογικό Μουσείο Ερέτριας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www.namuseum.gr/wp-content/uploads/2018/10/2-%CE%A7-7647_lightbox.jpg"/>
          <p:cNvPicPr>
            <a:picLocks noChangeAspect="1" noChangeArrowheads="1"/>
          </p:cNvPicPr>
          <p:nvPr/>
        </p:nvPicPr>
        <p:blipFill>
          <a:blip r:embed="rId2"/>
          <a:srcRect/>
          <a:stretch>
            <a:fillRect/>
          </a:stretch>
        </p:blipFill>
        <p:spPr bwMode="auto">
          <a:xfrm>
            <a:off x="1000100" y="500042"/>
            <a:ext cx="7943864" cy="4413258"/>
          </a:xfrm>
          <a:prstGeom prst="rect">
            <a:avLst/>
          </a:prstGeom>
          <a:noFill/>
        </p:spPr>
      </p:pic>
      <p:sp>
        <p:nvSpPr>
          <p:cNvPr id="3" name="2 - Ορθογώνιο"/>
          <p:cNvSpPr/>
          <p:nvPr/>
        </p:nvSpPr>
        <p:spPr>
          <a:xfrm>
            <a:off x="2714612" y="5072074"/>
            <a:ext cx="4572000" cy="923330"/>
          </a:xfrm>
          <a:prstGeom prst="rect">
            <a:avLst/>
          </a:prstGeom>
        </p:spPr>
        <p:txBody>
          <a:bodyPr>
            <a:spAutoFit/>
          </a:bodyPr>
          <a:lstStyle/>
          <a:p>
            <a:pPr fontAlgn="base"/>
            <a:r>
              <a:rPr lang="el-GR" dirty="0"/>
              <a:t>Χάλκινο ειδώλιο φοράδας με το πουλάρι της . Άγνωστη προέλευση. Αργίτικου εργαστηρίου. Μέσα 8ου αι. </a:t>
            </a:r>
            <a:r>
              <a:rPr lang="el-GR" dirty="0" err="1"/>
              <a:t>π.Χ.</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namuseum.gr/wp-content/uploads/2018/10/3-X-12831_lightbox.jpg"/>
          <p:cNvPicPr>
            <a:picLocks noChangeAspect="1" noChangeArrowheads="1"/>
          </p:cNvPicPr>
          <p:nvPr/>
        </p:nvPicPr>
        <p:blipFill>
          <a:blip r:embed="rId2"/>
          <a:srcRect/>
          <a:stretch>
            <a:fillRect/>
          </a:stretch>
        </p:blipFill>
        <p:spPr bwMode="auto">
          <a:xfrm>
            <a:off x="142844" y="857232"/>
            <a:ext cx="8615423" cy="4786346"/>
          </a:xfrm>
          <a:prstGeom prst="rect">
            <a:avLst/>
          </a:prstGeom>
          <a:noFill/>
        </p:spPr>
      </p:pic>
      <p:sp>
        <p:nvSpPr>
          <p:cNvPr id="3" name="2 - Ορθογώνιο"/>
          <p:cNvSpPr/>
          <p:nvPr/>
        </p:nvSpPr>
        <p:spPr>
          <a:xfrm>
            <a:off x="2214546" y="5786454"/>
            <a:ext cx="5357850" cy="646331"/>
          </a:xfrm>
          <a:prstGeom prst="rect">
            <a:avLst/>
          </a:prstGeom>
        </p:spPr>
        <p:txBody>
          <a:bodyPr wrap="square">
            <a:spAutoFit/>
          </a:bodyPr>
          <a:lstStyle/>
          <a:p>
            <a:pPr fontAlgn="base"/>
            <a:r>
              <a:rPr lang="el-GR" dirty="0" err="1"/>
              <a:t>Xάλκινο</a:t>
            </a:r>
            <a:r>
              <a:rPr lang="el-GR" dirty="0"/>
              <a:t> ειδώλιο πολεμιστή. Από την Καρδίτσα Θεσσαλίας. Περί το 700 </a:t>
            </a:r>
            <a:r>
              <a:rPr lang="el-GR" dirty="0" err="1"/>
              <a:t>π.Χ.</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ναοί</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Στη μινωική και τη μυκηναϊκή εποχή </a:t>
            </a:r>
            <a:r>
              <a:rPr lang="el-GR" dirty="0" err="1" smtClean="0"/>
              <a:t>ηλατρεία</a:t>
            </a:r>
            <a:r>
              <a:rPr lang="el-GR" dirty="0" smtClean="0"/>
              <a:t> των θεών γινόταν σε μικρά ιερά ή χώρους στη φύση</a:t>
            </a:r>
          </a:p>
          <a:p>
            <a:r>
              <a:rPr lang="el-GR" dirty="0" smtClean="0"/>
              <a:t>Στη γεωμετρική εποχή ανεγείρονται μεγάλοι ναοί για τη λατρεία των θεών</a:t>
            </a:r>
          </a:p>
          <a:p>
            <a:r>
              <a:rPr lang="el-GR" dirty="0" smtClean="0"/>
              <a:t>Στο κάτω μέρος των τοίχων τοποθετούνται μεγάλοι λίθοι ενώ ψηλότερα χτίζονται πλίνθοι. Οι στέγες είναι επίπεδες ή </a:t>
            </a:r>
            <a:r>
              <a:rPr lang="el-GR" dirty="0" err="1" smtClean="0"/>
              <a:t>σαμαρωτές</a:t>
            </a:r>
            <a:r>
              <a:rPr lang="el-GR" dirty="0" smtClean="0"/>
              <a:t> από κλαδιά και πηλό.</a:t>
            </a:r>
          </a:p>
          <a:p>
            <a:r>
              <a:rPr lang="el-GR" dirty="0" smtClean="0"/>
              <a:t>Μερικοί ναοί είναι μακρόστενοι με μία κεντρική σειρά κιόνων (=κολόνες) και βάθρο για το άγαλμα της θεάς π.χ. το Ηραίο στη Σάμο</a:t>
            </a:r>
          </a:p>
          <a:p>
            <a:r>
              <a:rPr lang="el-GR" dirty="0" smtClean="0"/>
              <a:t>Ορισμένοι από αυτούς τους ναούς αρχίζουν να γίνονται ιερά με πανελλήνιο  χαρακτήρα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
          <p:cNvPicPr>
            <a:picLocks noChangeAspect="1" noChangeArrowheads="1"/>
          </p:cNvPicPr>
          <p:nvPr/>
        </p:nvPicPr>
        <p:blipFill>
          <a:blip r:embed="rId2"/>
          <a:srcRect/>
          <a:stretch>
            <a:fillRect/>
          </a:stretch>
        </p:blipFill>
        <p:spPr bwMode="auto">
          <a:xfrm>
            <a:off x="2357422" y="357166"/>
            <a:ext cx="4572000" cy="4572000"/>
          </a:xfrm>
          <a:prstGeom prst="rect">
            <a:avLst/>
          </a:prstGeom>
          <a:noFill/>
        </p:spPr>
      </p:pic>
      <p:sp>
        <p:nvSpPr>
          <p:cNvPr id="3" name="2 - Ορθογώνιο"/>
          <p:cNvSpPr/>
          <p:nvPr/>
        </p:nvSpPr>
        <p:spPr>
          <a:xfrm>
            <a:off x="2357422" y="5214950"/>
            <a:ext cx="4572000" cy="830997"/>
          </a:xfrm>
          <a:prstGeom prst="rect">
            <a:avLst/>
          </a:prstGeom>
        </p:spPr>
        <p:txBody>
          <a:bodyPr>
            <a:spAutoFit/>
          </a:bodyPr>
          <a:lstStyle/>
          <a:p>
            <a:r>
              <a:rPr lang="el-GR" sz="1600" b="1" dirty="0"/>
              <a:t>Πήλινο ομοίωμα ναού από το Ηραίο του Άργους, δεύτερο μισό του 8ου αι. </a:t>
            </a:r>
            <a:r>
              <a:rPr lang="el-GR" sz="1600" b="1" dirty="0" err="1"/>
              <a:t>π.Χ.</a:t>
            </a:r>
            <a:r>
              <a:rPr lang="el-GR" sz="1600" b="1" dirty="0"/>
              <a:t> Αθήνα, Εθνικό Αρχαιολογικό Μουσείο.</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Ορθογώνιο, καμπ υλόγραμμο και κυκλικό κτίριο της Γεωμετρικής Επ οχής &#10;http://museduc.gr/docs/Istoria/A/LAI_K3K4.pdf. &#10; "/>
          <p:cNvPicPr>
            <a:picLocks noChangeAspect="1" noChangeArrowheads="1"/>
          </p:cNvPicPr>
          <p:nvPr/>
        </p:nvPicPr>
        <p:blipFill>
          <a:blip r:embed="rId2"/>
          <a:srcRect/>
          <a:stretch>
            <a:fillRect/>
          </a:stretch>
        </p:blipFill>
        <p:spPr bwMode="auto">
          <a:xfrm>
            <a:off x="785786" y="357166"/>
            <a:ext cx="7421795" cy="55721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εξέλιξη της γραφής</a:t>
            </a:r>
            <a:endParaRPr lang="el-GR" dirty="0"/>
          </a:p>
        </p:txBody>
      </p:sp>
      <p:sp>
        <p:nvSpPr>
          <p:cNvPr id="3" name="2 - Θέση περιεχομένου"/>
          <p:cNvSpPr>
            <a:spLocks noGrp="1"/>
          </p:cNvSpPr>
          <p:nvPr>
            <p:ph idx="1"/>
          </p:nvPr>
        </p:nvSpPr>
        <p:spPr/>
        <p:txBody>
          <a:bodyPr/>
          <a:lstStyle/>
          <a:p>
            <a:r>
              <a:rPr lang="el-GR" dirty="0" smtClean="0"/>
              <a:t>Με την πτώση των μυκηναϊκών ανακτόρων εξαφανίζεται η Γραμμική γραφή Β΄(1100 </a:t>
            </a:r>
            <a:r>
              <a:rPr lang="el-GR" dirty="0" err="1" smtClean="0"/>
              <a:t>π.Χ.</a:t>
            </a:r>
            <a:r>
              <a:rPr lang="el-GR" dirty="0" smtClean="0"/>
              <a:t>) από τον ελληνικό κόσμο</a:t>
            </a:r>
          </a:p>
          <a:p>
            <a:r>
              <a:rPr lang="el-GR" dirty="0" smtClean="0"/>
              <a:t>Το δεύτερο μισό του 8</a:t>
            </a:r>
            <a:r>
              <a:rPr lang="el-GR" baseline="30000" dirty="0" smtClean="0"/>
              <a:t>ου</a:t>
            </a:r>
            <a:r>
              <a:rPr lang="el-GR" dirty="0" smtClean="0"/>
              <a:t> αι </a:t>
            </a:r>
            <a:r>
              <a:rPr lang="el-GR" dirty="0" err="1" smtClean="0"/>
              <a:t>π.Χ.</a:t>
            </a:r>
            <a:r>
              <a:rPr lang="el-GR" dirty="0" smtClean="0"/>
              <a:t> εμφανίζεται πάλι η γραφή με μια νέα μορφή, την αλφαβητική ή φωνητική</a:t>
            </a:r>
          </a:p>
          <a:p>
            <a:endParaRPr lang="el-GR" dirty="0" smtClean="0"/>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Τα σπίτια της εποχής είναι &#10;μικρά, το ίδιο και οι οικισμοί. &#10;Συνήθως χτίζονται σε υψώματα &#10;για να προστατεύονται από τους ..."/>
          <p:cNvPicPr>
            <a:picLocks noChangeAspect="1" noChangeArrowheads="1"/>
          </p:cNvPicPr>
          <p:nvPr/>
        </p:nvPicPr>
        <p:blipFill>
          <a:blip r:embed="rId2"/>
          <a:srcRect/>
          <a:stretch>
            <a:fillRect/>
          </a:stretch>
        </p:blipFill>
        <p:spPr bwMode="auto">
          <a:xfrm>
            <a:off x="1500166" y="928670"/>
            <a:ext cx="6076950" cy="45624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σπίτια και οι οικισμοί</a:t>
            </a:r>
            <a:endParaRPr lang="el-GR" dirty="0"/>
          </a:p>
        </p:txBody>
      </p:sp>
      <p:sp>
        <p:nvSpPr>
          <p:cNvPr id="3" name="2 - Θέση περιεχομένου"/>
          <p:cNvSpPr>
            <a:spLocks noGrp="1"/>
          </p:cNvSpPr>
          <p:nvPr>
            <p:ph idx="1"/>
          </p:nvPr>
        </p:nvSpPr>
        <p:spPr/>
        <p:txBody>
          <a:bodyPr/>
          <a:lstStyle/>
          <a:p>
            <a:r>
              <a:rPr lang="el-GR" dirty="0" smtClean="0"/>
              <a:t>Τα σπίτια της εποχής είναι μικρά</a:t>
            </a:r>
          </a:p>
          <a:p>
            <a:r>
              <a:rPr lang="el-GR" dirty="0" smtClean="0"/>
              <a:t>Οι οικισμοί είναι μικρής έκτασης, χτίζονται σε υψώματα για να προστατεύονται από τους εχθρούς και μερικοί είναι οχυρωμένοι με ισχυρά τείχη</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 Αναπαράσταση (τομή) σπιτιού &#10; "/>
          <p:cNvPicPr>
            <a:picLocks noChangeAspect="1" noChangeArrowheads="1"/>
          </p:cNvPicPr>
          <p:nvPr/>
        </p:nvPicPr>
        <p:blipFill>
          <a:blip r:embed="rId2"/>
          <a:srcRect/>
          <a:stretch>
            <a:fillRect/>
          </a:stretch>
        </p:blipFill>
        <p:spPr bwMode="auto">
          <a:xfrm>
            <a:off x="1571604" y="1214422"/>
            <a:ext cx="6076950" cy="45624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Οι μετακινήσεις &#10;πληθυσμών &#10;αναστάτωσαν τη &#10;ζωή των ανθρώπων. &#10;Η ανασφάλεια &#10;οδήγησε σε μαζικές &#10;μεταναστεύσεις &#10;των ελλην..."/>
          <p:cNvPicPr>
            <a:picLocks noChangeAspect="1" noChangeArrowheads="1"/>
          </p:cNvPicPr>
          <p:nvPr/>
        </p:nvPicPr>
        <p:blipFill>
          <a:blip r:embed="rId2"/>
          <a:srcRect/>
          <a:stretch>
            <a:fillRect/>
          </a:stretch>
        </p:blipFill>
        <p:spPr bwMode="auto">
          <a:xfrm>
            <a:off x="1571604" y="1357298"/>
            <a:ext cx="6076950" cy="45624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lstStyle/>
          <a:p>
            <a:r>
              <a:rPr lang="el-GR" dirty="0" smtClean="0"/>
              <a:t>ΕΡΩΤΗΣΕΙΣ</a:t>
            </a:r>
            <a:endParaRPr lang="el-GR" dirty="0"/>
          </a:p>
        </p:txBody>
      </p:sp>
      <p:sp>
        <p:nvSpPr>
          <p:cNvPr id="3" name="2 - Θέση περιεχομένου"/>
          <p:cNvSpPr>
            <a:spLocks noGrp="1"/>
          </p:cNvSpPr>
          <p:nvPr>
            <p:ph idx="1"/>
          </p:nvPr>
        </p:nvSpPr>
        <p:spPr>
          <a:xfrm>
            <a:off x="457200" y="1285860"/>
            <a:ext cx="8229600" cy="4840303"/>
          </a:xfrm>
        </p:spPr>
        <p:txBody>
          <a:bodyPr>
            <a:normAutofit fontScale="85000" lnSpcReduction="20000"/>
          </a:bodyPr>
          <a:lstStyle/>
          <a:p>
            <a:pPr>
              <a:buNone/>
            </a:pPr>
            <a:r>
              <a:rPr lang="el-GR" dirty="0" smtClean="0"/>
              <a:t>1.Πώς εξελίσσεται η γραφή στον ελλαδικό χώρο μετά την πτώση των μυκηναϊκών ανακτόρων;</a:t>
            </a:r>
          </a:p>
          <a:p>
            <a:pPr>
              <a:buNone/>
            </a:pPr>
            <a:r>
              <a:rPr lang="el-GR" dirty="0" smtClean="0"/>
              <a:t>2.Πώς δημιουργήθηκε το ελληνικό αλφάβητο και ποιο είδος γραφής εισήγαγε στον ελλαδικό χώρο; Ποια ήταν η σημασία της;</a:t>
            </a:r>
          </a:p>
          <a:p>
            <a:pPr>
              <a:buNone/>
            </a:pPr>
            <a:r>
              <a:rPr lang="el-GR" dirty="0" smtClean="0"/>
              <a:t>3.Πότε αναπτύχθηκε η γεωμετρική τέχνη στον ελλαδικό χώρο και ποια ήταν τα βασικά χαρακτηριστικά της;</a:t>
            </a:r>
          </a:p>
          <a:p>
            <a:pPr>
              <a:buNone/>
            </a:pPr>
            <a:r>
              <a:rPr lang="el-GR" dirty="0" smtClean="0"/>
              <a:t>4.Ποια ήταν η καταγωγή της γεωμετρικής τέχνης  και ποια η εξέλιξή της;</a:t>
            </a:r>
          </a:p>
          <a:p>
            <a:pPr>
              <a:buNone/>
            </a:pPr>
            <a:r>
              <a:rPr lang="el-GR" dirty="0" smtClean="0"/>
              <a:t>5.Ποια ήταν τα χαρακτηριστικά της γεωμετρικής αρχιτεκτονικής και της ναοδομίας;</a:t>
            </a:r>
          </a:p>
          <a:p>
            <a:pPr>
              <a:buNone/>
            </a:pPr>
            <a:r>
              <a:rPr lang="el-GR" dirty="0" smtClean="0"/>
              <a:t>6.Πώς χτίζονται τα σπίτια και οι οικισμοί στη γεωμετρική εποχή;</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1571604" y="285728"/>
            <a:ext cx="500066" cy="4500594"/>
          </a:xfrm>
          <a:prstGeom prst="rect">
            <a:avLst/>
          </a:prstGeom>
          <a:noFill/>
        </p:spPr>
      </p:pic>
      <p:sp>
        <p:nvSpPr>
          <p:cNvPr id="3" name="2 - Ορθογώνιο"/>
          <p:cNvSpPr/>
          <p:nvPr/>
        </p:nvSpPr>
        <p:spPr>
          <a:xfrm>
            <a:off x="214282" y="5072074"/>
            <a:ext cx="3214710" cy="923330"/>
          </a:xfrm>
          <a:prstGeom prst="rect">
            <a:avLst/>
          </a:prstGeom>
        </p:spPr>
        <p:txBody>
          <a:bodyPr wrap="square">
            <a:spAutoFit/>
          </a:bodyPr>
          <a:lstStyle/>
          <a:p>
            <a:r>
              <a:rPr lang="el-GR" b="1" i="1" dirty="0"/>
              <a:t>Από το φοινικικό στο λατινικό αλφάβητο. Με γέφυρα το ελληνικό </a:t>
            </a:r>
            <a:endParaRPr lang="el-GR" dirty="0"/>
          </a:p>
        </p:txBody>
      </p:sp>
      <p:pic>
        <p:nvPicPr>
          <p:cNvPr id="1028" name="Picture 4" descr="image"/>
          <p:cNvPicPr>
            <a:picLocks noChangeAspect="1" noChangeArrowheads="1"/>
          </p:cNvPicPr>
          <p:nvPr/>
        </p:nvPicPr>
        <p:blipFill>
          <a:blip r:embed="rId3"/>
          <a:srcRect/>
          <a:stretch>
            <a:fillRect/>
          </a:stretch>
        </p:blipFill>
        <p:spPr bwMode="auto">
          <a:xfrm>
            <a:off x="642910" y="285728"/>
            <a:ext cx="581025" cy="4572032"/>
          </a:xfrm>
          <a:prstGeom prst="rect">
            <a:avLst/>
          </a:prstGeom>
          <a:noFill/>
        </p:spPr>
      </p:pic>
      <p:sp>
        <p:nvSpPr>
          <p:cNvPr id="5" name="4 - Ορθογώνιο"/>
          <p:cNvSpPr/>
          <p:nvPr/>
        </p:nvSpPr>
        <p:spPr>
          <a:xfrm>
            <a:off x="3643306" y="285728"/>
            <a:ext cx="4572000" cy="2831544"/>
          </a:xfrm>
          <a:prstGeom prst="rect">
            <a:avLst/>
          </a:prstGeom>
        </p:spPr>
        <p:txBody>
          <a:bodyPr>
            <a:spAutoFit/>
          </a:bodyPr>
          <a:lstStyle/>
          <a:p>
            <a:r>
              <a:rPr lang="el-GR" dirty="0" smtClean="0"/>
              <a:t>                  ΤΟ </a:t>
            </a:r>
            <a:r>
              <a:rPr lang="el-GR" dirty="0"/>
              <a:t>ΕΛΛΗΝΙΚΟ ΑΛΦΑΒΗΤΟ</a:t>
            </a:r>
          </a:p>
          <a:p>
            <a:r>
              <a:rPr lang="el-GR" sz="1600" dirty="0"/>
              <a:t>Λοιπόν εκείνο τον καιρό η ελληνική φυλή που, στις πιο πολλές περιοχές, γειτόνευε με τους Φοίνικες ήταν οι Ίωνες. Αυτοί πήραν ως μαθητές τα γράμματα από τους Φοίνικες, κι αφού άλλαζαν ελαφρά τη μορφή τους, τα χρησιμοποιούσαν, και χρησιμοποιώντας τα, τους έδωσαν όνομα. Κι όπως το’ θελε και το δίκιο, μια και τα είχαν φέρει στην Ελλάδα οι Φοίνικες, τους έδωσαν την ονομασία «</a:t>
            </a:r>
            <a:r>
              <a:rPr lang="el-GR" sz="1600" dirty="0" err="1"/>
              <a:t>φοινικήια</a:t>
            </a:r>
            <a:r>
              <a:rPr lang="el-GR" sz="1600" dirty="0"/>
              <a:t>».</a:t>
            </a:r>
          </a:p>
          <a:p>
            <a:r>
              <a:rPr lang="el-GR" sz="1600" i="1" dirty="0"/>
              <a:t>Ηρόδοτος, Ιστορία, Ε, 58 (Μετ. Η. Σπυρόπουλου)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ελληνικό αλφάβητο</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Έχει ως βάση το φοινικικό αλφάβητο. Αυτό περιείχε μόνο σύμφωνα, γιατί μία σημιτική γλώσσα μπορεί να αποτυπωθεί γραπτά μόνο με σύμφωνα καθώς αυτά αποτελούν τη ρίζα κάθε συλλαβής της</a:t>
            </a:r>
          </a:p>
          <a:p>
            <a:r>
              <a:rPr lang="el-GR" dirty="0" smtClean="0"/>
              <a:t>Όμως αυτό δεν μπορούσε να εφαρμοστεί σε μια ινδοευρωπαϊκή γλώσσα όπως η ελληνική, γιατί τα φωνήεντα αποτελούν τη βάση κάθε συλλαβής</a:t>
            </a:r>
          </a:p>
          <a:p>
            <a:r>
              <a:rPr lang="el-GR" dirty="0" smtClean="0"/>
              <a:t>Οι Έλληνες μετέτρεψαν μερικά σύμφωνα του φοινικικού αλφάβητου σε φωνήεντα </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σημασία του ελληνικού αλφάβητου </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Για πρώτη φορά όλοι οι ήχοι-φθόγγοι  της γλώσσας, και τα φωνήεντα και τα σύμφωνα, αποδίδονται στη γραφή με σύμβολα</a:t>
            </a:r>
          </a:p>
          <a:p>
            <a:r>
              <a:rPr lang="el-GR" dirty="0" smtClean="0"/>
              <a:t>Αυτή η απλοποίηση των συμβόλων της γραφής επιτρέπει ώστε η γραφή να γίνει κτήμα πολλών ανθρώπων και όχι μόνο ελάχιστων εξειδικευμένων γραφέων</a:t>
            </a:r>
          </a:p>
          <a:p>
            <a:r>
              <a:rPr lang="el-GR" dirty="0" smtClean="0"/>
              <a:t>Ο γραπτός λόγος διαδίδεται περισσότερο και περισσότεροι άνθρωποι συμμετέχουν στη γνώση και τον πολιτισμό</a:t>
            </a:r>
          </a:p>
          <a:p>
            <a:r>
              <a:rPr lang="el-GR" dirty="0" smtClean="0"/>
              <a:t>Από το ελληνικό αλφάβητο προήλθε στη συνέχεια το λατινικό</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γεωμετρική τέχνη</a:t>
            </a:r>
            <a:endParaRPr lang="el-GR" dirty="0"/>
          </a:p>
        </p:txBody>
      </p:sp>
      <p:sp>
        <p:nvSpPr>
          <p:cNvPr id="3" name="2 - Θέση περιεχομένου"/>
          <p:cNvSpPr>
            <a:spLocks noGrp="1"/>
          </p:cNvSpPr>
          <p:nvPr>
            <p:ph idx="1"/>
          </p:nvPr>
        </p:nvSpPr>
        <p:spPr/>
        <p:txBody>
          <a:bodyPr/>
          <a:lstStyle/>
          <a:p>
            <a:r>
              <a:rPr lang="el-GR" dirty="0" smtClean="0"/>
              <a:t>11</a:t>
            </a:r>
            <a:r>
              <a:rPr lang="el-GR" baseline="30000" dirty="0" smtClean="0"/>
              <a:t>ος</a:t>
            </a:r>
            <a:r>
              <a:rPr lang="el-GR" dirty="0" smtClean="0"/>
              <a:t> αι έως 8</a:t>
            </a:r>
            <a:r>
              <a:rPr lang="el-GR" baseline="30000" dirty="0" smtClean="0"/>
              <a:t>ος</a:t>
            </a:r>
            <a:r>
              <a:rPr lang="el-GR" dirty="0" smtClean="0"/>
              <a:t> αι (1100-800 </a:t>
            </a:r>
            <a:r>
              <a:rPr lang="el-GR" dirty="0" err="1" smtClean="0"/>
              <a:t>π.Χ.</a:t>
            </a:r>
            <a:r>
              <a:rPr lang="el-GR" dirty="0" smtClean="0"/>
              <a:t>)</a:t>
            </a:r>
          </a:p>
          <a:p>
            <a:r>
              <a:rPr lang="el-GR" dirty="0" smtClean="0"/>
              <a:t>Βασικό χαρακτηριστικό: τα γεωμετρικά κοσμήματα (=διακοσμητικές παραστάσεις) πάνω στα πήλινα αγγεία</a:t>
            </a:r>
          </a:p>
          <a:p>
            <a:r>
              <a:rPr lang="el-GR" dirty="0" smtClean="0"/>
              <a:t>Γεωμετρικές φόρμες και στην απεικόνιση των ανθρώπινων μορφών είτε σε πήλινα/χάλκινα ειδώλια είτε πάνω σε αγγεία</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p:cNvPicPr>
            <a:picLocks noChangeAspect="1" noChangeArrowheads="1"/>
          </p:cNvPicPr>
          <p:nvPr/>
        </p:nvPicPr>
        <p:blipFill>
          <a:blip r:embed="rId2"/>
          <a:srcRect/>
          <a:stretch>
            <a:fillRect/>
          </a:stretch>
        </p:blipFill>
        <p:spPr bwMode="auto">
          <a:xfrm>
            <a:off x="714348" y="428604"/>
            <a:ext cx="1228725" cy="3619500"/>
          </a:xfrm>
          <a:prstGeom prst="rect">
            <a:avLst/>
          </a:prstGeom>
          <a:noFill/>
        </p:spPr>
      </p:pic>
      <p:sp>
        <p:nvSpPr>
          <p:cNvPr id="3" name="2 - Ορθογώνιο"/>
          <p:cNvSpPr/>
          <p:nvPr/>
        </p:nvSpPr>
        <p:spPr>
          <a:xfrm>
            <a:off x="428596" y="4286257"/>
            <a:ext cx="1928826" cy="1600438"/>
          </a:xfrm>
          <a:prstGeom prst="rect">
            <a:avLst/>
          </a:prstGeom>
        </p:spPr>
        <p:txBody>
          <a:bodyPr wrap="square">
            <a:spAutoFit/>
          </a:bodyPr>
          <a:lstStyle/>
          <a:p>
            <a:r>
              <a:rPr lang="el-GR" sz="1400" b="1" i="1" dirty="0"/>
              <a:t>Γεωμετρική αντρική μορφή</a:t>
            </a:r>
            <a:br>
              <a:rPr lang="el-GR" sz="1400" b="1" i="1" dirty="0"/>
            </a:br>
            <a:r>
              <a:rPr lang="el-GR" sz="1400" b="1" i="1" dirty="0"/>
              <a:t>που κρατούσε δόρυ στο δεξί</a:t>
            </a:r>
            <a:br>
              <a:rPr lang="el-GR" sz="1400" b="1" i="1" dirty="0"/>
            </a:br>
            <a:r>
              <a:rPr lang="el-GR" sz="1400" b="1" i="1" dirty="0"/>
              <a:t>και χαλινάρια αλόγου</a:t>
            </a:r>
            <a:br>
              <a:rPr lang="el-GR" sz="1400" b="1" i="1" dirty="0"/>
            </a:br>
            <a:r>
              <a:rPr lang="el-GR" sz="1400" b="1" i="1" dirty="0"/>
              <a:t>στο αριστερό χέρι. </a:t>
            </a:r>
            <a:br>
              <a:rPr lang="el-GR" sz="1400" b="1" i="1" dirty="0"/>
            </a:br>
            <a:r>
              <a:rPr lang="el-GR" sz="1400" b="1" i="1" dirty="0"/>
              <a:t>Από την Ολυμπία.</a:t>
            </a:r>
            <a:endParaRPr lang="el-GR" sz="1400" dirty="0"/>
          </a:p>
        </p:txBody>
      </p:sp>
      <p:pic>
        <p:nvPicPr>
          <p:cNvPr id="22532" name="Picture 4" descr="image"/>
          <p:cNvPicPr>
            <a:picLocks noChangeAspect="1" noChangeArrowheads="1"/>
          </p:cNvPicPr>
          <p:nvPr/>
        </p:nvPicPr>
        <p:blipFill>
          <a:blip r:embed="rId3"/>
          <a:srcRect/>
          <a:stretch>
            <a:fillRect/>
          </a:stretch>
        </p:blipFill>
        <p:spPr bwMode="auto">
          <a:xfrm>
            <a:off x="2000232" y="571480"/>
            <a:ext cx="2924175" cy="1647825"/>
          </a:xfrm>
          <a:prstGeom prst="rect">
            <a:avLst/>
          </a:prstGeom>
          <a:noFill/>
        </p:spPr>
      </p:pic>
      <p:sp>
        <p:nvSpPr>
          <p:cNvPr id="5" name="4 - Ορθογώνιο"/>
          <p:cNvSpPr/>
          <p:nvPr/>
        </p:nvSpPr>
        <p:spPr>
          <a:xfrm>
            <a:off x="2285984" y="2285992"/>
            <a:ext cx="2571752" cy="1169551"/>
          </a:xfrm>
          <a:prstGeom prst="rect">
            <a:avLst/>
          </a:prstGeom>
        </p:spPr>
        <p:txBody>
          <a:bodyPr wrap="square">
            <a:spAutoFit/>
          </a:bodyPr>
          <a:lstStyle/>
          <a:p>
            <a:r>
              <a:rPr lang="el-GR" sz="1400" b="1" i="1" dirty="0"/>
              <a:t>Επίθεση σκυλιών σε ελάφι. Χάλκινο σύμπλεγμα</a:t>
            </a:r>
            <a:br>
              <a:rPr lang="el-GR" sz="1400" b="1" i="1" dirty="0"/>
            </a:br>
            <a:r>
              <a:rPr lang="el-GR" sz="1400" b="1" i="1" dirty="0"/>
              <a:t>από την Ολυμπία με χαρακτηριστικές γεωμετρικές</a:t>
            </a:r>
            <a:br>
              <a:rPr lang="el-GR" sz="1400" b="1" i="1" dirty="0"/>
            </a:br>
            <a:r>
              <a:rPr lang="el-GR" sz="1400" b="1" i="1" dirty="0"/>
              <a:t>φόρμες 8ος αι. </a:t>
            </a:r>
            <a:r>
              <a:rPr lang="el-GR" sz="1400" b="1" i="1" dirty="0" err="1"/>
              <a:t>π.Χ.</a:t>
            </a:r>
            <a:endParaRPr lang="el-GR" sz="1400" dirty="0"/>
          </a:p>
        </p:txBody>
      </p:sp>
      <p:pic>
        <p:nvPicPr>
          <p:cNvPr id="22534" name="Picture 6" descr="Picture"/>
          <p:cNvPicPr>
            <a:picLocks noChangeAspect="1" noChangeArrowheads="1"/>
          </p:cNvPicPr>
          <p:nvPr/>
        </p:nvPicPr>
        <p:blipFill>
          <a:blip r:embed="rId4"/>
          <a:srcRect/>
          <a:stretch>
            <a:fillRect/>
          </a:stretch>
        </p:blipFill>
        <p:spPr bwMode="auto">
          <a:xfrm>
            <a:off x="5357818" y="357166"/>
            <a:ext cx="3057525" cy="3810000"/>
          </a:xfrm>
          <a:prstGeom prst="rect">
            <a:avLst/>
          </a:prstGeom>
          <a:noFill/>
        </p:spPr>
      </p:pic>
      <p:sp>
        <p:nvSpPr>
          <p:cNvPr id="7" name="6 - Ορθογώνιο"/>
          <p:cNvSpPr/>
          <p:nvPr/>
        </p:nvSpPr>
        <p:spPr>
          <a:xfrm>
            <a:off x="4429124" y="4429132"/>
            <a:ext cx="4572000" cy="800219"/>
          </a:xfrm>
          <a:prstGeom prst="rect">
            <a:avLst/>
          </a:prstGeom>
        </p:spPr>
        <p:txBody>
          <a:bodyPr>
            <a:spAutoFit/>
          </a:bodyPr>
          <a:lstStyle/>
          <a:p>
            <a:r>
              <a:rPr lang="el-GR" sz="1400" b="1" dirty="0"/>
              <a:t>Άνθρωπος και Κένταυρος των μέσων του 8ου αι </a:t>
            </a:r>
            <a:r>
              <a:rPr lang="el-GR" sz="1400" b="1" dirty="0" err="1"/>
              <a:t>π.Χ.</a:t>
            </a:r>
            <a:r>
              <a:rPr lang="el-GR" sz="1400" b="1" dirty="0"/>
              <a:t> Θεωρείται ότι προέρχεται από λακωνικό εργαστήριο. Μητροπολιτικό Μουσείο Τέχνης της Νέας Υόρκης</a:t>
            </a:r>
            <a:r>
              <a:rPr lang="el-GR" b="1"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Καταγωγή και διαμόρφωση της γεωμετρικής τέχνης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Από τη μυκηναϊκή εποχή ζωγραφίζονταν πάνω στα αγγεία με το χέρι απλές κυματιστές γραμμές και σπείρες</a:t>
            </a:r>
          </a:p>
          <a:p>
            <a:r>
              <a:rPr lang="el-GR" dirty="0" smtClean="0"/>
              <a:t>Στη γεωμετρική εποχή μετατρέπονται σε ομόκεντρους κύκλους και ημικύκλια ζωγραφισμένα με ακρίβεια με τη βοήθεια του διαβήτη</a:t>
            </a:r>
          </a:p>
          <a:p>
            <a:r>
              <a:rPr lang="el-GR" dirty="0" smtClean="0"/>
              <a:t>Ποικίλα γεωμετρικά σχήματα -ρόμβοι, τρίγωνα, μαίανδροι, κλιμακωτά σχέδια και άλλα, απλώνονται σε όλη την επιφάνεια των αγγείων σχηματίζοντας πυκνό δίχτυ</a:t>
            </a:r>
          </a:p>
          <a:p>
            <a:r>
              <a:rPr lang="el-GR" dirty="0" smtClean="0"/>
              <a:t>Σειρές ομοιόμορφων ζώων, παραστάσεις σχετικές με τον θάνατο και γεωμετρικά κοσμήματα διακοσμούν τα μεγαλύτερα αγγεία που χρησιμοποιούνταν ως σήματα (=διακριτικά σημεία ) των τάφων </a:t>
            </a:r>
          </a:p>
          <a:p>
            <a:r>
              <a:rPr lang="el-GR" dirty="0" smtClean="0"/>
              <a:t>Αργότερα εμφανίζονται και μυθολογικά θέματα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
          <p:cNvPicPr>
            <a:picLocks noChangeAspect="1" noChangeArrowheads="1"/>
          </p:cNvPicPr>
          <p:nvPr/>
        </p:nvPicPr>
        <p:blipFill>
          <a:blip r:embed="rId2"/>
          <a:srcRect/>
          <a:stretch>
            <a:fillRect/>
          </a:stretch>
        </p:blipFill>
        <p:spPr bwMode="auto">
          <a:xfrm>
            <a:off x="571472" y="857232"/>
            <a:ext cx="2381250" cy="3057526"/>
          </a:xfrm>
          <a:prstGeom prst="rect">
            <a:avLst/>
          </a:prstGeom>
          <a:noFill/>
        </p:spPr>
      </p:pic>
      <p:sp>
        <p:nvSpPr>
          <p:cNvPr id="3" name="2 - Ορθογώνιο"/>
          <p:cNvSpPr/>
          <p:nvPr/>
        </p:nvSpPr>
        <p:spPr>
          <a:xfrm>
            <a:off x="428596" y="4071942"/>
            <a:ext cx="4572000" cy="1200329"/>
          </a:xfrm>
          <a:prstGeom prst="rect">
            <a:avLst/>
          </a:prstGeom>
        </p:spPr>
        <p:txBody>
          <a:bodyPr>
            <a:spAutoFit/>
          </a:bodyPr>
          <a:lstStyle/>
          <a:p>
            <a:r>
              <a:rPr lang="el-GR" dirty="0"/>
              <a:t>Αθήνα, 1150 </a:t>
            </a:r>
            <a:r>
              <a:rPr lang="el-GR" dirty="0" err="1"/>
              <a:t>π.Χ.</a:t>
            </a:r>
            <a:r>
              <a:rPr lang="el-GR" dirty="0"/>
              <a:t> Μουσείο </a:t>
            </a:r>
            <a:r>
              <a:rPr lang="el-GR" dirty="0" err="1"/>
              <a:t>Κεραμεικού</a:t>
            </a:r>
            <a:r>
              <a:rPr lang="el-GR" dirty="0"/>
              <a:t>.</a:t>
            </a:r>
          </a:p>
          <a:p>
            <a:r>
              <a:rPr lang="el-GR" dirty="0"/>
              <a:t>12ος-11ος αι. </a:t>
            </a:r>
            <a:endParaRPr lang="el-GR" dirty="0" smtClean="0"/>
          </a:p>
          <a:p>
            <a:r>
              <a:rPr lang="el-GR" dirty="0" smtClean="0"/>
              <a:t>Λιτή </a:t>
            </a:r>
            <a:r>
              <a:rPr lang="el-GR" dirty="0"/>
              <a:t>διακόσμηση. Κυματιστές γραμμές και ομόκεντρα ημικύκλια.</a:t>
            </a:r>
          </a:p>
        </p:txBody>
      </p:sp>
      <p:pic>
        <p:nvPicPr>
          <p:cNvPr id="30724" name="Picture 4" descr="Picture"/>
          <p:cNvPicPr>
            <a:picLocks noChangeAspect="1" noChangeArrowheads="1"/>
          </p:cNvPicPr>
          <p:nvPr/>
        </p:nvPicPr>
        <p:blipFill>
          <a:blip r:embed="rId3"/>
          <a:srcRect/>
          <a:stretch>
            <a:fillRect/>
          </a:stretch>
        </p:blipFill>
        <p:spPr bwMode="auto">
          <a:xfrm>
            <a:off x="5286380" y="857232"/>
            <a:ext cx="2505075" cy="3181350"/>
          </a:xfrm>
          <a:prstGeom prst="rect">
            <a:avLst/>
          </a:prstGeom>
          <a:noFill/>
        </p:spPr>
      </p:pic>
      <p:sp>
        <p:nvSpPr>
          <p:cNvPr id="5" name="4 - Ορθογώνιο"/>
          <p:cNvSpPr/>
          <p:nvPr/>
        </p:nvSpPr>
        <p:spPr>
          <a:xfrm>
            <a:off x="4786314" y="4214818"/>
            <a:ext cx="3643338" cy="2031325"/>
          </a:xfrm>
          <a:prstGeom prst="rect">
            <a:avLst/>
          </a:prstGeom>
        </p:spPr>
        <p:txBody>
          <a:bodyPr wrap="square">
            <a:spAutoFit/>
          </a:bodyPr>
          <a:lstStyle/>
          <a:p>
            <a:r>
              <a:rPr lang="el-GR" dirty="0"/>
              <a:t>Αττικός τεφροδόχος αμφορέας Πρωτογεωμετρικής εποχής. Περίπου 950 </a:t>
            </a:r>
            <a:r>
              <a:rPr lang="el-GR" dirty="0" err="1"/>
              <a:t>π.Χ.</a:t>
            </a:r>
            <a:r>
              <a:rPr lang="el-GR" dirty="0"/>
              <a:t> Μουσείο </a:t>
            </a:r>
            <a:r>
              <a:rPr lang="el-GR" dirty="0" err="1"/>
              <a:t>Κεραμεικού</a:t>
            </a:r>
            <a:endParaRPr lang="el-GR" dirty="0"/>
          </a:p>
          <a:p>
            <a:r>
              <a:rPr lang="el-GR" dirty="0"/>
              <a:t>10ος αι. </a:t>
            </a:r>
            <a:endParaRPr lang="el-GR" dirty="0" smtClean="0"/>
          </a:p>
          <a:p>
            <a:r>
              <a:rPr lang="el-GR" dirty="0" smtClean="0"/>
              <a:t>Διακόσμηση </a:t>
            </a:r>
            <a:r>
              <a:rPr lang="el-GR" dirty="0"/>
              <a:t>: ταινίες, ομόκεντρα ημικύκλια και κύκλοι σχεδιασμένοι με διαβήτη.</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926</Words>
  <Application>Microsoft Office PowerPoint</Application>
  <PresentationFormat>Προβολή στην οθόνη (4:3)</PresentationFormat>
  <Paragraphs>65</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Η ΠΟΛΙΤΙΣΜΙΚΗ ΑΝΑΓΕΝΝΗΣΗ</vt:lpstr>
      <vt:lpstr>Η εξέλιξη της γραφής</vt:lpstr>
      <vt:lpstr>Διαφάνεια 3</vt:lpstr>
      <vt:lpstr>Το ελληνικό αλφάβητο</vt:lpstr>
      <vt:lpstr>Η σημασία του ελληνικού αλφάβητου </vt:lpstr>
      <vt:lpstr>Η γεωμετρική τέχνη</vt:lpstr>
      <vt:lpstr>Διαφάνεια 7</vt:lpstr>
      <vt:lpstr>Καταγωγή και διαμόρφωση της γεωμετρικής τέχνης</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Οι ναοί</vt:lpstr>
      <vt:lpstr>Διαφάνεια 18</vt:lpstr>
      <vt:lpstr>Διαφάνεια 19</vt:lpstr>
      <vt:lpstr>Διαφάνεια 20</vt:lpstr>
      <vt:lpstr>Τα σπίτια και οι οικισμοί</vt:lpstr>
      <vt:lpstr>Διαφάνεια 22</vt:lpstr>
      <vt:lpstr>Διαφάνεια 23</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ΠΟΛΙΤΙΣΜΙΚΗ ΑΝΑΓΕΝΝΗΣΗ</dc:title>
  <dc:creator>User</dc:creator>
  <cp:lastModifiedBy>User</cp:lastModifiedBy>
  <cp:revision>23</cp:revision>
  <dcterms:created xsi:type="dcterms:W3CDTF">2021-11-21T15:20:30Z</dcterms:created>
  <dcterms:modified xsi:type="dcterms:W3CDTF">2021-11-21T17:43:08Z</dcterms:modified>
</cp:coreProperties>
</file>