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7" r:id="rId4"/>
    <p:sldId id="258" r:id="rId5"/>
    <p:sldId id="263" r:id="rId6"/>
    <p:sldId id="259" r:id="rId7"/>
    <p:sldId id="264" r:id="rId8"/>
    <p:sldId id="260" r:id="rId9"/>
    <p:sldId id="268" r:id="rId10"/>
    <p:sldId id="261" r:id="rId11"/>
    <p:sldId id="265" r:id="rId12"/>
    <p:sldId id="266" r:id="rId13"/>
    <p:sldId id="262" r:id="rId14"/>
    <p:sldId id="267" r:id="rId15"/>
    <p:sldId id="269"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40F9A130-1AD4-4B27-8916-103D0D69009D}" type="datetimeFigureOut">
              <a:rPr lang="el-GR" smtClean="0"/>
              <a:pPr/>
              <a:t>9/12/2021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C4533DA-5F42-459F-AE91-58FD66433473}"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0F9A130-1AD4-4B27-8916-103D0D69009D}" type="datetimeFigureOut">
              <a:rPr lang="el-GR" smtClean="0"/>
              <a:pPr/>
              <a:t>9/12/2021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C4533DA-5F42-459F-AE91-58FD6643347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0F9A130-1AD4-4B27-8916-103D0D69009D}" type="datetimeFigureOut">
              <a:rPr lang="el-GR" smtClean="0"/>
              <a:pPr/>
              <a:t>9/12/2021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C4533DA-5F42-459F-AE91-58FD6643347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0F9A130-1AD4-4B27-8916-103D0D69009D}" type="datetimeFigureOut">
              <a:rPr lang="el-GR" smtClean="0"/>
              <a:pPr/>
              <a:t>9/12/2021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C4533DA-5F42-459F-AE91-58FD6643347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0F9A130-1AD4-4B27-8916-103D0D69009D}" type="datetimeFigureOut">
              <a:rPr lang="el-GR" smtClean="0"/>
              <a:pPr/>
              <a:t>9/12/2021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C4533DA-5F42-459F-AE91-58FD66433473}"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40F9A130-1AD4-4B27-8916-103D0D69009D}" type="datetimeFigureOut">
              <a:rPr lang="el-GR" smtClean="0"/>
              <a:pPr/>
              <a:t>9/12/2021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C4533DA-5F42-459F-AE91-58FD6643347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40F9A130-1AD4-4B27-8916-103D0D69009D}" type="datetimeFigureOut">
              <a:rPr lang="el-GR" smtClean="0"/>
              <a:pPr/>
              <a:t>9/12/2021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C4533DA-5F42-459F-AE91-58FD66433473}"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40F9A130-1AD4-4B27-8916-103D0D69009D}" type="datetimeFigureOut">
              <a:rPr lang="el-GR" smtClean="0"/>
              <a:pPr/>
              <a:t>9/12/2021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C4533DA-5F42-459F-AE91-58FD6643347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0F9A130-1AD4-4B27-8916-103D0D69009D}" type="datetimeFigureOut">
              <a:rPr lang="el-GR" smtClean="0"/>
              <a:pPr/>
              <a:t>9/12/2021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C4533DA-5F42-459F-AE91-58FD6643347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0F9A130-1AD4-4B27-8916-103D0D69009D}" type="datetimeFigureOut">
              <a:rPr lang="el-GR" smtClean="0"/>
              <a:pPr/>
              <a:t>9/12/2021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C4533DA-5F42-459F-AE91-58FD66433473}"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0F9A130-1AD4-4B27-8916-103D0D69009D}" type="datetimeFigureOut">
              <a:rPr lang="el-GR" smtClean="0"/>
              <a:pPr/>
              <a:t>9/12/2021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C4533DA-5F42-459F-AE91-58FD66433473}"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F9A130-1AD4-4B27-8916-103D0D69009D}" type="datetimeFigureOut">
              <a:rPr lang="el-GR" smtClean="0"/>
              <a:pPr/>
              <a:t>9/12/2021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4533DA-5F42-459F-AE91-58FD66433473}"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Η ΣΠΑΡΤΗ</a:t>
            </a:r>
            <a:endParaRPr lang="el-GR" dirty="0"/>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εκπαίδευση στη Σπάρτη</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Από την ηλικία των επτά ετών </a:t>
            </a:r>
            <a:r>
              <a:rPr lang="el-GR" dirty="0" smtClean="0">
                <a:solidFill>
                  <a:srgbClr val="FF0000"/>
                </a:solidFill>
              </a:rPr>
              <a:t>η πόλη αναλάμβανε τα παιδιά</a:t>
            </a:r>
          </a:p>
          <a:p>
            <a:r>
              <a:rPr lang="el-GR" dirty="0" smtClean="0"/>
              <a:t>Ζούσαν όλα μαζί σε </a:t>
            </a:r>
            <a:r>
              <a:rPr lang="el-GR" dirty="0" smtClean="0">
                <a:solidFill>
                  <a:srgbClr val="FF0000"/>
                </a:solidFill>
              </a:rPr>
              <a:t>ομάδες</a:t>
            </a:r>
            <a:r>
              <a:rPr lang="el-GR" dirty="0" smtClean="0"/>
              <a:t> και μάθαιναν να υπομένουν τη σκληρή ζωή και τις κακουχίες</a:t>
            </a:r>
          </a:p>
          <a:p>
            <a:r>
              <a:rPr lang="el-GR" dirty="0" smtClean="0"/>
              <a:t>Διδάσκονταν </a:t>
            </a:r>
            <a:r>
              <a:rPr lang="el-GR" dirty="0" smtClean="0">
                <a:solidFill>
                  <a:srgbClr val="FF0000"/>
                </a:solidFill>
              </a:rPr>
              <a:t>γραφή, ανάγνωση, μουσική  και χορό.</a:t>
            </a:r>
          </a:p>
          <a:p>
            <a:r>
              <a:rPr lang="el-GR" dirty="0"/>
              <a:t>Ό</a:t>
            </a:r>
            <a:r>
              <a:rPr lang="el-GR" dirty="0" smtClean="0"/>
              <a:t>μοια με τα αγόρια εκπαιδεύονταν και τα </a:t>
            </a:r>
            <a:r>
              <a:rPr lang="el-GR" dirty="0" smtClean="0">
                <a:solidFill>
                  <a:srgbClr val="FF0000"/>
                </a:solidFill>
              </a:rPr>
              <a:t>κορίτσια</a:t>
            </a:r>
            <a:r>
              <a:rPr lang="el-GR" dirty="0" smtClean="0"/>
              <a:t>, τα οποία συμμετείχαν ελεύθερα σε εκδηλώσεις της πόλης, αποκτούσαν δυνατό σώμα και διέπλαθαν ηθικό χαρακτήρα. Έτσι στο μέλλον θα γίνονταν άξιες μητέρες πολεμιστών</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1524000" y="1432560"/>
          <a:ext cx="6096000" cy="3992880"/>
        </p:xfrm>
        <a:graphic>
          <a:graphicData uri="http://schemas.openxmlformats.org/drawingml/2006/table">
            <a:tbl>
              <a:tblPr/>
              <a:tblGrid>
                <a:gridCol w="6096000"/>
              </a:tblGrid>
              <a:tr h="0">
                <a:tc>
                  <a:txBody>
                    <a:bodyPr/>
                    <a:lstStyle/>
                    <a:p>
                      <a:pPr algn="ctr" fontAlgn="t"/>
                      <a:r>
                        <a:rPr lang="el-GR" b="0" i="0" dirty="0">
                          <a:solidFill>
                            <a:srgbClr val="6C6D6F"/>
                          </a:solidFill>
                        </a:rPr>
                        <a:t>ΛΑΚΩΝΙΣΜΟΣ</a:t>
                      </a:r>
                    </a:p>
                    <a:p>
                      <a:pPr algn="l" fontAlgn="t"/>
                      <a:r>
                        <a:rPr lang="el-GR" i="1" dirty="0"/>
                        <a:t>Οι Σπαρτιάτες μάθαιναν τα παιδιά τους να αποφεύγουν τη φλυαρία και να μιλούν σύντομα και περιεκτικά. Η διατύπωση μιας φράσης με λίγες λέξεις και έξυπνο περιεχόμενο ονομάστηκε λακωνισμός. Αλλά και ο ίδιος ο Λυκούργος μιλούσε βραχυλογικά και αποφθεγματικά. </a:t>
                      </a:r>
                      <a:endParaRPr lang="en-US" i="1" dirty="0" smtClean="0"/>
                    </a:p>
                    <a:p>
                      <a:pPr algn="l" fontAlgn="t"/>
                      <a:r>
                        <a:rPr lang="el-GR" i="1" dirty="0" smtClean="0"/>
                        <a:t>Βγάζουμε </a:t>
                      </a:r>
                      <a:r>
                        <a:rPr lang="el-GR" i="1" dirty="0"/>
                        <a:t>αυτό το συμπέρασμα με βάση τα λόγια του που έχουν σωθεί. Κάποτε σε κάποιον που τον ρώτησε γιατί όρισε να γίνονται τόσο μικρές και φθηνές θυσίες είπε: «Για να μην πάψουμε ποτέ να τιμάμε τον θεό». Λένε μάλιστα ότι, όταν οι συμπολίτες του τον ρώτησαν: «Πώς θα μπορούσαμε να αποκρούσουμε μιαν εχθρική έφοδο;» είπε: «Αν μένετε φτωχοί κι αν δεν επιθυμείτε ο ένας να είναι ανώτερος από τον άλλο</a:t>
                      </a:r>
                      <a:r>
                        <a:rPr lang="el-GR" i="1" dirty="0" smtClean="0"/>
                        <a:t>».</a:t>
                      </a:r>
                      <a:endParaRPr lang="en-US" i="1" dirty="0" smtClean="0"/>
                    </a:p>
                    <a:p>
                      <a:pPr algn="r" fontAlgn="t"/>
                      <a:r>
                        <a:rPr lang="el-GR" dirty="0" smtClean="0"/>
                        <a:t>Πλούταρχος</a:t>
                      </a:r>
                      <a:r>
                        <a:rPr lang="el-GR" dirty="0"/>
                        <a:t>, Λυκούργος, 19.</a:t>
                      </a:r>
                    </a:p>
                  </a:txBody>
                  <a:tcPr marL="76200" marR="76200" marT="76200" marB="76200">
                    <a:lnL w="30480" cap="flat" cmpd="sng" algn="ctr">
                      <a:solidFill>
                        <a:srgbClr val="FEDEA4"/>
                      </a:solidFill>
                      <a:prstDash val="solid"/>
                      <a:round/>
                      <a:headEnd type="none" w="med" len="med"/>
                      <a:tailEnd type="none" w="med" len="med"/>
                    </a:lnL>
                    <a:lnR w="30480" cap="flat" cmpd="sng" algn="ctr">
                      <a:solidFill>
                        <a:srgbClr val="FEDEA4"/>
                      </a:solidFill>
                      <a:prstDash val="solid"/>
                      <a:round/>
                      <a:headEnd type="none" w="med" len="med"/>
                      <a:tailEnd type="none" w="med" len="med"/>
                    </a:lnR>
                    <a:lnT w="30480" cap="flat" cmpd="sng" algn="ctr">
                      <a:solidFill>
                        <a:srgbClr val="FEDEA4"/>
                      </a:solidFill>
                      <a:prstDash val="solid"/>
                      <a:round/>
                      <a:headEnd type="none" w="med" len="med"/>
                      <a:tailEnd type="none" w="med" len="med"/>
                    </a:lnT>
                    <a:lnB w="30480" cap="flat" cmpd="sng" algn="ctr">
                      <a:solidFill>
                        <a:srgbClr val="FEDEA4"/>
                      </a:solidFill>
                      <a:prstDash val="solid"/>
                      <a:round/>
                      <a:headEnd type="none" w="med" len="med"/>
                      <a:tailEnd type="none" w="med" len="med"/>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286000" y="1997839"/>
            <a:ext cx="4572000" cy="3139321"/>
          </a:xfrm>
          <a:prstGeom prst="rect">
            <a:avLst/>
          </a:prstGeom>
        </p:spPr>
        <p:txBody>
          <a:bodyPr>
            <a:spAutoFit/>
          </a:bodyPr>
          <a:lstStyle/>
          <a:p>
            <a:r>
              <a:rPr lang="en-US" dirty="0" smtClean="0"/>
              <a:t>               </a:t>
            </a:r>
            <a:r>
              <a:rPr lang="el-GR" dirty="0" smtClean="0"/>
              <a:t>ΤΙ </a:t>
            </a:r>
            <a:r>
              <a:rPr lang="el-GR" dirty="0"/>
              <a:t>ΑΠΑΝΤΗΣΕ Η ΓΟΡΓΩ</a:t>
            </a:r>
          </a:p>
          <a:p>
            <a:r>
              <a:rPr lang="el-GR" i="1" dirty="0"/>
              <a:t>Αλλά και τα σώματα των γυναικών έπρεπε να καταπονηθούν με το τρέξιμο, την πάλη, τη ρίψη δίσκων και ακοντίων, έτσι που να γεννιούνται παιδιά από γερά σώματα</a:t>
            </a:r>
            <a:r>
              <a:rPr lang="el-GR" i="1" dirty="0" smtClean="0"/>
              <a:t>...</a:t>
            </a:r>
            <a:endParaRPr lang="en-US" i="1" dirty="0" smtClean="0"/>
          </a:p>
          <a:p>
            <a:r>
              <a:rPr lang="el-GR" i="1" dirty="0" smtClean="0"/>
              <a:t> </a:t>
            </a:r>
            <a:r>
              <a:rPr lang="el-GR" i="1" dirty="0"/>
              <a:t>Λένε μάλιστα ότι η Γοργώ, η γυναίκα του Λεωνίδα, όταν κάποια ξένη της είπε: «Μονάχα στη Σπάρτη εσείς οι γυναίκες εξουσιάζετε τους άνδρες», εκείνη της απάντησε: «Γιατί εμείς γεννάμε άνδρες</a:t>
            </a:r>
            <a:r>
              <a:rPr lang="el-GR" i="1" dirty="0" smtClean="0"/>
              <a:t>».</a:t>
            </a:r>
            <a:endParaRPr lang="en-US" i="1" dirty="0" smtClean="0"/>
          </a:p>
          <a:p>
            <a:r>
              <a:rPr lang="el-GR" dirty="0" smtClean="0"/>
              <a:t>Πλούταρχος</a:t>
            </a:r>
            <a:r>
              <a:rPr lang="el-GR" dirty="0"/>
              <a:t>, Λυκούργος 14.</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ζωή στη Σπάρτη</a:t>
            </a:r>
            <a:endParaRPr lang="el-GR" dirty="0"/>
          </a:p>
        </p:txBody>
      </p:sp>
      <p:sp>
        <p:nvSpPr>
          <p:cNvPr id="3" name="2 - Θέση περιεχομένου"/>
          <p:cNvSpPr>
            <a:spLocks noGrp="1"/>
          </p:cNvSpPr>
          <p:nvPr>
            <p:ph idx="1"/>
          </p:nvPr>
        </p:nvSpPr>
        <p:spPr/>
        <p:txBody>
          <a:bodyPr/>
          <a:lstStyle/>
          <a:p>
            <a:r>
              <a:rPr lang="el-GR" dirty="0" smtClean="0"/>
              <a:t>Η ζωή συνεχιζόταν σύμφωνα με τις </a:t>
            </a:r>
            <a:r>
              <a:rPr lang="el-GR" dirty="0" smtClean="0">
                <a:solidFill>
                  <a:srgbClr val="FF0000"/>
                </a:solidFill>
              </a:rPr>
              <a:t>αυστηρές παραδόσεις και την </a:t>
            </a:r>
            <a:r>
              <a:rPr lang="el-GR" smtClean="0">
                <a:solidFill>
                  <a:srgbClr val="FF0000"/>
                </a:solidFill>
              </a:rPr>
              <a:t>πατροπαράδοτη λιτότητα </a:t>
            </a:r>
            <a:r>
              <a:rPr lang="el-GR" smtClean="0"/>
              <a:t>για </a:t>
            </a:r>
            <a:r>
              <a:rPr lang="el-GR" dirty="0" smtClean="0"/>
              <a:t>πολλούς αιώνες χωρίς αλλαγές</a:t>
            </a:r>
          </a:p>
          <a:p>
            <a:r>
              <a:rPr lang="el-GR" dirty="0" smtClean="0"/>
              <a:t>Οι Σπαρτιάτες ήταν </a:t>
            </a:r>
            <a:r>
              <a:rPr lang="el-GR" dirty="0" smtClean="0">
                <a:solidFill>
                  <a:srgbClr val="FF0000"/>
                </a:solidFill>
              </a:rPr>
              <a:t>ανδρείοι και υπερήφανοι </a:t>
            </a:r>
            <a:r>
              <a:rPr lang="el-GR" dirty="0" smtClean="0"/>
              <a:t>και έγιναν  μοναδικά πρότυπα γενναιότητας</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285852" y="335846"/>
            <a:ext cx="6286544" cy="4801314"/>
          </a:xfrm>
          <a:prstGeom prst="rect">
            <a:avLst/>
          </a:prstGeom>
        </p:spPr>
        <p:txBody>
          <a:bodyPr wrap="square">
            <a:spAutoFit/>
          </a:bodyPr>
          <a:lstStyle/>
          <a:p>
            <a:r>
              <a:rPr lang="en-US" dirty="0" smtClean="0"/>
              <a:t>                              </a:t>
            </a:r>
            <a:r>
              <a:rPr lang="el-GR" dirty="0" smtClean="0"/>
              <a:t>Η </a:t>
            </a:r>
            <a:r>
              <a:rPr lang="el-GR" dirty="0"/>
              <a:t>ΖΩΗ ΣΤΗ ΣΠΑΡΤΗ</a:t>
            </a:r>
          </a:p>
          <a:p>
            <a:r>
              <a:rPr lang="el-GR" i="1" dirty="0"/>
              <a:t>Η Σπάρτη λοιπόν ήταν ένα στρατόπεδο, όπου ύψιστο αντικειμενικό σκοπό της ζωής του είχε ο καθένας, να είναι σε κάθε στιγμή έτοιμος να πολεμήσει με τη μεγαλύτερη αποτελεσματικότητα για την πόλη του. Ο σκοπός κάθε νόμου, ο έσχατος λόγος όλου του συστήματος κοινωνικής διατάξεως ήταν να διαμορφώσει καλούς στρατιώτες. Η χλιδή στην ιδιωτική ζωή απαγορευόταν </a:t>
            </a:r>
            <a:r>
              <a:rPr lang="el-GR" i="1" dirty="0" err="1"/>
              <a:t>αυστηρά˙</a:t>
            </a:r>
            <a:r>
              <a:rPr lang="el-GR" i="1" dirty="0"/>
              <a:t> η σπαρτιατική λιτότητα έγινε παροιμιώδης. Ο επιμέρους άνθρωπος, απορροφημένος ολότελα μέσα στο κράτος, δεν είχε καθόλου δική του ατομική </a:t>
            </a:r>
            <a:r>
              <a:rPr lang="el-GR" i="1" dirty="0" err="1"/>
              <a:t>ζωή˙</a:t>
            </a:r>
            <a:r>
              <a:rPr lang="el-GR" i="1" dirty="0"/>
              <a:t> δεν είχε να λύσει προβλήματα της δικής του ανθρώπινης υπάρξεως. Η Σπάρτη δεν ήταν τόπος για διανοουμένους ή φίλους της </a:t>
            </a:r>
            <a:r>
              <a:rPr lang="el-GR" i="1" dirty="0" err="1"/>
              <a:t>θεωρίας˙</a:t>
            </a:r>
            <a:r>
              <a:rPr lang="el-GR" i="1" dirty="0"/>
              <a:t> το χρέος όλο του ανθρώπου και το υπέρτατο ιδεώδες της ζωής του Σπαρτιάτη περιέχονταν μέσα στους νόμους της πόλης του</a:t>
            </a:r>
            <a:r>
              <a:rPr lang="el-GR" i="1" dirty="0" smtClean="0"/>
              <a:t>.</a:t>
            </a:r>
            <a:endParaRPr lang="en-US" i="1" dirty="0" smtClean="0"/>
          </a:p>
          <a:p>
            <a:r>
              <a:rPr lang="el-GR" dirty="0" smtClean="0"/>
              <a:t>J.B</a:t>
            </a:r>
            <a:r>
              <a:rPr lang="el-GR" dirty="0"/>
              <a:t>. </a:t>
            </a:r>
            <a:r>
              <a:rPr lang="el-GR" dirty="0" err="1"/>
              <a:t>Bury</a:t>
            </a:r>
            <a:r>
              <a:rPr lang="el-GR" dirty="0"/>
              <a:t>-</a:t>
            </a:r>
            <a:r>
              <a:rPr lang="el-GR" dirty="0" err="1"/>
              <a:t>Russell</a:t>
            </a:r>
            <a:r>
              <a:rPr lang="el-GR" dirty="0"/>
              <a:t> </a:t>
            </a:r>
            <a:r>
              <a:rPr lang="el-GR" dirty="0" err="1"/>
              <a:t>Meiggs</a:t>
            </a:r>
            <a:r>
              <a:rPr lang="el-GR" dirty="0"/>
              <a:t>, Ιστορία της Αρχαίας Ελλάδος, </a:t>
            </a:r>
            <a:r>
              <a:rPr lang="el-GR" dirty="0" err="1"/>
              <a:t>Εκδ</a:t>
            </a:r>
            <a:r>
              <a:rPr lang="el-GR" dirty="0"/>
              <a:t>. Καρδαμίτσα, Αθήνα 1978, σ. 149</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ΕΡΩΤΗΣΕΙΣ</a:t>
            </a:r>
            <a:endParaRPr lang="el-GR" dirty="0"/>
          </a:p>
        </p:txBody>
      </p:sp>
      <p:sp>
        <p:nvSpPr>
          <p:cNvPr id="3" name="2 - Θέση περιεχομένου"/>
          <p:cNvSpPr>
            <a:spLocks noGrp="1"/>
          </p:cNvSpPr>
          <p:nvPr>
            <p:ph idx="1"/>
          </p:nvPr>
        </p:nvSpPr>
        <p:spPr/>
        <p:txBody>
          <a:bodyPr>
            <a:normAutofit fontScale="85000" lnSpcReduction="20000"/>
          </a:bodyPr>
          <a:lstStyle/>
          <a:p>
            <a:pPr>
              <a:buNone/>
            </a:pPr>
            <a:r>
              <a:rPr lang="el-GR" dirty="0" smtClean="0"/>
              <a:t>1.Πότε, πού και από ποιους ιδρύθηκε η Σπάρτη;</a:t>
            </a:r>
          </a:p>
          <a:p>
            <a:pPr>
              <a:buNone/>
            </a:pPr>
            <a:r>
              <a:rPr lang="el-GR" dirty="0" smtClean="0"/>
              <a:t>2.Με ποιους ήρθαν σε σύγκρουση οι Σπαρτιάτες, ποιο ήταν το αποτέλεσμα των συγκρούσεων και πώς επηρεάστηκε η ζωή των Σπαρτιατών;</a:t>
            </a:r>
          </a:p>
          <a:p>
            <a:pPr>
              <a:buNone/>
            </a:pPr>
            <a:r>
              <a:rPr lang="el-GR" dirty="0" smtClean="0"/>
              <a:t>3.Ποιες ήταν οι κυριότερες κοινωνικές ομάδες στη Σπάρτη;</a:t>
            </a:r>
          </a:p>
          <a:p>
            <a:pPr>
              <a:buNone/>
            </a:pPr>
            <a:r>
              <a:rPr lang="el-GR" dirty="0" smtClean="0"/>
              <a:t>4.Πώς ήταν οργανωμένο το σπαρτιατικό πολίτευμα και ποιες αρμοδιότητες είχε κάθε </a:t>
            </a:r>
            <a:r>
              <a:rPr lang="el-GR" dirty="0" err="1" smtClean="0"/>
              <a:t>πολιυειακός</a:t>
            </a:r>
            <a:r>
              <a:rPr lang="el-GR" dirty="0" smtClean="0"/>
              <a:t> θεσμός;</a:t>
            </a:r>
          </a:p>
          <a:p>
            <a:pPr>
              <a:buNone/>
            </a:pPr>
            <a:r>
              <a:rPr lang="el-GR" dirty="0" smtClean="0"/>
              <a:t>5.Πώς γινόταν η εκπαίδευση των αγοριών και των κοριτσιών στη Σπάρτη;</a:t>
            </a:r>
          </a:p>
          <a:p>
            <a:pPr>
              <a:buNone/>
            </a:pPr>
            <a:r>
              <a:rPr lang="el-GR" dirty="0" smtClean="0"/>
              <a:t>6.Πώς κυλούσε η ζωή στη Σπάρτη και ποια ήταν γενικότερα η προσωπικότητα των Σπαρτιατών;</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p:cNvPicPr>
            <a:picLocks noChangeAspect="1" noChangeArrowheads="1"/>
          </p:cNvPicPr>
          <p:nvPr/>
        </p:nvPicPr>
        <p:blipFill>
          <a:blip r:embed="rId2"/>
          <a:srcRect/>
          <a:stretch>
            <a:fillRect/>
          </a:stretch>
        </p:blipFill>
        <p:spPr bwMode="auto">
          <a:xfrm>
            <a:off x="1857356" y="693118"/>
            <a:ext cx="5072098" cy="4112514"/>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Ίδρυση της Σπάρτης</a:t>
            </a:r>
            <a:endParaRPr lang="el-GR" dirty="0"/>
          </a:p>
        </p:txBody>
      </p:sp>
      <p:sp>
        <p:nvSpPr>
          <p:cNvPr id="3" name="2 - Θέση περιεχομένου"/>
          <p:cNvSpPr>
            <a:spLocks noGrp="1"/>
          </p:cNvSpPr>
          <p:nvPr>
            <p:ph idx="1"/>
          </p:nvPr>
        </p:nvSpPr>
        <p:spPr/>
        <p:txBody>
          <a:bodyPr/>
          <a:lstStyle/>
          <a:p>
            <a:r>
              <a:rPr lang="el-GR" dirty="0" smtClean="0"/>
              <a:t>Ποιο ελληνικό φύλο; Οι </a:t>
            </a:r>
            <a:r>
              <a:rPr lang="el-GR" dirty="0" smtClean="0">
                <a:solidFill>
                  <a:srgbClr val="FF0000"/>
                </a:solidFill>
              </a:rPr>
              <a:t>Δωριείς</a:t>
            </a:r>
          </a:p>
          <a:p>
            <a:r>
              <a:rPr lang="el-GR" dirty="0" smtClean="0"/>
              <a:t>Πού; Στα νότια της Πελοποννήσου καταλαμβάνουν τη </a:t>
            </a:r>
            <a:r>
              <a:rPr lang="el-GR" dirty="0" smtClean="0">
                <a:solidFill>
                  <a:srgbClr val="FF0000"/>
                </a:solidFill>
              </a:rPr>
              <a:t>Λακωνική</a:t>
            </a:r>
            <a:r>
              <a:rPr lang="el-GR" dirty="0" smtClean="0"/>
              <a:t> χερσόνησο(=Λακεδαίμονα) και ιδρύουν ένα ισχυρό κράτος με κέντρο τη </a:t>
            </a:r>
            <a:r>
              <a:rPr lang="el-GR" dirty="0" smtClean="0">
                <a:solidFill>
                  <a:srgbClr val="FF0000"/>
                </a:solidFill>
              </a:rPr>
              <a:t>Σπάρτη</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Ί</a:t>
            </a:r>
            <a:r>
              <a:rPr lang="el-GR" dirty="0" smtClean="0"/>
              <a:t>δρυση της Σπάρτης </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Με ποιους συγκρούονται; </a:t>
            </a:r>
          </a:p>
          <a:p>
            <a:pPr>
              <a:buNone/>
            </a:pPr>
            <a:r>
              <a:rPr lang="el-GR" dirty="0" smtClean="0"/>
              <a:t>1.Με τους </a:t>
            </a:r>
            <a:r>
              <a:rPr lang="el-GR" dirty="0" err="1" smtClean="0">
                <a:solidFill>
                  <a:srgbClr val="FF0000"/>
                </a:solidFill>
              </a:rPr>
              <a:t>Μεσσήνιους</a:t>
            </a:r>
            <a:r>
              <a:rPr lang="el-GR" dirty="0" smtClean="0"/>
              <a:t> τους οποίους υπέταξαν μετά από μακροχρόνιους πολέμους (8</a:t>
            </a:r>
            <a:r>
              <a:rPr lang="el-GR" baseline="30000" dirty="0" smtClean="0"/>
              <a:t>ος</a:t>
            </a:r>
            <a:r>
              <a:rPr lang="el-GR" dirty="0" smtClean="0"/>
              <a:t>-7</a:t>
            </a:r>
            <a:r>
              <a:rPr lang="el-GR" baseline="30000" dirty="0" smtClean="0"/>
              <a:t>ος</a:t>
            </a:r>
            <a:r>
              <a:rPr lang="el-GR" dirty="0" smtClean="0"/>
              <a:t> αι </a:t>
            </a:r>
            <a:r>
              <a:rPr lang="el-GR" dirty="0" smtClean="0"/>
              <a:t>π</a:t>
            </a:r>
            <a:r>
              <a:rPr lang="en-US" dirty="0" smtClean="0"/>
              <a:t>.</a:t>
            </a:r>
            <a:r>
              <a:rPr lang="el-GR" dirty="0" smtClean="0"/>
              <a:t>Χ</a:t>
            </a:r>
            <a:r>
              <a:rPr lang="el-GR" dirty="0" smtClean="0"/>
              <a:t>.) </a:t>
            </a:r>
          </a:p>
          <a:p>
            <a:pPr>
              <a:buNone/>
            </a:pPr>
            <a:r>
              <a:rPr lang="el-GR" dirty="0" smtClean="0"/>
              <a:t>2.Με τους κατοίκους του </a:t>
            </a:r>
            <a:r>
              <a:rPr lang="el-GR" dirty="0" smtClean="0">
                <a:solidFill>
                  <a:srgbClr val="FF0000"/>
                </a:solidFill>
              </a:rPr>
              <a:t>Άργους</a:t>
            </a:r>
          </a:p>
          <a:p>
            <a:pPr>
              <a:buNone/>
            </a:pPr>
            <a:r>
              <a:rPr lang="el-GR" dirty="0" smtClean="0"/>
              <a:t>Μετά από αυτούς τους πολέμους η ζωή στη Σπάρτη άλλαξε. Το εμπόριο με τις άλλες περιοχές σταμάτησε και οι σχέσεις περιορίστηκαν. Η πόλη της Σπάρτης έγινε εσωστρεφής(=κλείστηκε στον εαυτό της) και πήρε τη μορφή στρατοπέδου. Συνεχώς προετοιμάζονταν για πόλεμο.</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1524000" y="2118360"/>
          <a:ext cx="6096000" cy="2621280"/>
        </p:xfrm>
        <a:graphic>
          <a:graphicData uri="http://schemas.openxmlformats.org/drawingml/2006/table">
            <a:tbl>
              <a:tblPr/>
              <a:tblGrid>
                <a:gridCol w="2682240"/>
                <a:gridCol w="3413760"/>
              </a:tblGrid>
              <a:tr h="0">
                <a:tc>
                  <a:txBody>
                    <a:bodyPr/>
                    <a:lstStyle/>
                    <a:p>
                      <a:pPr fontAlgn="t"/>
                      <a:r>
                        <a:rPr lang="el-GR"/>
                        <a:t>῎</a:t>
                      </a:r>
                      <a:r>
                        <a:rPr lang="en-US"/>
                        <a:t>A</a:t>
                      </a:r>
                      <a:r>
                        <a:rPr lang="el-GR"/>
                        <a:t>γετ’, ὦ Σπάρτας εὐάνδρω</a:t>
                      </a:r>
                    </a:p>
                    <a:p>
                      <a:pPr fontAlgn="t"/>
                      <a:r>
                        <a:rPr lang="el-GR"/>
                        <a:t>κῶροι πατέρων πολιατᾶν,</a:t>
                      </a:r>
                    </a:p>
                    <a:p>
                      <a:pPr fontAlgn="t"/>
                      <a:r>
                        <a:rPr lang="el-GR"/>
                        <a:t>λαιᾶ μὲν ἴτυν προβάλεσθε,</a:t>
                      </a:r>
                    </a:p>
                    <a:p>
                      <a:pPr fontAlgn="t"/>
                      <a:r>
                        <a:rPr lang="el-GR"/>
                        <a:t>δόρυ δ' εὐτόλμως ἄνσχεσθε</a:t>
                      </a:r>
                    </a:p>
                    <a:p>
                      <a:pPr fontAlgn="t"/>
                      <a:r>
                        <a:rPr lang="el-GR"/>
                        <a:t>μή φειδόμενοι τᾶς ζωᾶς˙</a:t>
                      </a:r>
                    </a:p>
                    <a:p>
                      <a:pPr fontAlgn="t"/>
                      <a:r>
                        <a:rPr lang="el-GR"/>
                        <a:t>οὐ γάρ πάτριον τᾷ Σπάρτᾳ.</a:t>
                      </a:r>
                    </a:p>
                  </a:txBody>
                  <a:tcPr marL="76200" marR="76200" marT="76200" marB="76200">
                    <a:lnL>
                      <a:noFill/>
                    </a:lnL>
                    <a:lnR>
                      <a:noFill/>
                    </a:lnR>
                    <a:lnT>
                      <a:noFill/>
                    </a:lnT>
                    <a:lnB>
                      <a:noFill/>
                    </a:lnB>
                    <a:solidFill>
                      <a:srgbClr val="FFFFFF"/>
                    </a:solidFill>
                  </a:tcPr>
                </a:tc>
                <a:tc>
                  <a:txBody>
                    <a:bodyPr/>
                    <a:lstStyle/>
                    <a:p>
                      <a:pPr fontAlgn="t"/>
                      <a:r>
                        <a:rPr lang="el-GR" dirty="0"/>
                        <a:t>Εμπρός, παιδιά, πατέρων πολιτών της</a:t>
                      </a:r>
                    </a:p>
                    <a:p>
                      <a:pPr fontAlgn="t"/>
                      <a:r>
                        <a:rPr lang="el-GR" dirty="0"/>
                        <a:t>ηρωικής Σπάρτης, προβάλετε την</a:t>
                      </a:r>
                    </a:p>
                    <a:p>
                      <a:pPr fontAlgn="t"/>
                      <a:r>
                        <a:rPr lang="el-GR" dirty="0"/>
                        <a:t>ασπίδα με το αριστερό χέρι,</a:t>
                      </a:r>
                    </a:p>
                    <a:p>
                      <a:pPr fontAlgn="t"/>
                      <a:r>
                        <a:rPr lang="el-GR" dirty="0"/>
                        <a:t>κρατήστε το δόρυ θαρραλέα, χωρίς να</a:t>
                      </a:r>
                    </a:p>
                    <a:p>
                      <a:pPr fontAlgn="t"/>
                      <a:r>
                        <a:rPr lang="el-GR" dirty="0"/>
                        <a:t>υπολογίζετε τη ζωή </a:t>
                      </a:r>
                      <a:r>
                        <a:rPr lang="el-GR" dirty="0" err="1"/>
                        <a:t>σας˙</a:t>
                      </a:r>
                      <a:r>
                        <a:rPr lang="el-GR" dirty="0"/>
                        <a:t> δεν είναι</a:t>
                      </a:r>
                    </a:p>
                    <a:p>
                      <a:pPr fontAlgn="t"/>
                      <a:r>
                        <a:rPr lang="el-GR" dirty="0"/>
                        <a:t>πατροπαράδοτο στη Σπάρτη.</a:t>
                      </a:r>
                    </a:p>
                    <a:p>
                      <a:pPr algn="r" fontAlgn="t"/>
                      <a:r>
                        <a:rPr lang="el-GR" dirty="0"/>
                        <a:t>Τυρταίος</a:t>
                      </a:r>
                    </a:p>
                  </a:txBody>
                  <a:tcPr marL="76200" marR="76200" marT="76200" marB="76200">
                    <a:lnL>
                      <a:noFill/>
                    </a:lnL>
                    <a:lnR>
                      <a:noFill/>
                    </a:lnR>
                    <a:lnT>
                      <a:noFill/>
                    </a:lnT>
                    <a:lnB>
                      <a:noFill/>
                    </a:lnB>
                    <a:solidFill>
                      <a:srgbClr val="FFFFFF"/>
                    </a:solidFill>
                  </a:tcPr>
                </a:tc>
              </a:tr>
            </a:tbl>
          </a:graphicData>
        </a:graphic>
      </p:graphicFrame>
      <p:sp>
        <p:nvSpPr>
          <p:cNvPr id="1025" name="Rectangle 1"/>
          <p:cNvSpPr>
            <a:spLocks noChangeArrowheads="1"/>
          </p:cNvSpPr>
          <p:nvPr/>
        </p:nvSpPr>
        <p:spPr bwMode="auto">
          <a:xfrm>
            <a:off x="2071670" y="1142984"/>
            <a:ext cx="3714776" cy="866864"/>
          </a:xfrm>
          <a:prstGeom prst="rect">
            <a:avLst/>
          </a:prstGeom>
          <a:solidFill>
            <a:srgbClr val="FFFFFF"/>
          </a:solidFill>
          <a:ln w="9525">
            <a:noFill/>
            <a:miter lim="800000"/>
            <a:headEnd/>
            <a:tailEnd/>
          </a:ln>
          <a:effectLst/>
        </p:spPr>
        <p:txBody>
          <a:bodyPr vert="horz" wrap="square" lIns="0" tIns="0" rIns="0" bIns="12696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500" b="0" i="0" u="none" strike="noStrike" cap="none" normalizeH="0" baseline="0" dirty="0" smtClean="0">
              <a:ln>
                <a:noFill/>
              </a:ln>
              <a:solidFill>
                <a:srgbClr val="6C6D6F"/>
              </a:solidFill>
              <a:effectLst/>
              <a:latin typeface="Book Antiqua"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l-GR" sz="1500" b="1" dirty="0">
                <a:solidFill>
                  <a:srgbClr val="6C6D6F"/>
                </a:solidFill>
                <a:latin typeface="Book Antiqua" pitchFamily="18" charset="0"/>
                <a:cs typeface="Arial" pitchFamily="34" charset="0"/>
              </a:rPr>
              <a:t> </a:t>
            </a:r>
            <a:r>
              <a:rPr lang="el-GR" sz="1500" b="1" dirty="0" smtClean="0">
                <a:solidFill>
                  <a:srgbClr val="6C6D6F"/>
                </a:solidFill>
                <a:latin typeface="Book Antiqua" pitchFamily="18" charset="0"/>
                <a:cs typeface="Arial" pitchFamily="34" charset="0"/>
              </a:rPr>
              <a:t>            </a:t>
            </a:r>
            <a:r>
              <a:rPr kumimoji="0" lang="el-GR" sz="1500" b="1" i="0" u="none" strike="noStrike" cap="none" normalizeH="0" baseline="0" dirty="0" smtClean="0">
                <a:ln>
                  <a:noFill/>
                </a:ln>
                <a:solidFill>
                  <a:srgbClr val="6C6D6F"/>
                </a:solidFill>
                <a:effectLst/>
                <a:latin typeface="Book Antiqua" pitchFamily="18" charset="0"/>
                <a:cs typeface="Arial" pitchFamily="34" charset="0"/>
              </a:rPr>
              <a:t>ΕΤΟΙΜΟΙ  ΓΙΑ ΤΗ ΜΑΧΗ</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Εσωτερική οργάνωση της Σπάρτης</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solidFill>
                  <a:srgbClr val="FF0000"/>
                </a:solidFill>
              </a:rPr>
              <a:t>Σπαρτιάτες</a:t>
            </a:r>
            <a:r>
              <a:rPr lang="el-GR" dirty="0" smtClean="0"/>
              <a:t>: είχαν πλήρη δικαιώματα και σε αυτούς μοιράστηκε η γη. Ασχολούνταν με τα πολιτικά θέματα και την πολεμική τέχνη</a:t>
            </a:r>
          </a:p>
          <a:p>
            <a:r>
              <a:rPr lang="el-GR" dirty="0" smtClean="0">
                <a:solidFill>
                  <a:srgbClr val="FF0000"/>
                </a:solidFill>
              </a:rPr>
              <a:t>Περίοικοι</a:t>
            </a:r>
            <a:r>
              <a:rPr lang="el-GR" dirty="0" smtClean="0"/>
              <a:t>: κατοικούσαν σε οικισμούς γύρω από τη </a:t>
            </a:r>
            <a:r>
              <a:rPr lang="el-GR" dirty="0"/>
              <a:t>Σ</a:t>
            </a:r>
            <a:r>
              <a:rPr lang="el-GR" dirty="0" smtClean="0"/>
              <a:t>πάρτη και ασχολούνταν με το εμπόριο. Ήταν ελεύθεροι αλλά δεν είχαν πολιτικά δικαιώματα</a:t>
            </a:r>
          </a:p>
          <a:p>
            <a:r>
              <a:rPr lang="el-GR" dirty="0" smtClean="0">
                <a:solidFill>
                  <a:srgbClr val="FF0000"/>
                </a:solidFill>
              </a:rPr>
              <a:t>Είλωτες</a:t>
            </a:r>
            <a:r>
              <a:rPr lang="el-GR" dirty="0" smtClean="0"/>
              <a:t>: οι παλιοί κάτοικοι της Λακωνίας και της Μεσσηνίας έγιναν δούλοι και υποχρεώνονταν να καλλιεργούν τη γη και να παραδίδουν ένα μέρος της παραγωγής στους ιδιοκτήτες του κτήματος. Οι πολίτες της Σπάρτης πάντα φοβούνταν τους δούλους-είλωτες μήπως επαναστατήσουν.</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image"/>
          <p:cNvPicPr>
            <a:picLocks noChangeAspect="1" noChangeArrowheads="1"/>
          </p:cNvPicPr>
          <p:nvPr/>
        </p:nvPicPr>
        <p:blipFill>
          <a:blip r:embed="rId2"/>
          <a:srcRect/>
          <a:stretch>
            <a:fillRect/>
          </a:stretch>
        </p:blipFill>
        <p:spPr bwMode="auto">
          <a:xfrm>
            <a:off x="3071802" y="642918"/>
            <a:ext cx="2276475" cy="3324226"/>
          </a:xfrm>
          <a:prstGeom prst="rect">
            <a:avLst/>
          </a:prstGeom>
          <a:noFill/>
        </p:spPr>
      </p:pic>
      <p:sp>
        <p:nvSpPr>
          <p:cNvPr id="3" name="2 - Ορθογώνιο"/>
          <p:cNvSpPr/>
          <p:nvPr/>
        </p:nvSpPr>
        <p:spPr>
          <a:xfrm>
            <a:off x="2143108" y="4286256"/>
            <a:ext cx="4572000" cy="923330"/>
          </a:xfrm>
          <a:prstGeom prst="rect">
            <a:avLst/>
          </a:prstGeom>
        </p:spPr>
        <p:txBody>
          <a:bodyPr>
            <a:spAutoFit/>
          </a:bodyPr>
          <a:lstStyle/>
          <a:p>
            <a:r>
              <a:rPr lang="el-GR" b="1" i="1" dirty="0"/>
              <a:t>Σπαρτιάτης πολεμιστής (480 </a:t>
            </a:r>
            <a:r>
              <a:rPr lang="el-GR" b="1" i="1" dirty="0" err="1"/>
              <a:t>π.Χ.</a:t>
            </a:r>
            <a:r>
              <a:rPr lang="el-GR" b="1" i="1" dirty="0"/>
              <a:t>), ο οποίος πιστεύεται ότι εικονίζει τον Λεωνίδα (Σπάρτη, Αρχαιολογικό Μουσείο).</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πολίτευμα της Σπάρτης</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Οργανώθηκε από τον μεγάλο Σπαρτιάτη νομοθέτη </a:t>
            </a:r>
            <a:r>
              <a:rPr lang="el-GR" dirty="0" smtClean="0">
                <a:solidFill>
                  <a:srgbClr val="FF0000"/>
                </a:solidFill>
              </a:rPr>
              <a:t>Λυκούργο</a:t>
            </a:r>
          </a:p>
          <a:p>
            <a:r>
              <a:rPr lang="el-GR" dirty="0" smtClean="0">
                <a:solidFill>
                  <a:srgbClr val="FF0000"/>
                </a:solidFill>
              </a:rPr>
              <a:t>Δύο βασιλιάδες</a:t>
            </a:r>
            <a:r>
              <a:rPr lang="el-GR" dirty="0" smtClean="0"/>
              <a:t>: η διπλή βασιλεία εφαρμόστηκε αναγκαστικά λόγω της γέννησης, κάποτε, δίδυμων διαδόχων. Οι βασιλείς είχαν τη θρησκευτική και στρατιωτική αρχηγία αλλά δε διέθεταν πολλές αρμοδιότητες</a:t>
            </a:r>
          </a:p>
          <a:p>
            <a:r>
              <a:rPr lang="el-GR" dirty="0" smtClean="0">
                <a:solidFill>
                  <a:srgbClr val="FF0000"/>
                </a:solidFill>
              </a:rPr>
              <a:t>Πέντε έφοροι</a:t>
            </a:r>
            <a:r>
              <a:rPr lang="el-GR" dirty="0" smtClean="0"/>
              <a:t>: ήταν υπεύθυνοι για την άμυνα και τις εξωτερικές σχέσεις του κράτους</a:t>
            </a:r>
          </a:p>
          <a:p>
            <a:r>
              <a:rPr lang="el-GR" dirty="0" smtClean="0">
                <a:solidFill>
                  <a:srgbClr val="FF0000"/>
                </a:solidFill>
              </a:rPr>
              <a:t>Γερουσία</a:t>
            </a:r>
            <a:r>
              <a:rPr lang="el-GR" dirty="0" smtClean="0"/>
              <a:t>: συμβούλιο 28 ατόμων ηλικίας άνω των 60 ετών με </a:t>
            </a:r>
            <a:r>
              <a:rPr lang="el-GR" dirty="0"/>
              <a:t>α</a:t>
            </a:r>
            <a:r>
              <a:rPr lang="el-GR" dirty="0" smtClean="0"/>
              <a:t>ρμοδιότητα να προετοιμάζουν τα θέματα που υποβάλλονταν για έγκριση στην Απέλλα</a:t>
            </a:r>
          </a:p>
          <a:p>
            <a:r>
              <a:rPr lang="el-GR" dirty="0" smtClean="0">
                <a:solidFill>
                  <a:srgbClr val="FF0000"/>
                </a:solidFill>
              </a:rPr>
              <a:t>Απέλλα</a:t>
            </a:r>
            <a:r>
              <a:rPr lang="el-GR" dirty="0" smtClean="0"/>
              <a:t>: η συνέλευση του λαού όπου συμμετείχαν όσοι Σπαρτιάτες είχαν συμπληρώσει το 30</a:t>
            </a:r>
            <a:r>
              <a:rPr lang="el-GR" baseline="30000" dirty="0" smtClean="0"/>
              <a:t>ο</a:t>
            </a:r>
            <a:r>
              <a:rPr lang="el-GR" dirty="0" smtClean="0"/>
              <a:t> έτος της ηλικίας τους </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image"/>
          <p:cNvPicPr>
            <a:picLocks noChangeAspect="1" noChangeArrowheads="1"/>
          </p:cNvPicPr>
          <p:nvPr/>
        </p:nvPicPr>
        <p:blipFill>
          <a:blip r:embed="rId2"/>
          <a:srcRect/>
          <a:stretch>
            <a:fillRect/>
          </a:stretch>
        </p:blipFill>
        <p:spPr bwMode="auto">
          <a:xfrm>
            <a:off x="3071802" y="785794"/>
            <a:ext cx="2714625" cy="3705225"/>
          </a:xfrm>
          <a:prstGeom prst="rect">
            <a:avLst/>
          </a:prstGeom>
          <a:noFill/>
        </p:spPr>
      </p:pic>
      <p:sp>
        <p:nvSpPr>
          <p:cNvPr id="3" name="2 - Ορθογώνιο"/>
          <p:cNvSpPr/>
          <p:nvPr/>
        </p:nvSpPr>
        <p:spPr>
          <a:xfrm>
            <a:off x="2357422" y="4500570"/>
            <a:ext cx="4572000" cy="923330"/>
          </a:xfrm>
          <a:prstGeom prst="rect">
            <a:avLst/>
          </a:prstGeom>
        </p:spPr>
        <p:txBody>
          <a:bodyPr>
            <a:spAutoFit/>
          </a:bodyPr>
          <a:lstStyle/>
          <a:p>
            <a:r>
              <a:rPr lang="el-GR" b="1" i="1" dirty="0"/>
              <a:t>Χάλκινο αγαλμάτιο που</a:t>
            </a:r>
            <a:br>
              <a:rPr lang="el-GR" b="1" i="1" dirty="0"/>
            </a:br>
            <a:r>
              <a:rPr lang="el-GR" b="1" i="1" dirty="0"/>
              <a:t>παριστάνει Σπαρτιάτισσα</a:t>
            </a:r>
            <a:br>
              <a:rPr lang="el-GR" b="1" i="1" dirty="0"/>
            </a:br>
            <a:r>
              <a:rPr lang="el-GR" b="1" i="1" dirty="0"/>
              <a:t>αθλήτρια (Λονδίνο, Βρετανικό Μουσείο).</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TotalTime>
  <Words>939</Words>
  <Application>Microsoft Office PowerPoint</Application>
  <PresentationFormat>Προβολή στην οθόνη (4:3)</PresentationFormat>
  <Paragraphs>62</Paragraphs>
  <Slides>15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Θέμα του Office</vt:lpstr>
      <vt:lpstr>Η ΣΠΑΡΤΗ</vt:lpstr>
      <vt:lpstr>Διαφάνεια 2</vt:lpstr>
      <vt:lpstr>Ίδρυση της Σπάρτης</vt:lpstr>
      <vt:lpstr>Ίδρυση της Σπάρτης </vt:lpstr>
      <vt:lpstr>Διαφάνεια 5</vt:lpstr>
      <vt:lpstr>Εσωτερική οργάνωση της Σπάρτης</vt:lpstr>
      <vt:lpstr>Διαφάνεια 7</vt:lpstr>
      <vt:lpstr>Το πολίτευμα της Σπάρτης</vt:lpstr>
      <vt:lpstr>Διαφάνεια 9</vt:lpstr>
      <vt:lpstr>Η εκπαίδευση στη Σπάρτη</vt:lpstr>
      <vt:lpstr>Διαφάνεια 11</vt:lpstr>
      <vt:lpstr>Διαφάνεια 12</vt:lpstr>
      <vt:lpstr>Η ζωή στη Σπάρτη</vt:lpstr>
      <vt:lpstr>Διαφάνεια 14</vt:lpstr>
      <vt:lpstr>ΕΡΩΤΗΣΕΙΣ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ΣΠΑΡΤΗ</dc:title>
  <dc:creator>User</dc:creator>
  <cp:lastModifiedBy>User</cp:lastModifiedBy>
  <cp:revision>13</cp:revision>
  <dcterms:created xsi:type="dcterms:W3CDTF">2021-12-08T19:59:58Z</dcterms:created>
  <dcterms:modified xsi:type="dcterms:W3CDTF">2021-12-09T04:43:03Z</dcterms:modified>
</cp:coreProperties>
</file>