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6" r:id="rId7"/>
    <p:sldId id="261" r:id="rId8"/>
    <p:sldId id="267" r:id="rId9"/>
    <p:sldId id="262" r:id="rId10"/>
    <p:sldId id="268" r:id="rId11"/>
    <p:sldId id="263" r:id="rId12"/>
    <p:sldId id="269" r:id="rId13"/>
    <p:sldId id="264" r:id="rId14"/>
    <p:sldId id="271" r:id="rId15"/>
    <p:sldId id="265" r:id="rId16"/>
    <p:sldId id="272" r:id="rId17"/>
    <p:sldId id="273" r:id="rId18"/>
    <p:sldId id="274"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2736" autoAdjust="0"/>
  </p:normalViewPr>
  <p:slideViewPr>
    <p:cSldViewPr>
      <p:cViewPr varScale="1">
        <p:scale>
          <a:sx n="82" d="100"/>
          <a:sy n="82" d="100"/>
        </p:scale>
        <p:origin x="-1474"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BCBA56-C8B5-430A-9C79-782C2276BE7E}" type="datetimeFigureOut">
              <a:rPr lang="el-GR" smtClean="0"/>
              <a:pPr/>
              <a:t>11/3/2022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0DC17F-CA5F-4283-B090-40F851425CEE}"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E0DC17F-CA5F-4283-B090-40F851425CEE}" type="slidenum">
              <a:rPr lang="el-GR" smtClean="0"/>
              <a:pPr/>
              <a:t>8</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CB11BDD7-5DBF-49CF-B886-729A493BFFEA}" type="datetimeFigureOut">
              <a:rPr lang="el-GR" smtClean="0"/>
              <a:pPr/>
              <a:t>11/3/2022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AA97C33-BC7F-4A3D-BBB5-2CA860C25812}"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11BDD7-5DBF-49CF-B886-729A493BFFEA}" type="datetimeFigureOut">
              <a:rPr lang="el-GR" smtClean="0"/>
              <a:pPr/>
              <a:t>11/3/2022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AA97C33-BC7F-4A3D-BBB5-2CA860C2581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11BDD7-5DBF-49CF-B886-729A493BFFEA}" type="datetimeFigureOut">
              <a:rPr lang="el-GR" smtClean="0"/>
              <a:pPr/>
              <a:t>11/3/2022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AA97C33-BC7F-4A3D-BBB5-2CA860C2581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11BDD7-5DBF-49CF-B886-729A493BFFEA}" type="datetimeFigureOut">
              <a:rPr lang="el-GR" smtClean="0"/>
              <a:pPr/>
              <a:t>11/3/2022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AA97C33-BC7F-4A3D-BBB5-2CA860C2581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B11BDD7-5DBF-49CF-B886-729A493BFFEA}" type="datetimeFigureOut">
              <a:rPr lang="el-GR" smtClean="0"/>
              <a:pPr/>
              <a:t>11/3/2022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AA97C33-BC7F-4A3D-BBB5-2CA860C25812}"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B11BDD7-5DBF-49CF-B886-729A493BFFEA}" type="datetimeFigureOut">
              <a:rPr lang="el-GR" smtClean="0"/>
              <a:pPr/>
              <a:t>11/3/2022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AA97C33-BC7F-4A3D-BBB5-2CA860C25812}"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B11BDD7-5DBF-49CF-B886-729A493BFFEA}" type="datetimeFigureOut">
              <a:rPr lang="el-GR" smtClean="0"/>
              <a:pPr/>
              <a:t>11/3/2022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AA97C33-BC7F-4A3D-BBB5-2CA860C25812}"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CB11BDD7-5DBF-49CF-B886-729A493BFFEA}" type="datetimeFigureOut">
              <a:rPr lang="el-GR" smtClean="0"/>
              <a:pPr/>
              <a:t>11/3/2022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AA97C33-BC7F-4A3D-BBB5-2CA860C2581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B11BDD7-5DBF-49CF-B886-729A493BFFEA}" type="datetimeFigureOut">
              <a:rPr lang="el-GR" smtClean="0"/>
              <a:pPr/>
              <a:t>11/3/2022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AA97C33-BC7F-4A3D-BBB5-2CA860C2581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11BDD7-5DBF-49CF-B886-729A493BFFEA}" type="datetimeFigureOut">
              <a:rPr lang="el-GR" smtClean="0"/>
              <a:pPr/>
              <a:t>11/3/2022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AA97C33-BC7F-4A3D-BBB5-2CA860C25812}"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11BDD7-5DBF-49CF-B886-729A493BFFEA}" type="datetimeFigureOut">
              <a:rPr lang="el-GR" smtClean="0"/>
              <a:pPr/>
              <a:t>11/3/2022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AA97C33-BC7F-4A3D-BBB5-2CA860C25812}"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11BDD7-5DBF-49CF-B886-729A493BFFEA}" type="datetimeFigureOut">
              <a:rPr lang="el-GR" smtClean="0"/>
              <a:pPr/>
              <a:t>11/3/2022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A97C33-BC7F-4A3D-BBB5-2CA860C25812}"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image" Target="../media/image7.jpeg"/><Relationship Id="rId1" Type="http://schemas.openxmlformats.org/officeDocument/2006/relationships/slideLayout" Target="../slideLayouts/slideLayout7.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 Id="rId5" Type="http://schemas.openxmlformats.org/officeDocument/2006/relationships/image" Target="../media/image16.jpeg"/><Relationship Id="rId4" Type="http://schemas.openxmlformats.org/officeDocument/2006/relationships/image" Target="../media/image15.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Η ΣΥΓΚΡΟΤΗΣΗ ΤΗΣ ΑΘΗΝΑΪΚΗΣ ΚΟΙΝΩΝΙΑΣ-Η ΚΑΘΗΜΕΡΙΝΗ ΖΩΗ</a:t>
            </a:r>
            <a:endParaRPr lang="el-GR" dirty="0"/>
          </a:p>
        </p:txBody>
      </p:sp>
      <p:sp>
        <p:nvSpPr>
          <p:cNvPr id="3" name="2 - Υπότιτλος"/>
          <p:cNvSpPr>
            <a:spLocks noGrp="1"/>
          </p:cNvSpPr>
          <p:nvPr>
            <p:ph type="subTitle" idx="1"/>
          </p:nvPr>
        </p:nvSpPr>
        <p:spPr/>
        <p:txBody>
          <a:bodyPr/>
          <a:lstStyle/>
          <a:p>
            <a:endParaRPr lang="el-G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http://www.ime.gr/chronos/05/images/history/ph20b.gif"/>
          <p:cNvPicPr>
            <a:picLocks noChangeAspect="1" noChangeArrowheads="1"/>
          </p:cNvPicPr>
          <p:nvPr/>
        </p:nvPicPr>
        <p:blipFill>
          <a:blip r:embed="rId2"/>
          <a:srcRect/>
          <a:stretch>
            <a:fillRect/>
          </a:stretch>
        </p:blipFill>
        <p:spPr bwMode="auto">
          <a:xfrm>
            <a:off x="500034" y="857232"/>
            <a:ext cx="3524250" cy="2247901"/>
          </a:xfrm>
          <a:prstGeom prst="rect">
            <a:avLst/>
          </a:prstGeom>
          <a:noFill/>
        </p:spPr>
      </p:pic>
      <p:sp>
        <p:nvSpPr>
          <p:cNvPr id="28675" name="Rectangle 3"/>
          <p:cNvSpPr>
            <a:spLocks noChangeArrowheads="1"/>
          </p:cNvSpPr>
          <p:nvPr/>
        </p:nvSpPr>
        <p:spPr bwMode="auto">
          <a:xfrm>
            <a:off x="428596" y="3214686"/>
            <a:ext cx="4680640" cy="101566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rgbClr val="000000"/>
                </a:solidFill>
                <a:effectLst/>
                <a:latin typeface="Times New Roman" pitchFamily="18" charset="0"/>
                <a:cs typeface="Times New Roman" pitchFamily="18" charset="0"/>
              </a:rPr>
              <a:t>Οι άντρες των εύπορων τάξεων της κλασικής Αθήνας περνούσαν μεγάλο</a:t>
            </a:r>
            <a:r>
              <a:rPr kumimoji="0" lang="el-GR" sz="1200" b="0" i="0" u="none" strike="noStrike" cap="none" normalizeH="0" baseline="0" dirty="0" smtClean="0">
                <a:ln>
                  <a:noFill/>
                </a:ln>
                <a:solidFill>
                  <a:schemeClr val="tx1"/>
                </a:solidFill>
                <a:effectLst/>
                <a:latin typeface="Arial" pitchFamily="34" charset="0"/>
                <a:cs typeface="Arial" pitchFamily="34" charset="0"/>
              </a:rPr>
              <a:t/>
            </a:r>
            <a:br>
              <a:rPr kumimoji="0" lang="el-GR" sz="1200" b="0" i="0" u="none" strike="noStrike" cap="none" normalizeH="0" baseline="0" dirty="0" smtClean="0">
                <a:ln>
                  <a:noFill/>
                </a:ln>
                <a:solidFill>
                  <a:schemeClr val="tx1"/>
                </a:solidFill>
                <a:effectLst/>
                <a:latin typeface="Arial" pitchFamily="34" charset="0"/>
                <a:cs typeface="Arial" pitchFamily="34" charset="0"/>
              </a:rPr>
            </a:br>
            <a:r>
              <a:rPr kumimoji="0" lang="el-GR" sz="1200" b="0" i="0" u="none" strike="noStrike" cap="none" normalizeH="0" baseline="0" dirty="0" smtClean="0">
                <a:ln>
                  <a:noFill/>
                </a:ln>
                <a:solidFill>
                  <a:srgbClr val="000000"/>
                </a:solidFill>
                <a:effectLst/>
                <a:latin typeface="Times New Roman" pitchFamily="18" charset="0"/>
                <a:cs typeface="Times New Roman" pitchFamily="18" charset="0"/>
              </a:rPr>
              <a:t>μέρος του ελεύθερου χρόνου τους στα γυμναστήρια.</a:t>
            </a:r>
            <a:r>
              <a:rPr kumimoji="0" lang="el-GR" sz="1200" b="0" i="0" u="none" strike="noStrike" cap="none" normalizeH="0" baseline="0" dirty="0" smtClean="0">
                <a:ln>
                  <a:noFill/>
                </a:ln>
                <a:solidFill>
                  <a:schemeClr val="tx1"/>
                </a:solidFill>
                <a:effectLst/>
                <a:latin typeface="Arial" pitchFamily="34" charset="0"/>
                <a:cs typeface="Arial" pitchFamily="34" charset="0"/>
              </a:rPr>
              <a:t/>
            </a:r>
            <a:br>
              <a:rPr kumimoji="0" lang="el-GR" sz="1200" b="0" i="0" u="none" strike="noStrike" cap="none" normalizeH="0" baseline="0" dirty="0" smtClean="0">
                <a:ln>
                  <a:noFill/>
                </a:ln>
                <a:solidFill>
                  <a:schemeClr val="tx1"/>
                </a:solidFill>
                <a:effectLst/>
                <a:latin typeface="Arial" pitchFamily="34" charset="0"/>
                <a:cs typeface="Arial" pitchFamily="34" charset="0"/>
              </a:rPr>
            </a:br>
            <a:r>
              <a:rPr kumimoji="0" lang="el-GR" sz="1200" b="0" i="0" u="none" strike="noStrike" cap="none" normalizeH="0" baseline="0" dirty="0" smtClean="0">
                <a:ln>
                  <a:noFill/>
                </a:ln>
                <a:solidFill>
                  <a:srgbClr val="000000"/>
                </a:solidFill>
                <a:effectLst/>
                <a:latin typeface="Times New Roman" pitchFamily="18" charset="0"/>
                <a:cs typeface="Times New Roman" pitchFamily="18" charset="0"/>
              </a:rPr>
              <a:t>Στην εικόνα: λεπτομέρεια αττικού ερυθρόμορφου κρατήρα</a:t>
            </a:r>
            <a:r>
              <a:rPr kumimoji="0" lang="el-GR" sz="1200" b="0" i="0" u="none" strike="noStrike" cap="none" normalizeH="0" baseline="0" dirty="0" smtClean="0">
                <a:ln>
                  <a:noFill/>
                </a:ln>
                <a:solidFill>
                  <a:schemeClr val="tx1"/>
                </a:solidFill>
                <a:effectLst/>
                <a:latin typeface="Arial" pitchFamily="34" charset="0"/>
                <a:cs typeface="Arial" pitchFamily="34" charset="0"/>
              </a:rPr>
              <a:t/>
            </a:r>
            <a:br>
              <a:rPr kumimoji="0" lang="el-GR" sz="1200" b="0" i="0" u="none" strike="noStrike" cap="none" normalizeH="0" baseline="0" dirty="0" smtClean="0">
                <a:ln>
                  <a:noFill/>
                </a:ln>
                <a:solidFill>
                  <a:schemeClr val="tx1"/>
                </a:solidFill>
                <a:effectLst/>
                <a:latin typeface="Arial" pitchFamily="34" charset="0"/>
                <a:cs typeface="Arial" pitchFamily="34" charset="0"/>
              </a:rPr>
            </a:br>
            <a:r>
              <a:rPr kumimoji="0" lang="el-GR" sz="1200" b="0" i="0" u="none" strike="noStrike" cap="none" normalizeH="0" baseline="0" dirty="0" smtClean="0">
                <a:ln>
                  <a:noFill/>
                </a:ln>
                <a:solidFill>
                  <a:srgbClr val="000000"/>
                </a:solidFill>
                <a:effectLst/>
                <a:latin typeface="Times New Roman" pitchFamily="18" charset="0"/>
                <a:cs typeface="Times New Roman" pitchFamily="18" charset="0"/>
              </a:rPr>
              <a:t>με παράσταση αντρών στην παλαίστρα. </a:t>
            </a:r>
            <a:r>
              <a:rPr kumimoji="0" lang="el-GR" sz="1200" b="0" i="0" u="none" strike="noStrike" cap="none" normalizeH="0" baseline="0" dirty="0" smtClean="0">
                <a:ln>
                  <a:noFill/>
                </a:ln>
                <a:solidFill>
                  <a:srgbClr val="000000"/>
                </a:solidFill>
                <a:effectLst/>
                <a:latin typeface="Arial" pitchFamily="34" charset="0"/>
                <a:cs typeface="Arial" pitchFamily="34" charset="0"/>
              </a:rPr>
              <a:t>περίπου</a:t>
            </a:r>
            <a:r>
              <a:rPr kumimoji="0" lang="el-GR" sz="1200" b="0" i="0" u="none" strike="noStrike" cap="none" normalizeH="0" baseline="0" dirty="0" smtClean="0">
                <a:ln>
                  <a:noFill/>
                </a:ln>
                <a:solidFill>
                  <a:schemeClr val="tx1"/>
                </a:solidFill>
                <a:effectLst/>
                <a:latin typeface="Arial" pitchFamily="34" charset="0"/>
                <a:cs typeface="Arial" pitchFamily="34" charset="0"/>
              </a:rPr>
              <a:t> </a:t>
            </a:r>
            <a:r>
              <a:rPr kumimoji="0" lang="el-GR" sz="1200" b="0" i="0" u="none" strike="noStrike" cap="none" normalizeH="0" baseline="0" dirty="0" smtClean="0">
                <a:ln>
                  <a:noFill/>
                </a:ln>
                <a:solidFill>
                  <a:schemeClr val="tx1"/>
                </a:solidFill>
                <a:effectLst/>
                <a:latin typeface="Arial" pitchFamily="34" charset="0"/>
                <a:cs typeface="Arial" pitchFamily="34" charset="0"/>
              </a:rPr>
              <a:t>470 </a:t>
            </a:r>
            <a:r>
              <a:rPr kumimoji="0" lang="el-GR" sz="1200" b="0" i="0" u="none" strike="noStrike" cap="none" normalizeH="0" baseline="0" dirty="0" err="1" smtClean="0">
                <a:ln>
                  <a:noFill/>
                </a:ln>
                <a:solidFill>
                  <a:schemeClr val="tx1"/>
                </a:solidFill>
                <a:effectLst/>
                <a:latin typeface="Arial" pitchFamily="34" charset="0"/>
                <a:cs typeface="Arial" pitchFamily="34" charset="0"/>
              </a:rPr>
              <a:t>π.Χ.</a:t>
            </a:r>
            <a:r>
              <a:rPr kumimoji="0" lang="el-GR" sz="1200" b="0" i="0" u="none" strike="noStrike" cap="none" normalizeH="0" baseline="0" dirty="0" smtClean="0">
                <a:ln>
                  <a:noFill/>
                </a:ln>
                <a:solidFill>
                  <a:schemeClr val="tx1"/>
                </a:solidFill>
                <a:effectLst/>
                <a:latin typeface="Arial" pitchFamily="34" charset="0"/>
                <a:cs typeface="Arial" pitchFamily="34" charset="0"/>
              </a:rPr>
              <a:t/>
            </a:r>
            <a:br>
              <a:rPr kumimoji="0" lang="el-GR" sz="1200" b="0" i="0" u="none" strike="noStrike" cap="none" normalizeH="0" baseline="0" dirty="0" smtClean="0">
                <a:ln>
                  <a:noFill/>
                </a:ln>
                <a:solidFill>
                  <a:schemeClr val="tx1"/>
                </a:solidFill>
                <a:effectLst/>
                <a:latin typeface="Arial" pitchFamily="34" charset="0"/>
                <a:cs typeface="Arial" pitchFamily="34" charset="0"/>
              </a:rPr>
            </a:br>
            <a:r>
              <a:rPr kumimoji="0" lang="el-GR" sz="1200" b="0" i="0" u="none" strike="noStrike" cap="none" normalizeH="0" baseline="0" dirty="0" smtClean="0">
                <a:ln>
                  <a:noFill/>
                </a:ln>
                <a:solidFill>
                  <a:srgbClr val="000000"/>
                </a:solidFill>
                <a:effectLst/>
                <a:latin typeface="Times New Roman" pitchFamily="18" charset="0"/>
                <a:cs typeface="Times New Roman" pitchFamily="18" charset="0"/>
              </a:rPr>
              <a:t>Αθήνα, Εθνικό Αρχαιολογικό Μουσείο ACR.758. </a:t>
            </a:r>
            <a:r>
              <a:rPr kumimoji="0" lang="el-GR" sz="1200" b="0" i="0" u="none" strike="noStrike" cap="none" normalizeH="0" baseline="0" dirty="0" smtClean="0">
                <a:ln>
                  <a:noFill/>
                </a:ln>
                <a:solidFill>
                  <a:schemeClr val="tx1"/>
                </a:solidFill>
                <a:effectLst/>
                <a:latin typeface="Arial" pitchFamily="34" charset="0"/>
                <a:cs typeface="Arial" pitchFamily="34" charset="0"/>
              </a:rPr>
              <a:t> </a:t>
            </a:r>
          </a:p>
        </p:txBody>
      </p:sp>
      <p:pic>
        <p:nvPicPr>
          <p:cNvPr id="28677" name="Picture 5" descr="http://www.ime.gr/chronos/05/images/history/ph12b.gif"/>
          <p:cNvPicPr>
            <a:picLocks noChangeAspect="1" noChangeArrowheads="1"/>
          </p:cNvPicPr>
          <p:nvPr/>
        </p:nvPicPr>
        <p:blipFill>
          <a:blip r:embed="rId3"/>
          <a:srcRect/>
          <a:stretch>
            <a:fillRect/>
          </a:stretch>
        </p:blipFill>
        <p:spPr bwMode="auto">
          <a:xfrm>
            <a:off x="5643570" y="357166"/>
            <a:ext cx="2524125" cy="3333750"/>
          </a:xfrm>
          <a:prstGeom prst="rect">
            <a:avLst/>
          </a:prstGeom>
          <a:noFill/>
        </p:spPr>
      </p:pic>
      <p:sp>
        <p:nvSpPr>
          <p:cNvPr id="28678" name="Rectangle 6"/>
          <p:cNvSpPr>
            <a:spLocks noChangeArrowheads="1"/>
          </p:cNvSpPr>
          <p:nvPr/>
        </p:nvSpPr>
        <p:spPr bwMode="auto">
          <a:xfrm>
            <a:off x="4529980" y="4071942"/>
            <a:ext cx="4614020"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rgbClr val="000000"/>
                </a:solidFill>
                <a:effectLst/>
                <a:latin typeface="Times New Roman" pitchFamily="18" charset="0"/>
                <a:cs typeface="Times New Roman" pitchFamily="18" charset="0"/>
              </a:rPr>
              <a:t>Παράσταση ιχθυοπώλη σε ερυθρόμορφο κρατήρα του </a:t>
            </a:r>
            <a:r>
              <a:rPr kumimoji="0" lang="el-GR" sz="1200" b="0" i="0" u="none" strike="noStrike" cap="none" normalizeH="0" baseline="0" dirty="0" smtClean="0">
                <a:ln>
                  <a:noFill/>
                </a:ln>
                <a:solidFill>
                  <a:schemeClr val="tx1"/>
                </a:solidFill>
                <a:effectLst/>
                <a:latin typeface="Arial" pitchFamily="34" charset="0"/>
                <a:cs typeface="Arial" pitchFamily="34" charset="0"/>
              </a:rPr>
              <a:t>5ου αιώνα </a:t>
            </a:r>
            <a:r>
              <a:rPr kumimoji="0" lang="el-GR" sz="1200" b="0" i="0" u="none" strike="noStrike" cap="none" normalizeH="0" baseline="0" dirty="0" err="1" smtClean="0">
                <a:ln>
                  <a:noFill/>
                </a:ln>
                <a:solidFill>
                  <a:schemeClr val="tx1"/>
                </a:solidFill>
                <a:effectLst/>
                <a:latin typeface="Arial" pitchFamily="34" charset="0"/>
                <a:cs typeface="Arial" pitchFamily="34" charset="0"/>
              </a:rPr>
              <a:t>π.Χ.</a:t>
            </a:r>
            <a:r>
              <a:rPr kumimoji="0" lang="el-GR" sz="1200" b="0" i="0" u="none" strike="noStrike" cap="none" normalizeH="0" baseline="0" dirty="0" smtClean="0">
                <a:ln>
                  <a:noFill/>
                </a:ln>
                <a:solidFill>
                  <a:schemeClr val="tx1"/>
                </a:solidFill>
                <a:effectLst/>
                <a:latin typeface="Arial" pitchFamily="34" charset="0"/>
                <a:cs typeface="Arial" pitchFamily="34" charset="0"/>
              </a:rPr>
              <a:t/>
            </a:r>
            <a:br>
              <a:rPr kumimoji="0" lang="el-GR" sz="1200" b="0" i="0" u="none" strike="noStrike" cap="none" normalizeH="0" baseline="0" dirty="0" smtClean="0">
                <a:ln>
                  <a:noFill/>
                </a:ln>
                <a:solidFill>
                  <a:schemeClr val="tx1"/>
                </a:solidFill>
                <a:effectLst/>
                <a:latin typeface="Arial" pitchFamily="34" charset="0"/>
                <a:cs typeface="Arial" pitchFamily="34" charset="0"/>
              </a:rPr>
            </a:br>
            <a:r>
              <a:rPr kumimoji="0" lang="el-GR" sz="1200" b="0" i="0" u="none" strike="noStrike" cap="none" normalizeH="0" baseline="0" dirty="0" err="1" smtClean="0">
                <a:ln>
                  <a:noFill/>
                </a:ln>
                <a:solidFill>
                  <a:srgbClr val="000000"/>
                </a:solidFill>
                <a:effectLst/>
                <a:latin typeface="Times New Roman" pitchFamily="18" charset="0"/>
                <a:cs typeface="Times New Roman" pitchFamily="18" charset="0"/>
              </a:rPr>
              <a:t>Cefalu</a:t>
            </a:r>
            <a:r>
              <a:rPr kumimoji="0" lang="el-GR" sz="12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l-GR" sz="1200" b="0" i="0" u="none" strike="noStrike" cap="none" normalizeH="0" baseline="0" dirty="0" err="1" smtClean="0">
                <a:ln>
                  <a:noFill/>
                </a:ln>
                <a:solidFill>
                  <a:srgbClr val="000000"/>
                </a:solidFill>
                <a:effectLst/>
                <a:latin typeface="Times New Roman" pitchFamily="18" charset="0"/>
                <a:cs typeface="Times New Roman" pitchFamily="18" charset="0"/>
              </a:rPr>
              <a:t>Italia</a:t>
            </a:r>
            <a:r>
              <a:rPr kumimoji="0" lang="el-GR" sz="12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l-GR" sz="1200" b="0" i="0" u="none" strike="noStrike" cap="none" normalizeH="0" baseline="0" dirty="0" err="1" smtClean="0">
                <a:ln>
                  <a:noFill/>
                </a:ln>
                <a:solidFill>
                  <a:srgbClr val="000000"/>
                </a:solidFill>
                <a:effectLst/>
                <a:latin typeface="Times New Roman" pitchFamily="18" charset="0"/>
                <a:cs typeface="Times New Roman" pitchFamily="18" charset="0"/>
              </a:rPr>
              <a:t>Fondazione</a:t>
            </a:r>
            <a:r>
              <a:rPr kumimoji="0" lang="el-GR" sz="12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l-GR" sz="1200" b="0" i="0" u="none" strike="noStrike" cap="none" normalizeH="0" baseline="0" dirty="0" err="1" smtClean="0">
                <a:ln>
                  <a:noFill/>
                </a:ln>
                <a:solidFill>
                  <a:srgbClr val="000000"/>
                </a:solidFill>
                <a:effectLst/>
                <a:latin typeface="Times New Roman" pitchFamily="18" charset="0"/>
                <a:cs typeface="Times New Roman" pitchFamily="18" charset="0"/>
              </a:rPr>
              <a:t>Culturale</a:t>
            </a:r>
            <a:r>
              <a:rPr kumimoji="0" lang="el-GR" sz="12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l-GR" sz="1200" b="0" i="0" u="none" strike="noStrike" cap="none" normalizeH="0" baseline="0" dirty="0" err="1" smtClean="0">
                <a:ln>
                  <a:noFill/>
                </a:ln>
                <a:solidFill>
                  <a:srgbClr val="000000"/>
                </a:solidFill>
                <a:effectLst/>
                <a:latin typeface="Times New Roman" pitchFamily="18" charset="0"/>
                <a:cs typeface="Times New Roman" pitchFamily="18" charset="0"/>
              </a:rPr>
              <a:t>Mandralisca</a:t>
            </a:r>
            <a:r>
              <a:rPr kumimoji="0" lang="el-GR" sz="1200" b="0"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el-GR" sz="1200" b="0" i="0" u="none" strike="noStrike" cap="none" normalizeH="0" baseline="0" dirty="0" smtClean="0">
                <a:ln>
                  <a:noFill/>
                </a:ln>
                <a:solidFill>
                  <a:schemeClr val="tx1"/>
                </a:solidFill>
                <a:effectLst/>
                <a:latin typeface="Arial" pitchFamily="34" charset="0"/>
                <a:cs typeface="Arial" pitchFamily="34" charset="0"/>
              </a:rPr>
              <a:t/>
            </a:r>
            <a:br>
              <a:rPr kumimoji="0" lang="el-GR" sz="1200" b="0" i="0" u="none" strike="noStrike" cap="none" normalizeH="0" baseline="0" dirty="0" smtClean="0">
                <a:ln>
                  <a:noFill/>
                </a:ln>
                <a:solidFill>
                  <a:schemeClr val="tx1"/>
                </a:solidFill>
                <a:effectLst/>
                <a:latin typeface="Arial" pitchFamily="34" charset="0"/>
                <a:cs typeface="Arial" pitchFamily="34" charset="0"/>
              </a:rPr>
            </a:br>
            <a:endParaRPr kumimoji="0" lang="el-GR" sz="1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Τα παιδιά</a:t>
            </a:r>
            <a:endParaRPr lang="el-GR" dirty="0"/>
          </a:p>
        </p:txBody>
      </p:sp>
      <p:sp>
        <p:nvSpPr>
          <p:cNvPr id="3" name="2 - Θέση περιεχομένου"/>
          <p:cNvSpPr>
            <a:spLocks noGrp="1"/>
          </p:cNvSpPr>
          <p:nvPr>
            <p:ph idx="1"/>
          </p:nvPr>
        </p:nvSpPr>
        <p:spPr/>
        <p:txBody>
          <a:bodyPr/>
          <a:lstStyle/>
          <a:p>
            <a:r>
              <a:rPr lang="el-GR" dirty="0" smtClean="0"/>
              <a:t>Η ανατροφή τους διέφερε ανάλογα με το φύλο τους: </a:t>
            </a:r>
          </a:p>
          <a:p>
            <a:pPr>
              <a:buFont typeface="Wingdings" pitchFamily="2" charset="2"/>
              <a:buChar char="Ø"/>
            </a:pPr>
            <a:r>
              <a:rPr lang="el-GR" dirty="0" smtClean="0"/>
              <a:t>τα κορίτσια έμεναν στο σπίτι και μάθαιναν από τη μητέρα τους τις οικιακές εργασίες</a:t>
            </a:r>
          </a:p>
          <a:p>
            <a:pPr>
              <a:buFont typeface="Wingdings" pitchFamily="2" charset="2"/>
              <a:buChar char="Ø"/>
            </a:pPr>
            <a:r>
              <a:rPr lang="el-GR" dirty="0" smtClean="0"/>
              <a:t>τα αγόρια από την ηλικία των επτά ετών τα έστελναν σε ιδιωτικά σχολεία για να μορφωθούν </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http://www.ime.gr/chronos/05/images/culture/30education/ph01b.jpg"/>
          <p:cNvPicPr>
            <a:picLocks noChangeAspect="1" noChangeArrowheads="1"/>
          </p:cNvPicPr>
          <p:nvPr/>
        </p:nvPicPr>
        <p:blipFill>
          <a:blip r:embed="rId2"/>
          <a:srcRect/>
          <a:stretch>
            <a:fillRect/>
          </a:stretch>
        </p:blipFill>
        <p:spPr bwMode="auto">
          <a:xfrm>
            <a:off x="2500298" y="642918"/>
            <a:ext cx="3314700" cy="3333750"/>
          </a:xfrm>
          <a:prstGeom prst="rect">
            <a:avLst/>
          </a:prstGeom>
          <a:noFill/>
        </p:spPr>
      </p:pic>
      <p:sp>
        <p:nvSpPr>
          <p:cNvPr id="29699" name="Rectangle 3"/>
          <p:cNvSpPr>
            <a:spLocks noChangeArrowheads="1"/>
          </p:cNvSpPr>
          <p:nvPr/>
        </p:nvSpPr>
        <p:spPr bwMode="auto">
          <a:xfrm>
            <a:off x="142844" y="4286256"/>
            <a:ext cx="7286676"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rgbClr val="000000"/>
                </a:solidFill>
                <a:effectLst/>
                <a:latin typeface="Times New Roman" pitchFamily="18" charset="0"/>
                <a:cs typeface="Times New Roman" pitchFamily="18" charset="0"/>
              </a:rPr>
              <a:t>Αττική ερυθρόμορφη κύλικα του αγγειογράφου Δούρη, στην οποία εικονίζονται σκηνές από σχολείο της αρχαίας Αθήνας.</a:t>
            </a:r>
            <a:r>
              <a:rPr kumimoji="0" lang="el-GR" sz="1200" b="0" i="0" u="none" strike="noStrike" cap="none" normalizeH="0" baseline="0" dirty="0" smtClean="0">
                <a:ln>
                  <a:noFill/>
                </a:ln>
                <a:solidFill>
                  <a:schemeClr val="tx1"/>
                </a:solidFill>
                <a:effectLst/>
                <a:latin typeface="Arial" pitchFamily="34" charset="0"/>
                <a:cs typeface="Arial" pitchFamily="34" charset="0"/>
              </a:rPr>
              <a:t> 485-480 </a:t>
            </a:r>
            <a:r>
              <a:rPr kumimoji="0" lang="el-GR" sz="1200" b="0" i="0" u="none" strike="noStrike" cap="none" normalizeH="0" baseline="0" dirty="0" err="1" smtClean="0">
                <a:ln>
                  <a:noFill/>
                </a:ln>
                <a:solidFill>
                  <a:schemeClr val="tx1"/>
                </a:solidFill>
                <a:effectLst/>
                <a:latin typeface="Arial" pitchFamily="34" charset="0"/>
                <a:cs typeface="Arial" pitchFamily="34" charset="0"/>
              </a:rPr>
              <a:t>π.Χ.</a:t>
            </a:r>
            <a:r>
              <a:rPr kumimoji="0" lang="el-GR" sz="1200" b="0" i="0" u="none" strike="noStrike" cap="none" normalizeH="0" baseline="0" dirty="0" smtClean="0">
                <a:ln>
                  <a:noFill/>
                </a:ln>
                <a:solidFill>
                  <a:srgbClr val="000000"/>
                </a:solidFill>
                <a:effectLst/>
                <a:latin typeface="Times New Roman" pitchFamily="18" charset="0"/>
                <a:cs typeface="Times New Roman" pitchFamily="18" charset="0"/>
              </a:rPr>
              <a:t> Επάνω, στο κέντρο της παράστασης, δάσκαλος καθισμένος σε </a:t>
            </a:r>
            <a:r>
              <a:rPr kumimoji="0" lang="el-GR" sz="1200" b="0" i="0" u="none" strike="noStrike" cap="none" normalizeH="0" baseline="0" dirty="0" err="1" smtClean="0">
                <a:ln>
                  <a:noFill/>
                </a:ln>
                <a:solidFill>
                  <a:srgbClr val="000000"/>
                </a:solidFill>
                <a:effectLst/>
                <a:latin typeface="Times New Roman" pitchFamily="18" charset="0"/>
                <a:cs typeface="Times New Roman" pitchFamily="18" charset="0"/>
              </a:rPr>
              <a:t>κλισμό</a:t>
            </a:r>
            <a:r>
              <a:rPr kumimoji="0" lang="el-GR" sz="1200" b="0" i="0" u="none" strike="noStrike" cap="none" normalizeH="0" baseline="0" dirty="0" smtClean="0">
                <a:ln>
                  <a:noFill/>
                </a:ln>
                <a:solidFill>
                  <a:srgbClr val="000000"/>
                </a:solidFill>
                <a:effectLst/>
                <a:latin typeface="Times New Roman" pitchFamily="18" charset="0"/>
                <a:cs typeface="Times New Roman" pitchFamily="18" charset="0"/>
              </a:rPr>
              <a:t> ξετυλίγει κύλινδρο μπροστά από το μαθητή του, πίσω από τον οποίο κάθεται ο παιδαγωγός του. Αριστερά, γενειοφόρος δάσκαλος διδάσκει λύρα σε μαθητή. Κάτω, στο μέσο της παράστασης, </a:t>
            </a:r>
            <a:r>
              <a:rPr kumimoji="0" lang="el-GR" sz="1200" b="0" i="0" u="none" strike="noStrike" cap="none" normalizeH="0" baseline="0" dirty="0" err="1" smtClean="0">
                <a:ln>
                  <a:noFill/>
                </a:ln>
                <a:solidFill>
                  <a:srgbClr val="000000"/>
                </a:solidFill>
                <a:effectLst/>
                <a:latin typeface="Times New Roman" pitchFamily="18" charset="0"/>
                <a:cs typeface="Times New Roman" pitchFamily="18" charset="0"/>
              </a:rPr>
              <a:t>γραμματιστής</a:t>
            </a:r>
            <a:r>
              <a:rPr kumimoji="0" lang="el-GR" sz="1200" b="0" i="0" u="none" strike="noStrike" cap="none" normalizeH="0" baseline="0" dirty="0" smtClean="0">
                <a:ln>
                  <a:noFill/>
                </a:ln>
                <a:solidFill>
                  <a:srgbClr val="000000"/>
                </a:solidFill>
                <a:effectLst/>
                <a:latin typeface="Times New Roman" pitchFamily="18" charset="0"/>
                <a:cs typeface="Times New Roman" pitchFamily="18" charset="0"/>
              </a:rPr>
              <a:t> διορθώνει όσα έχει γράψει ο μαθητής του. Τη σκηνή παρακολουθεί ο παιδαγωγός δεξιά, ενώ αριστερά </a:t>
            </a:r>
            <a:r>
              <a:rPr kumimoji="0" lang="el-GR" sz="1200" b="0" i="0" u="none" strike="noStrike" cap="none" normalizeH="0" baseline="0" dirty="0" err="1" smtClean="0">
                <a:ln>
                  <a:noFill/>
                </a:ln>
                <a:solidFill>
                  <a:srgbClr val="000000"/>
                </a:solidFill>
                <a:effectLst/>
                <a:latin typeface="Times New Roman" pitchFamily="18" charset="0"/>
                <a:cs typeface="Times New Roman" pitchFamily="18" charset="0"/>
              </a:rPr>
              <a:t>αυλοδιδάσκαλος</a:t>
            </a:r>
            <a:r>
              <a:rPr kumimoji="0" lang="el-GR" sz="1200" b="0" i="0" u="none" strike="noStrike" cap="none" normalizeH="0" baseline="0" dirty="0" smtClean="0">
                <a:ln>
                  <a:noFill/>
                </a:ln>
                <a:solidFill>
                  <a:srgbClr val="000000"/>
                </a:solidFill>
                <a:effectLst/>
                <a:latin typeface="Times New Roman" pitchFamily="18" charset="0"/>
                <a:cs typeface="Times New Roman" pitchFamily="18" charset="0"/>
              </a:rPr>
              <a:t> διδάσκει αύληση παίζοντας ο ίδιος διπλό αυλό.</a:t>
            </a:r>
            <a:r>
              <a:rPr kumimoji="0" lang="el-GR" sz="1200" b="0" i="0" u="none" strike="noStrike" cap="none" normalizeH="0" baseline="0" dirty="0" smtClean="0">
                <a:ln>
                  <a:noFill/>
                </a:ln>
                <a:solidFill>
                  <a:schemeClr val="tx1"/>
                </a:solidFill>
                <a:effectLst/>
                <a:latin typeface="Arial" pitchFamily="34" charset="0"/>
                <a:cs typeface="Arial" pitchFamily="34" charset="0"/>
              </a:rPr>
              <a:t/>
            </a:r>
            <a:br>
              <a:rPr kumimoji="0" lang="el-GR" sz="1200" b="0" i="0" u="none" strike="noStrike" cap="none" normalizeH="0" baseline="0" dirty="0" smtClean="0">
                <a:ln>
                  <a:noFill/>
                </a:ln>
                <a:solidFill>
                  <a:schemeClr val="tx1"/>
                </a:solidFill>
                <a:effectLst/>
                <a:latin typeface="Arial" pitchFamily="34" charset="0"/>
                <a:cs typeface="Arial" pitchFamily="34" charset="0"/>
              </a:rPr>
            </a:br>
            <a:r>
              <a:rPr kumimoji="0" lang="el-GR" sz="1200" b="0" i="0" u="none" strike="noStrike" cap="none" normalizeH="0" baseline="0" dirty="0" err="1" smtClean="0">
                <a:ln>
                  <a:noFill/>
                </a:ln>
                <a:solidFill>
                  <a:srgbClr val="000000"/>
                </a:solidFill>
                <a:effectLst/>
                <a:latin typeface="Times New Roman" pitchFamily="18" charset="0"/>
                <a:cs typeface="Times New Roman" pitchFamily="18" charset="0"/>
              </a:rPr>
              <a:t>Berlin</a:t>
            </a:r>
            <a:r>
              <a:rPr kumimoji="0" lang="el-GR" sz="12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l-GR" sz="1200" b="0" i="0" u="none" strike="noStrike" cap="none" normalizeH="0" baseline="0" dirty="0" err="1" smtClean="0">
                <a:ln>
                  <a:noFill/>
                </a:ln>
                <a:solidFill>
                  <a:srgbClr val="000000"/>
                </a:solidFill>
                <a:effectLst/>
                <a:latin typeface="Times New Roman" pitchFamily="18" charset="0"/>
                <a:cs typeface="Times New Roman" pitchFamily="18" charset="0"/>
              </a:rPr>
              <a:t>Antikenmuseum</a:t>
            </a:r>
            <a:r>
              <a:rPr kumimoji="0" lang="el-GR" sz="12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διατροφή </a:t>
            </a:r>
            <a:endParaRPr lang="el-GR" dirty="0"/>
          </a:p>
        </p:txBody>
      </p:sp>
      <p:sp>
        <p:nvSpPr>
          <p:cNvPr id="3" name="2 - Θέση περιεχομένου"/>
          <p:cNvSpPr>
            <a:spLocks noGrp="1"/>
          </p:cNvSpPr>
          <p:nvPr>
            <p:ph idx="1"/>
          </p:nvPr>
        </p:nvSpPr>
        <p:spPr/>
        <p:txBody>
          <a:bodyPr/>
          <a:lstStyle/>
          <a:p>
            <a:r>
              <a:rPr lang="el-GR" dirty="0" smtClean="0"/>
              <a:t>Η τροφή της αθηναϊκής οικογένειας ήταν λιτή</a:t>
            </a:r>
          </a:p>
          <a:p>
            <a:r>
              <a:rPr lang="el-GR" dirty="0" smtClean="0"/>
              <a:t>Αποτελούνταν από λαχανικά, ελιές, παστά ψάρια, σπάνια κρέας</a:t>
            </a:r>
          </a:p>
          <a:p>
            <a:pPr>
              <a:buNone/>
            </a:pP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Η ημερήσια δίαιτα (=διατροφή) </a:t>
            </a:r>
            <a:r>
              <a:rPr lang="el-GR" sz="2800" b="1" dirty="0" smtClean="0"/>
              <a:t>των</a:t>
            </a:r>
            <a:r>
              <a:rPr lang="el-GR" sz="2800" b="1" dirty="0" smtClean="0"/>
              <a:t> </a:t>
            </a:r>
            <a:r>
              <a:rPr lang="el-GR" sz="2800" b="1" dirty="0" smtClean="0"/>
              <a:t>αρχαίων Αθηναίων</a:t>
            </a:r>
            <a:endParaRPr lang="el-GR" sz="2800" dirty="0"/>
          </a:p>
        </p:txBody>
      </p:sp>
      <p:sp>
        <p:nvSpPr>
          <p:cNvPr id="3" name="2 - Θέση περιεχομένου"/>
          <p:cNvSpPr>
            <a:spLocks noGrp="1"/>
          </p:cNvSpPr>
          <p:nvPr>
            <p:ph idx="1"/>
          </p:nvPr>
        </p:nvSpPr>
        <p:spPr>
          <a:xfrm>
            <a:off x="457200" y="1428736"/>
            <a:ext cx="8229600" cy="4697427"/>
          </a:xfrm>
        </p:spPr>
        <p:txBody>
          <a:bodyPr>
            <a:normAutofit fontScale="47500" lnSpcReduction="20000"/>
          </a:bodyPr>
          <a:lstStyle/>
          <a:p>
            <a:pPr>
              <a:buNone/>
            </a:pPr>
            <a:r>
              <a:rPr lang="el-GR" dirty="0"/>
              <a:t> </a:t>
            </a:r>
          </a:p>
          <a:p>
            <a:pPr>
              <a:buNone/>
            </a:pPr>
            <a:r>
              <a:rPr lang="el-GR" dirty="0"/>
              <a:t>   Οι αρχαίοι με την ανατολή του ήλιου ξεκινούσαν τις καθημερινές τους ασχολίες. Πριν ξεκινήσουν για τις δουλειές τους, έτρωγαν κάτι λιτό. Αυτό το πρώτο γεύμα λεγόταν </a:t>
            </a:r>
            <a:r>
              <a:rPr lang="el-GR" b="1" i="1" dirty="0" err="1"/>
              <a:t>ακράτισμα</a:t>
            </a:r>
            <a:r>
              <a:rPr lang="el-GR" dirty="0"/>
              <a:t>, ήταν ψωμί βουτηγμένο σε λίγο ανέρωτο κρασί. Προς το μεσημέρι ή το απόγευμα έπαιρναν ένα απλό και γρήγορο γεύμα, το </a:t>
            </a:r>
            <a:r>
              <a:rPr lang="el-GR" b="1" i="1" dirty="0"/>
              <a:t>άριστον</a:t>
            </a:r>
            <a:r>
              <a:rPr lang="el-GR" dirty="0"/>
              <a:t>. Πριν από το βραδινό γεύμα έτρωγαν κάτι στα γρήγορα, το </a:t>
            </a:r>
            <a:r>
              <a:rPr lang="el-GR" b="1" i="1" dirty="0" err="1"/>
              <a:t>εσπέρισμα</a:t>
            </a:r>
            <a:r>
              <a:rPr lang="el-GR" dirty="0"/>
              <a:t>. Το κανονικό γεύμα, που ήταν πλουσιοπάροχο, το έπαιρναν στο τέλος της μέρας και λεγόταν </a:t>
            </a:r>
            <a:r>
              <a:rPr lang="el-GR" b="1" i="1" dirty="0" err="1"/>
              <a:t>δείπνον</a:t>
            </a:r>
            <a:r>
              <a:rPr lang="el-GR" dirty="0"/>
              <a:t>. Έτρωγαν κανονικά μόνο τα βράδια, γιατί σχεδόν καθημερινά είχαν καλεσμένους. </a:t>
            </a:r>
          </a:p>
          <a:p>
            <a:pPr>
              <a:buNone/>
            </a:pPr>
            <a:r>
              <a:rPr lang="el-GR" dirty="0"/>
              <a:t>  Οι αρχαίοι χαρακτηρίζονταν για τη λιτότητα στα φαγητά. Έτρωγαν συνήθως δημητριακά, σιτάρι και κριθάρι, γι’ αυτό ο Όμηρος τους αποκαλεί «ψωμοφάγους». Είχαν δύο ειδών ψωμιά, τη </a:t>
            </a:r>
            <a:r>
              <a:rPr lang="el-GR" b="1" i="1" dirty="0"/>
              <a:t>μάζα</a:t>
            </a:r>
            <a:r>
              <a:rPr lang="el-GR" dirty="0"/>
              <a:t>, που ήταν κριθάρι ζυμωμένο σε γαλέτα, πιο φτηνό και το έψηναν είτε μόνοι τους στα σπίτια είτε στους φούρνους. Το άλλο είδος ψωμιού ήταν ο </a:t>
            </a:r>
            <a:r>
              <a:rPr lang="el-GR" b="1" i="1" dirty="0"/>
              <a:t>άρτος</a:t>
            </a:r>
            <a:r>
              <a:rPr lang="el-GR" dirty="0"/>
              <a:t>, κανονικό ψωμί. Κάθε </a:t>
            </a:r>
            <a:r>
              <a:rPr lang="el-GR" dirty="0" err="1"/>
              <a:t>στέρεη</a:t>
            </a:r>
            <a:r>
              <a:rPr lang="el-GR" dirty="0"/>
              <a:t> τροφή που συνόδευε το ψωμί ονομάζονταν </a:t>
            </a:r>
            <a:r>
              <a:rPr lang="el-GR" b="1" i="1" dirty="0"/>
              <a:t>όψον</a:t>
            </a:r>
            <a:r>
              <a:rPr lang="el-GR" dirty="0"/>
              <a:t>: χόρτα, κρεμμύδια, ελιές, ψάρια, κρέας, φρούτα, γλυκίσματα. Μια πολύ αγαπημένη τους τροφή ήταν το </a:t>
            </a:r>
            <a:r>
              <a:rPr lang="el-GR" b="1" i="1" dirty="0" err="1"/>
              <a:t>έτνος</a:t>
            </a:r>
            <a:r>
              <a:rPr lang="el-GR" dirty="0"/>
              <a:t>, φάβα από κουκιά και φακές. Έτρωγαν πολλά σκόρδα και τυρί. Το κρέας ήταν ακριβό, γι’ αυτό σπάνια το έτρωγαν, και αυτό ήταν κυρίως από κρέας πουλερικών, γουρουνόπουλα, κυνήγι. Τα ψάρια ήταν βασική τροφή, τα έτρωγαν φρέσκα ή παστά, (</a:t>
            </a:r>
            <a:r>
              <a:rPr lang="el-GR" b="1" i="1" dirty="0" err="1"/>
              <a:t>τάριχος</a:t>
            </a:r>
            <a:r>
              <a:rPr lang="el-GR" dirty="0"/>
              <a:t>).  </a:t>
            </a:r>
            <a:endParaRPr lang="el-GR" dirty="0" smtClean="0"/>
          </a:p>
          <a:p>
            <a:pPr>
              <a:buNone/>
            </a:pPr>
            <a:r>
              <a:rPr lang="el-GR" dirty="0"/>
              <a:t> Το δείπνο τελείωνε με </a:t>
            </a:r>
            <a:r>
              <a:rPr lang="el-GR" dirty="0" err="1" smtClean="0"/>
              <a:t>επιδόρπιο,το</a:t>
            </a:r>
            <a:r>
              <a:rPr lang="el-GR" dirty="0"/>
              <a:t> </a:t>
            </a:r>
            <a:r>
              <a:rPr lang="el-GR" b="1" i="1" dirty="0"/>
              <a:t>τράγημα</a:t>
            </a:r>
            <a:r>
              <a:rPr lang="el-GR" dirty="0"/>
              <a:t>: φρούτα φρέσκα ή ξερά, γλυκά, μέλι, καρύδια. Βασικό τους ποτό ήταν το </a:t>
            </a:r>
            <a:r>
              <a:rPr lang="el-GR" b="1" i="1" dirty="0"/>
              <a:t>κρασί</a:t>
            </a:r>
            <a:r>
              <a:rPr lang="el-GR" dirty="0"/>
              <a:t>, που το έπιναν συνήθως νερωμένο, για να έχουν διαύγεια στη συζήτηση. Ένα άλλο ποτό που συχνά έπιναν και που καθόριζε το τελετουργικό στα Ελευσίνια μυστήρια, ήταν ο </a:t>
            </a:r>
            <a:r>
              <a:rPr lang="el-GR" b="1" i="1" dirty="0" err="1"/>
              <a:t>κυκεών</a:t>
            </a:r>
            <a:r>
              <a:rPr lang="el-GR" dirty="0"/>
              <a:t>, μείγμα κριθάλευρου, νερού και αρωματικών φυτών.  </a:t>
            </a:r>
            <a:endParaRPr lang="el-GR" dirty="0" smtClean="0"/>
          </a:p>
          <a:p>
            <a:pPr>
              <a:buNone/>
            </a:pPr>
            <a:r>
              <a:rPr lang="el-GR" dirty="0"/>
              <a:t> Οι αρχαίοι Έλληνες δεν χρησιμοποιούσαν </a:t>
            </a:r>
            <a:r>
              <a:rPr lang="el-GR" dirty="0" err="1"/>
              <a:t>πηρούνια</a:t>
            </a:r>
            <a:r>
              <a:rPr lang="el-GR" dirty="0"/>
              <a:t>, </a:t>
            </a:r>
            <a:r>
              <a:rPr lang="el-GR" dirty="0" smtClean="0"/>
              <a:t> </a:t>
            </a:r>
            <a:r>
              <a:rPr lang="el-GR" dirty="0" err="1" smtClean="0"/>
              <a:t>γι</a:t>
            </a:r>
            <a:r>
              <a:rPr lang="el-GR" dirty="0" err="1"/>
              <a:t>΄αυτό</a:t>
            </a:r>
            <a:r>
              <a:rPr lang="el-GR" dirty="0"/>
              <a:t> έκοβαν το κρέας σε μικρά κομμάτια και το έπιαναν με το χέρι. Ωστόσο χρησιμοποιούσαν </a:t>
            </a:r>
            <a:r>
              <a:rPr lang="el-GR" b="1" i="1" dirty="0"/>
              <a:t>οβελούς</a:t>
            </a:r>
            <a:r>
              <a:rPr lang="el-GR" dirty="0"/>
              <a:t> (σούβλες) και </a:t>
            </a:r>
            <a:r>
              <a:rPr lang="el-GR" b="1" i="1" dirty="0" err="1"/>
              <a:t>κρεάγρες</a:t>
            </a:r>
            <a:r>
              <a:rPr lang="el-GR" dirty="0"/>
              <a:t> με δύο ή τρία στελέχη. </a:t>
            </a:r>
            <a:r>
              <a:rPr lang="el-GR" dirty="0" smtClean="0"/>
              <a:t>Χρησιμοποιούσαν </a:t>
            </a:r>
            <a:r>
              <a:rPr lang="el-GR" dirty="0"/>
              <a:t>κουτάλια, αλλά μερικές φορές και την κόρα του ψωμιού για κουτάλι.    </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ενδυμασία</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Τα ρούχα τους ήταν κομψά αλλά όχι εξεζητημένα</a:t>
            </a:r>
          </a:p>
          <a:p>
            <a:r>
              <a:rPr lang="el-GR" dirty="0" smtClean="0"/>
              <a:t>Βασικό ένδυμα ήταν ο </a:t>
            </a:r>
            <a:r>
              <a:rPr lang="el-GR" i="1" dirty="0" smtClean="0"/>
              <a:t>χιτώνας</a:t>
            </a:r>
            <a:r>
              <a:rPr lang="el-GR" dirty="0" smtClean="0"/>
              <a:t>, που, ανάλογα με τη διάθεση του ατόμου, αποκτούσε πολλές ή λίγες πτυχώσεις με το δέσιμο στη μέση</a:t>
            </a:r>
          </a:p>
          <a:p>
            <a:r>
              <a:rPr lang="el-GR" dirty="0" smtClean="0"/>
              <a:t>Το </a:t>
            </a:r>
            <a:r>
              <a:rPr lang="el-GR" i="1" dirty="0" smtClean="0"/>
              <a:t>ιμάτιο</a:t>
            </a:r>
            <a:r>
              <a:rPr lang="el-GR" dirty="0" smtClean="0"/>
              <a:t> ήταν ένα είδος πανωφοριού από ζεστό μάλλινο ύφασμα και τυλιγόταν πάνω από τον χιτώνα με διάφορους τρόπους</a:t>
            </a:r>
          </a:p>
          <a:p>
            <a:r>
              <a:rPr lang="el-GR" dirty="0" smtClean="0"/>
              <a:t>Στα πόδια φορούσαν τα </a:t>
            </a:r>
            <a:r>
              <a:rPr lang="el-GR" i="1" dirty="0" smtClean="0"/>
              <a:t>σανδάλια</a:t>
            </a:r>
          </a:p>
          <a:p>
            <a:r>
              <a:rPr lang="el-GR" dirty="0" smtClean="0"/>
              <a:t>Οι πλούσιες Αθηναίες αγαπούσαν πολύ τα κοσμήματα και ήταν μέρος της αμφίεσής τους</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C:\Users\nick\Desktop\imation.jpg"/>
          <p:cNvPicPr>
            <a:picLocks noChangeAspect="1" noChangeArrowheads="1"/>
          </p:cNvPicPr>
          <p:nvPr/>
        </p:nvPicPr>
        <p:blipFill>
          <a:blip r:embed="rId2"/>
          <a:srcRect/>
          <a:stretch>
            <a:fillRect/>
          </a:stretch>
        </p:blipFill>
        <p:spPr bwMode="auto">
          <a:xfrm>
            <a:off x="214282" y="214290"/>
            <a:ext cx="3362325" cy="3495675"/>
          </a:xfrm>
          <a:prstGeom prst="rect">
            <a:avLst/>
          </a:prstGeom>
          <a:noFill/>
        </p:spPr>
      </p:pic>
      <p:pic>
        <p:nvPicPr>
          <p:cNvPr id="32772" name="Picture 4" descr="C:\Users\nick\Desktop\Xlm.jpg"/>
          <p:cNvPicPr>
            <a:picLocks noChangeAspect="1" noChangeArrowheads="1"/>
          </p:cNvPicPr>
          <p:nvPr/>
        </p:nvPicPr>
        <p:blipFill>
          <a:blip r:embed="rId3"/>
          <a:srcRect/>
          <a:stretch>
            <a:fillRect/>
          </a:stretch>
        </p:blipFill>
        <p:spPr bwMode="auto">
          <a:xfrm>
            <a:off x="5876925" y="214290"/>
            <a:ext cx="3267075" cy="4162426"/>
          </a:xfrm>
          <a:prstGeom prst="rect">
            <a:avLst/>
          </a:prstGeom>
          <a:noFill/>
        </p:spPr>
      </p:pic>
      <p:pic>
        <p:nvPicPr>
          <p:cNvPr id="32774" name="Picture 6" descr="C:\Users\nick\Desktop\πεπλ.jpg"/>
          <p:cNvPicPr>
            <a:picLocks noChangeAspect="1" noChangeArrowheads="1"/>
          </p:cNvPicPr>
          <p:nvPr/>
        </p:nvPicPr>
        <p:blipFill>
          <a:blip r:embed="rId4"/>
          <a:srcRect/>
          <a:stretch>
            <a:fillRect/>
          </a:stretch>
        </p:blipFill>
        <p:spPr bwMode="auto">
          <a:xfrm>
            <a:off x="214282" y="3929066"/>
            <a:ext cx="3381375" cy="2695576"/>
          </a:xfrm>
          <a:prstGeom prst="rect">
            <a:avLst/>
          </a:prstGeom>
          <a:noFill/>
        </p:spPr>
      </p:pic>
      <p:pic>
        <p:nvPicPr>
          <p:cNvPr id="32776" name="Picture 8" descr="C:\Users\nick\Desktop\xt.jpg"/>
          <p:cNvPicPr>
            <a:picLocks noChangeAspect="1" noChangeArrowheads="1"/>
          </p:cNvPicPr>
          <p:nvPr/>
        </p:nvPicPr>
        <p:blipFill>
          <a:blip r:embed="rId5"/>
          <a:srcRect/>
          <a:stretch>
            <a:fillRect/>
          </a:stretch>
        </p:blipFill>
        <p:spPr bwMode="auto">
          <a:xfrm>
            <a:off x="4000496" y="3429000"/>
            <a:ext cx="2141645" cy="2957510"/>
          </a:xfrm>
          <a:prstGeom prst="rect">
            <a:avLst/>
          </a:prstGeom>
          <a:noFill/>
        </p:spPr>
      </p:pic>
      <p:pic>
        <p:nvPicPr>
          <p:cNvPr id="32778" name="Picture 10" descr="C:\Users\nick\Desktop\pts.jpg"/>
          <p:cNvPicPr>
            <a:picLocks noChangeAspect="1" noChangeArrowheads="1"/>
          </p:cNvPicPr>
          <p:nvPr/>
        </p:nvPicPr>
        <p:blipFill>
          <a:blip r:embed="rId6"/>
          <a:srcRect/>
          <a:stretch>
            <a:fillRect/>
          </a:stretch>
        </p:blipFill>
        <p:spPr bwMode="auto">
          <a:xfrm>
            <a:off x="3929058" y="428605"/>
            <a:ext cx="1188007" cy="2571767"/>
          </a:xfrm>
          <a:prstGeom prst="rect">
            <a:avLst/>
          </a:prstGeom>
          <a:noFill/>
        </p:spPr>
      </p:pic>
      <p:pic>
        <p:nvPicPr>
          <p:cNvPr id="32780" name="Picture 12" descr="C:\Users\nick\Desktop\did.jpg"/>
          <p:cNvPicPr>
            <a:picLocks noChangeAspect="1" noChangeArrowheads="1"/>
          </p:cNvPicPr>
          <p:nvPr/>
        </p:nvPicPr>
        <p:blipFill>
          <a:blip r:embed="rId7"/>
          <a:srcRect/>
          <a:stretch>
            <a:fillRect/>
          </a:stretch>
        </p:blipFill>
        <p:spPr bwMode="auto">
          <a:xfrm>
            <a:off x="6786578" y="4491576"/>
            <a:ext cx="2005008" cy="2199739"/>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enivita Hair Mission - Κομμώσεις και αρχαία Ελλάδα Οι αρχαίοι Έλληνες  έδιναν ιδιαίτερη σημασία στην καθαριότητα , στην ενδυμασία , στην κόμμωση  και στην χρήση των καλλυντικών τους. Από αρχαίες πηγές συγγραμμάτων"/>
          <p:cNvPicPr>
            <a:picLocks noChangeAspect="1" noChangeArrowheads="1"/>
          </p:cNvPicPr>
          <p:nvPr/>
        </p:nvPicPr>
        <p:blipFill>
          <a:blip r:embed="rId2"/>
          <a:srcRect/>
          <a:stretch>
            <a:fillRect/>
          </a:stretch>
        </p:blipFill>
        <p:spPr bwMode="auto">
          <a:xfrm>
            <a:off x="857224" y="571480"/>
            <a:ext cx="4286280" cy="2143140"/>
          </a:xfrm>
          <a:prstGeom prst="rect">
            <a:avLst/>
          </a:prstGeom>
          <a:noFill/>
        </p:spPr>
      </p:pic>
      <p:pic>
        <p:nvPicPr>
          <p:cNvPr id="1028" name="Picture 4" descr="Φροντίδα μαλλιών και χτενίσματα στην αρχαία Ελλάδα | greek  culture/ελληνικός πολιτισμός"/>
          <p:cNvPicPr>
            <a:picLocks noChangeAspect="1" noChangeArrowheads="1"/>
          </p:cNvPicPr>
          <p:nvPr/>
        </p:nvPicPr>
        <p:blipFill>
          <a:blip r:embed="rId3"/>
          <a:srcRect/>
          <a:stretch>
            <a:fillRect/>
          </a:stretch>
        </p:blipFill>
        <p:spPr bwMode="auto">
          <a:xfrm>
            <a:off x="5429256" y="285728"/>
            <a:ext cx="3311435" cy="5400000"/>
          </a:xfrm>
          <a:prstGeom prst="rect">
            <a:avLst/>
          </a:prstGeom>
          <a:noFill/>
        </p:spPr>
      </p:pic>
      <p:pic>
        <p:nvPicPr>
          <p:cNvPr id="2" name="Picture 2" descr="http://i700.photobucket.com/albums/ww7/Paniris/26g-3-thumb-small.jpg"/>
          <p:cNvPicPr>
            <a:picLocks noChangeAspect="1" noChangeArrowheads="1"/>
          </p:cNvPicPr>
          <p:nvPr/>
        </p:nvPicPr>
        <p:blipFill>
          <a:blip r:embed="rId4"/>
          <a:srcRect/>
          <a:stretch>
            <a:fillRect/>
          </a:stretch>
        </p:blipFill>
        <p:spPr bwMode="auto">
          <a:xfrm>
            <a:off x="285720" y="3000372"/>
            <a:ext cx="2435104" cy="2000264"/>
          </a:xfrm>
          <a:prstGeom prst="rect">
            <a:avLst/>
          </a:prstGeom>
          <a:noFill/>
        </p:spPr>
      </p:pic>
      <p:pic>
        <p:nvPicPr>
          <p:cNvPr id="3" name="Picture 4" descr="http://i700.photobucket.com/albums/ww7/Paniris/Disk-fibula_Gorgoneion_Louvre_Br4306.jpg"/>
          <p:cNvPicPr>
            <a:picLocks noChangeAspect="1" noChangeArrowheads="1"/>
          </p:cNvPicPr>
          <p:nvPr/>
        </p:nvPicPr>
        <p:blipFill>
          <a:blip r:embed="rId5" cstate="print"/>
          <a:srcRect/>
          <a:stretch>
            <a:fillRect/>
          </a:stretch>
        </p:blipFill>
        <p:spPr bwMode="auto">
          <a:xfrm>
            <a:off x="3143240" y="3429000"/>
            <a:ext cx="1439649" cy="18000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ΕΡΩΤΗΣΕΙΣ</a:t>
            </a:r>
            <a:endParaRPr lang="el-GR" dirty="0"/>
          </a:p>
        </p:txBody>
      </p:sp>
      <p:sp>
        <p:nvSpPr>
          <p:cNvPr id="3" name="2 - Θέση περιεχομένου"/>
          <p:cNvSpPr>
            <a:spLocks noGrp="1"/>
          </p:cNvSpPr>
          <p:nvPr>
            <p:ph idx="1"/>
          </p:nvPr>
        </p:nvSpPr>
        <p:spPr/>
        <p:txBody>
          <a:bodyPr>
            <a:normAutofit fontScale="70000" lnSpcReduction="20000"/>
          </a:bodyPr>
          <a:lstStyle/>
          <a:p>
            <a:pPr>
              <a:buNone/>
            </a:pPr>
            <a:r>
              <a:rPr lang="el-GR" dirty="0" smtClean="0"/>
              <a:t>1.Ποιες ήταν οι τρεις σπουδαιότερες κοινωνικές ομάδες στην Αθήνα;</a:t>
            </a:r>
          </a:p>
          <a:p>
            <a:pPr>
              <a:buNone/>
            </a:pPr>
            <a:r>
              <a:rPr lang="el-GR" dirty="0" smtClean="0"/>
              <a:t>2.Τα χαρακτηριστικά των </a:t>
            </a:r>
            <a:r>
              <a:rPr lang="el-GR" dirty="0" smtClean="0"/>
              <a:t>Α</a:t>
            </a:r>
            <a:r>
              <a:rPr lang="el-GR" dirty="0" smtClean="0"/>
              <a:t>θηναίων πολιτών</a:t>
            </a:r>
          </a:p>
          <a:p>
            <a:pPr>
              <a:buNone/>
            </a:pPr>
            <a:r>
              <a:rPr lang="el-GR" dirty="0" smtClean="0"/>
              <a:t>3.Τα χαρακτηριστικά των μετοίκων</a:t>
            </a:r>
          </a:p>
          <a:p>
            <a:pPr>
              <a:buNone/>
            </a:pPr>
            <a:r>
              <a:rPr lang="el-GR" dirty="0" smtClean="0"/>
              <a:t>4.Τα χαρακτηριστικά των δούλων</a:t>
            </a:r>
          </a:p>
          <a:p>
            <a:pPr>
              <a:buNone/>
            </a:pPr>
            <a:r>
              <a:rPr lang="el-GR" dirty="0" smtClean="0"/>
              <a:t>5.Πώς ζούσαν οι γυναίκες στην αθηναϊκή κοινωνία του 5</a:t>
            </a:r>
            <a:r>
              <a:rPr lang="el-GR" baseline="30000" dirty="0" smtClean="0"/>
              <a:t>ου</a:t>
            </a:r>
            <a:r>
              <a:rPr lang="el-GR" dirty="0" smtClean="0"/>
              <a:t> αιώνα;</a:t>
            </a:r>
          </a:p>
          <a:p>
            <a:pPr>
              <a:buNone/>
            </a:pPr>
            <a:r>
              <a:rPr lang="el-GR" dirty="0" smtClean="0"/>
              <a:t>6.Πώς ζούσαν οι άνδρες στην αθηναϊκή κοινωνία του 5</a:t>
            </a:r>
            <a:r>
              <a:rPr lang="el-GR" baseline="30000" dirty="0" smtClean="0"/>
              <a:t>ου</a:t>
            </a:r>
            <a:r>
              <a:rPr lang="el-GR" dirty="0" smtClean="0"/>
              <a:t> αιώνα;</a:t>
            </a:r>
          </a:p>
          <a:p>
            <a:pPr>
              <a:buNone/>
            </a:pPr>
            <a:r>
              <a:rPr lang="el-GR" dirty="0" smtClean="0"/>
              <a:t>7.Πώς ζούσαν τα παιδιά στην αθηναϊκή κοινωνία του 5</a:t>
            </a:r>
            <a:r>
              <a:rPr lang="el-GR" baseline="30000" dirty="0" smtClean="0"/>
              <a:t>ου</a:t>
            </a:r>
            <a:r>
              <a:rPr lang="el-GR" dirty="0" smtClean="0"/>
              <a:t>  αιώνα;</a:t>
            </a:r>
          </a:p>
          <a:p>
            <a:pPr>
              <a:buNone/>
            </a:pPr>
            <a:r>
              <a:rPr lang="el-GR" dirty="0" smtClean="0"/>
              <a:t>8.Τι γνωρίζετε για τη διατροφή των Αθηναίων;</a:t>
            </a:r>
          </a:p>
          <a:p>
            <a:pPr>
              <a:buNone/>
            </a:pPr>
            <a:r>
              <a:rPr lang="el-GR" dirty="0" smtClean="0"/>
              <a:t>9.Τι γνωρίζετε για την ενδυμασία των Αθηναίων;</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Οι κοινωνικές ομάδες</a:t>
            </a:r>
            <a:endParaRPr lang="el-GR" dirty="0"/>
          </a:p>
        </p:txBody>
      </p:sp>
      <p:sp>
        <p:nvSpPr>
          <p:cNvPr id="3" name="2 - Θέση περιεχομένου"/>
          <p:cNvSpPr>
            <a:spLocks noGrp="1"/>
          </p:cNvSpPr>
          <p:nvPr>
            <p:ph idx="1"/>
          </p:nvPr>
        </p:nvSpPr>
        <p:spPr/>
        <p:txBody>
          <a:bodyPr/>
          <a:lstStyle/>
          <a:p>
            <a:pPr>
              <a:buNone/>
            </a:pPr>
            <a:r>
              <a:rPr lang="el-GR" dirty="0" smtClean="0"/>
              <a:t>Στην Αθήνα υπήρχαν τρεις μεγάλες κοινωνικές ομάδες τον 5</a:t>
            </a:r>
            <a:r>
              <a:rPr lang="el-GR" baseline="30000" dirty="0" smtClean="0"/>
              <a:t>ο</a:t>
            </a:r>
            <a:r>
              <a:rPr lang="el-GR" dirty="0" smtClean="0"/>
              <a:t> αιώνα </a:t>
            </a:r>
            <a:r>
              <a:rPr lang="el-GR" dirty="0" err="1" smtClean="0"/>
              <a:t>π.Χ.</a:t>
            </a:r>
            <a:r>
              <a:rPr lang="el-GR" dirty="0" smtClean="0"/>
              <a:t>:</a:t>
            </a:r>
          </a:p>
          <a:p>
            <a:pPr marL="514350" indent="-514350">
              <a:buAutoNum type="arabicPeriod"/>
            </a:pPr>
            <a:r>
              <a:rPr lang="el-GR" dirty="0" smtClean="0"/>
              <a:t>Οι Αθηναίοι πολίτες</a:t>
            </a:r>
          </a:p>
          <a:p>
            <a:pPr marL="514350" indent="-514350">
              <a:buAutoNum type="arabicPeriod"/>
            </a:pPr>
            <a:r>
              <a:rPr lang="el-GR" dirty="0" smtClean="0"/>
              <a:t>Οι μέτοικοι</a:t>
            </a:r>
          </a:p>
          <a:p>
            <a:pPr marL="514350" indent="-514350">
              <a:buAutoNum type="arabicPeriod"/>
            </a:pPr>
            <a:r>
              <a:rPr lang="el-GR" dirty="0" smtClean="0"/>
              <a:t>Οι δούλοι</a:t>
            </a: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Οι Αθηναίοι πολίτες</a:t>
            </a:r>
            <a:endParaRPr lang="el-GR" dirty="0"/>
          </a:p>
        </p:txBody>
      </p:sp>
      <p:sp>
        <p:nvSpPr>
          <p:cNvPr id="3" name="2 - Θέση περιεχομένου"/>
          <p:cNvSpPr>
            <a:spLocks noGrp="1"/>
          </p:cNvSpPr>
          <p:nvPr>
            <p:ph idx="1"/>
          </p:nvPr>
        </p:nvSpPr>
        <p:spPr/>
        <p:txBody>
          <a:bodyPr/>
          <a:lstStyle/>
          <a:p>
            <a:r>
              <a:rPr lang="el-GR" dirty="0" smtClean="0"/>
              <a:t>Είχαν την κυρίαρχη  δύναμη μέσα στην πόλη καθώς συγκέντρωναν όλες τις εξουσίες</a:t>
            </a:r>
          </a:p>
          <a:p>
            <a:r>
              <a:rPr lang="el-GR" dirty="0" smtClean="0"/>
              <a:t>Κατάγονταν από μητέρα και πατέρα Αθηναίους</a:t>
            </a:r>
          </a:p>
          <a:p>
            <a:r>
              <a:rPr lang="el-GR" dirty="0" smtClean="0"/>
              <a:t>Μόνο αυτοί είχαν το δικαίωμα συμμετοχής στην Εκκλησία του Δήμου</a:t>
            </a:r>
          </a:p>
          <a:p>
            <a:r>
              <a:rPr lang="el-GR" dirty="0" smtClean="0"/>
              <a:t>Είχαν όλοι τα ίδια δικαιώματα απέναντι στους νόμους</a:t>
            </a:r>
          </a:p>
          <a:p>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Οι μέτοικοι</a:t>
            </a:r>
            <a:endParaRPr lang="el-GR" dirty="0"/>
          </a:p>
        </p:txBody>
      </p:sp>
      <p:sp>
        <p:nvSpPr>
          <p:cNvPr id="3" name="2 - Θέση περιεχομένου"/>
          <p:cNvSpPr>
            <a:spLocks noGrp="1"/>
          </p:cNvSpPr>
          <p:nvPr>
            <p:ph idx="1"/>
          </p:nvPr>
        </p:nvSpPr>
        <p:spPr/>
        <p:txBody>
          <a:bodyPr/>
          <a:lstStyle/>
          <a:p>
            <a:r>
              <a:rPr lang="el-GR" dirty="0" smtClean="0"/>
              <a:t>Ήταν ξένοι από άλλες πόλεις που είχαν εγκατασταθεί μόνιμα στην Αθήνα γιατί είχαν προσελκυστεί από τη μεγάλη οικονομική ανάπτυξή της</a:t>
            </a:r>
          </a:p>
          <a:p>
            <a:r>
              <a:rPr lang="el-GR" dirty="0" smtClean="0"/>
              <a:t>Κύρια ασχολία τους ήταν το εμπόριο</a:t>
            </a:r>
          </a:p>
          <a:p>
            <a:r>
              <a:rPr lang="el-GR" dirty="0" smtClean="0"/>
              <a:t>Για να τους επιτρέπεται η διαμονή τους  στην Αθήνα πλήρωναν έναν ειδικό φόρο, το </a:t>
            </a:r>
            <a:r>
              <a:rPr lang="el-GR" i="1" dirty="0" err="1" smtClean="0"/>
              <a:t>μετοίκιον</a:t>
            </a:r>
            <a:r>
              <a:rPr lang="el-GR" i="1" dirty="0" smtClean="0"/>
              <a:t> </a:t>
            </a:r>
            <a:endParaRPr lang="el-GR" i="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Οι δούλοι</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Ήταν η μεγαλύτερη πληθυσμιακή ομάδα. Την εποχή του Περικλή στην Αθήνα κατοικούσαν περίπου 200.000 δούλοι</a:t>
            </a:r>
          </a:p>
          <a:p>
            <a:r>
              <a:rPr lang="el-GR" dirty="0" smtClean="0"/>
              <a:t>Άλλοι από αυτούς ήταν αιχμάλωτοι πολέμου, άλλο είχαν αγοραστεί στα </a:t>
            </a:r>
            <a:r>
              <a:rPr lang="el-GR" dirty="0" err="1" smtClean="0"/>
              <a:t>δουλοπάζαρα</a:t>
            </a:r>
            <a:r>
              <a:rPr lang="el-GR" dirty="0" smtClean="0"/>
              <a:t> και άλλοι ήταν παιδιά δούλων</a:t>
            </a:r>
          </a:p>
          <a:p>
            <a:r>
              <a:rPr lang="el-GR" dirty="0" smtClean="0"/>
              <a:t>Οι δούλοι εργάζονταν: στα αθηναϊκά σπίτια ως υπηρέτες ή στους αγρούς, σε κρατικές υπηρεσίες ως δεσμοφύλακες, λογιστές, αστυνόμοι ή εργάτες, όσοι ήταν μορφωμένοι εκτελούσαν χρέη παιδαγωγού στα σπίτια των πλούσιων Αθηναίων</a:t>
            </a:r>
          </a:p>
          <a:p>
            <a:r>
              <a:rPr lang="el-GR" dirty="0" smtClean="0"/>
              <a:t>Η αθηναϊκή κοινωνία σε γενικές γραμμές αντιμετώπιζε με στοργή τους δούλους και κάθε οικογένεια στην οποία υπηρετούσαν , τους θεωρούσε μέλη της</a:t>
            </a: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ime.gr/chronos/05/images/history/ph25b.gif"/>
          <p:cNvPicPr>
            <a:picLocks noChangeAspect="1" noChangeArrowheads="1"/>
          </p:cNvPicPr>
          <p:nvPr/>
        </p:nvPicPr>
        <p:blipFill>
          <a:blip r:embed="rId2"/>
          <a:srcRect/>
          <a:stretch>
            <a:fillRect/>
          </a:stretch>
        </p:blipFill>
        <p:spPr bwMode="auto">
          <a:xfrm>
            <a:off x="571472" y="642918"/>
            <a:ext cx="2228850" cy="3333750"/>
          </a:xfrm>
          <a:prstGeom prst="rect">
            <a:avLst/>
          </a:prstGeom>
          <a:noFill/>
        </p:spPr>
      </p:pic>
      <p:sp>
        <p:nvSpPr>
          <p:cNvPr id="1027" name="Rectangle 3"/>
          <p:cNvSpPr>
            <a:spLocks noChangeArrowheads="1"/>
          </p:cNvSpPr>
          <p:nvPr/>
        </p:nvSpPr>
        <p:spPr bwMode="auto">
          <a:xfrm>
            <a:off x="285720" y="4143380"/>
            <a:ext cx="2714644"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rgbClr val="000000"/>
                </a:solidFill>
                <a:effectLst/>
                <a:latin typeface="Times New Roman" pitchFamily="18" charset="0"/>
                <a:cs typeface="Times New Roman" pitchFamily="18" charset="0"/>
              </a:rPr>
              <a:t>Επιτύμβιο</a:t>
            </a:r>
            <a:r>
              <a:rPr kumimoji="0" lang="en-US" sz="12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l-GR" sz="1200" b="0" i="0" u="none" strike="noStrike" cap="none" normalizeH="0" baseline="0" dirty="0" smtClean="0">
                <a:ln>
                  <a:noFill/>
                </a:ln>
                <a:solidFill>
                  <a:srgbClr val="000000"/>
                </a:solidFill>
                <a:effectLst/>
                <a:latin typeface="Times New Roman" pitchFamily="18" charset="0"/>
                <a:cs typeface="Times New Roman" pitchFamily="18" charset="0"/>
              </a:rPr>
              <a:t> ανάγλυφο της </a:t>
            </a:r>
            <a:r>
              <a:rPr kumimoji="0" lang="el-GR" sz="1200" b="0" i="0" u="none" strike="noStrike" cap="none" normalizeH="0" baseline="0" dirty="0" err="1" smtClean="0">
                <a:ln>
                  <a:noFill/>
                </a:ln>
                <a:solidFill>
                  <a:srgbClr val="000000"/>
                </a:solidFill>
                <a:effectLst/>
                <a:latin typeface="Times New Roman" pitchFamily="18" charset="0"/>
                <a:cs typeface="Times New Roman" pitchFamily="18" charset="0"/>
              </a:rPr>
              <a:t>Ηγησούς</a:t>
            </a:r>
            <a:r>
              <a:rPr kumimoji="0" lang="el-GR" sz="1200" b="0" i="0" u="none" strike="noStrike" cap="none" normalizeH="0" baseline="0" dirty="0" smtClean="0">
                <a:ln>
                  <a:noFill/>
                </a:ln>
                <a:solidFill>
                  <a:srgbClr val="000000"/>
                </a:solidFill>
                <a:effectLst/>
                <a:latin typeface="Times New Roman" pitchFamily="18" charset="0"/>
                <a:cs typeface="Times New Roman" pitchFamily="18" charset="0"/>
              </a:rPr>
              <a:t>. Μπροστά από τη νεκρή κόρη στέκεται η θεραπαινίδα κρατώντας πυξίδα. Περίπου </a:t>
            </a:r>
            <a:r>
              <a:rPr kumimoji="0" lang="el-GR" sz="1200" b="0" i="0" u="none" strike="noStrike" cap="none" normalizeH="0" baseline="0" dirty="0" smtClean="0">
                <a:ln>
                  <a:noFill/>
                </a:ln>
                <a:solidFill>
                  <a:schemeClr val="tx1"/>
                </a:solidFill>
                <a:effectLst/>
                <a:latin typeface="Arial" pitchFamily="34" charset="0"/>
                <a:cs typeface="Arial" pitchFamily="34" charset="0"/>
              </a:rPr>
              <a:t>410 </a:t>
            </a:r>
            <a:r>
              <a:rPr kumimoji="0" lang="el-GR" sz="1200" b="0" i="0" u="none" strike="noStrike" cap="none" normalizeH="0" baseline="0" dirty="0" err="1" smtClean="0">
                <a:ln>
                  <a:noFill/>
                </a:ln>
                <a:solidFill>
                  <a:schemeClr val="tx1"/>
                </a:solidFill>
                <a:effectLst/>
                <a:latin typeface="Arial" pitchFamily="34" charset="0"/>
                <a:cs typeface="Arial" pitchFamily="34" charset="0"/>
              </a:rPr>
              <a:t>π.Χ.</a:t>
            </a:r>
            <a:r>
              <a:rPr kumimoji="0" lang="el-GR" sz="1200" b="0" i="0" u="none" strike="noStrike" cap="none" normalizeH="0" baseline="0" dirty="0" smtClean="0">
                <a:ln>
                  <a:noFill/>
                </a:ln>
                <a:solidFill>
                  <a:schemeClr val="tx1"/>
                </a:solidFill>
                <a:effectLst/>
                <a:latin typeface="Arial" pitchFamily="34" charset="0"/>
                <a:cs typeface="Arial" pitchFamily="34" charset="0"/>
              </a:rPr>
              <a:t/>
            </a:r>
            <a:br>
              <a:rPr kumimoji="0" lang="el-GR" sz="1200" b="0" i="0" u="none" strike="noStrike" cap="none" normalizeH="0" baseline="0" dirty="0" smtClean="0">
                <a:ln>
                  <a:noFill/>
                </a:ln>
                <a:solidFill>
                  <a:schemeClr val="tx1"/>
                </a:solidFill>
                <a:effectLst/>
                <a:latin typeface="Arial" pitchFamily="34" charset="0"/>
                <a:cs typeface="Arial" pitchFamily="34" charset="0"/>
              </a:rPr>
            </a:br>
            <a:r>
              <a:rPr kumimoji="0" lang="el-GR" sz="1200" b="0" i="0" u="none" strike="noStrike" cap="none" normalizeH="0" baseline="0" dirty="0" smtClean="0">
                <a:ln>
                  <a:noFill/>
                </a:ln>
                <a:solidFill>
                  <a:srgbClr val="000000"/>
                </a:solidFill>
                <a:effectLst/>
                <a:latin typeface="Times New Roman" pitchFamily="18" charset="0"/>
                <a:cs typeface="Times New Roman" pitchFamily="18" charset="0"/>
              </a:rPr>
              <a:t>Αθήνα, Εθνικό Αρχαιολογικό Μουσείο 3</a:t>
            </a:r>
            <a:r>
              <a:rPr kumimoji="0" lang="el-GR" sz="1200" b="0" i="0" u="none" strike="noStrike" cap="none" normalizeH="0" baseline="0" dirty="0" smtClean="0">
                <a:ln>
                  <a:noFill/>
                </a:ln>
                <a:solidFill>
                  <a:schemeClr val="tx1"/>
                </a:solidFill>
                <a:effectLst/>
                <a:latin typeface="Arial" pitchFamily="34" charset="0"/>
                <a:cs typeface="Arial" pitchFamily="34" charset="0"/>
              </a:rPr>
              <a:t> </a:t>
            </a:r>
          </a:p>
        </p:txBody>
      </p:sp>
      <p:sp>
        <p:nvSpPr>
          <p:cNvPr id="1029" name="Rectangle 5"/>
          <p:cNvSpPr>
            <a:spLocks noChangeArrowheads="1"/>
          </p:cNvSpPr>
          <p:nvPr/>
        </p:nvSpPr>
        <p:spPr bwMode="auto">
          <a:xfrm>
            <a:off x="3143240" y="285728"/>
            <a:ext cx="5143536"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dirty="0" err="1" smtClean="0">
                <a:ln>
                  <a:noFill/>
                </a:ln>
                <a:solidFill>
                  <a:srgbClr val="000000"/>
                </a:solidFill>
                <a:effectLst/>
                <a:latin typeface="Times New Roman" pitchFamily="18" charset="0"/>
                <a:cs typeface="Times New Roman" pitchFamily="18" charset="0"/>
              </a:rPr>
              <a:t>Oι</a:t>
            </a:r>
            <a:r>
              <a:rPr kumimoji="0" lang="el-GR" sz="1800" b="0" i="0" u="none" strike="noStrike" cap="none" normalizeH="0" baseline="0" dirty="0" smtClean="0">
                <a:ln>
                  <a:noFill/>
                </a:ln>
                <a:solidFill>
                  <a:srgbClr val="000000"/>
                </a:solidFill>
                <a:effectLst/>
                <a:latin typeface="Times New Roman" pitchFamily="18" charset="0"/>
                <a:cs typeface="Times New Roman" pitchFamily="18" charset="0"/>
              </a:rPr>
              <a:t> αγοραπωλησίες δούλων πραγματοποιούνταν κάθε μήνα στην περιοχή των μεταλλείων στο Σούνιο, και στο άστυ στην Αγορά.</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800" b="0" i="0" u="none" strike="noStrike" cap="none" normalizeH="0" baseline="0" dirty="0" smtClean="0">
                <a:ln>
                  <a:noFill/>
                </a:ln>
                <a:solidFill>
                  <a:srgbClr val="000000"/>
                </a:solidFill>
                <a:effectLst/>
                <a:latin typeface="Times New Roman" pitchFamily="18" charset="0"/>
                <a:cs typeface="Times New Roman" pitchFamily="18" charset="0"/>
              </a:rPr>
              <a:t>Η τιμή της αγοράς τους ποίκιλλε ανάλογα με την ηλικία, το φύλο, την καταγωγή, τις σωματικές ή τις πνευματικές ικανότητες του προσφερόμενου δούλου. </a:t>
            </a:r>
            <a:r>
              <a:rPr kumimoji="0" lang="el-GR" sz="1800" b="0" i="0" u="none" strike="noStrike" cap="none" normalizeH="0" baseline="0" dirty="0" err="1" smtClean="0">
                <a:ln>
                  <a:noFill/>
                </a:ln>
                <a:solidFill>
                  <a:srgbClr val="000000"/>
                </a:solidFill>
                <a:effectLst/>
                <a:latin typeface="Times New Roman" pitchFamily="18" charset="0"/>
                <a:cs typeface="Times New Roman" pitchFamily="18" charset="0"/>
              </a:rPr>
              <a:t>Oι</a:t>
            </a:r>
            <a:r>
              <a:rPr kumimoji="0" lang="el-GR" sz="1800" b="0" i="0" u="none" strike="noStrike" cap="none" normalizeH="0" baseline="0" dirty="0" smtClean="0">
                <a:ln>
                  <a:noFill/>
                </a:ln>
                <a:solidFill>
                  <a:srgbClr val="000000"/>
                </a:solidFill>
                <a:effectLst/>
                <a:latin typeface="Times New Roman" pitchFamily="18" charset="0"/>
                <a:cs typeface="Times New Roman" pitchFamily="18" charset="0"/>
              </a:rPr>
              <a:t> δούλοι, οι οποίοι ανταλλάσσονταν με χρήματα, ονομάζονταν </a:t>
            </a:r>
            <a:r>
              <a:rPr kumimoji="0" lang="el-GR" sz="1800" b="0" i="1" u="none" strike="noStrike" cap="none" normalizeH="0" baseline="0" dirty="0" smtClean="0">
                <a:ln>
                  <a:noFill/>
                </a:ln>
                <a:solidFill>
                  <a:srgbClr val="000000"/>
                </a:solidFill>
                <a:effectLst/>
                <a:latin typeface="Times New Roman" pitchFamily="18" charset="0"/>
                <a:cs typeface="Times New Roman" pitchFamily="18" charset="0"/>
              </a:rPr>
              <a:t>αργυρώνητοι.</a:t>
            </a:r>
            <a:r>
              <a:rPr kumimoji="0" lang="el-GR" sz="1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l-GR" sz="1800" b="0" i="0" u="none" strike="noStrike" cap="none" normalizeH="0" baseline="0" dirty="0" err="1" smtClean="0">
                <a:ln>
                  <a:noFill/>
                </a:ln>
                <a:solidFill>
                  <a:srgbClr val="000000"/>
                </a:solidFill>
                <a:effectLst/>
                <a:latin typeface="Times New Roman" pitchFamily="18" charset="0"/>
                <a:cs typeface="Times New Roman" pitchFamily="18" charset="0"/>
              </a:rPr>
              <a:t>Aπό</a:t>
            </a:r>
            <a:r>
              <a:rPr kumimoji="0" lang="el-GR" sz="1800" b="0" i="0" u="none" strike="noStrike" cap="none" normalizeH="0" baseline="0" dirty="0" smtClean="0">
                <a:ln>
                  <a:noFill/>
                </a:ln>
                <a:solidFill>
                  <a:srgbClr val="000000"/>
                </a:solidFill>
                <a:effectLst/>
                <a:latin typeface="Times New Roman" pitchFamily="18" charset="0"/>
                <a:cs typeface="Times New Roman" pitchFamily="18" charset="0"/>
              </a:rPr>
              <a:t> μία στήλη πώλησης δούλων που βρέθηκε στην </a:t>
            </a:r>
            <a:r>
              <a:rPr kumimoji="0" lang="el-GR" sz="1800" b="0" i="0" u="none" strike="noStrike" cap="none" normalizeH="0" baseline="0" dirty="0" err="1" smtClean="0">
                <a:ln>
                  <a:noFill/>
                </a:ln>
                <a:solidFill>
                  <a:srgbClr val="000000"/>
                </a:solidFill>
                <a:effectLst/>
                <a:latin typeface="Times New Roman" pitchFamily="18" charset="0"/>
                <a:cs typeface="Times New Roman" pitchFamily="18" charset="0"/>
              </a:rPr>
              <a:t>Aττική</a:t>
            </a:r>
            <a:r>
              <a:rPr kumimoji="0" lang="el-GR" sz="1800" b="0" i="0" u="none" strike="noStrike" cap="none" normalizeH="0" baseline="0" dirty="0" smtClean="0">
                <a:ln>
                  <a:noFill/>
                </a:ln>
                <a:solidFill>
                  <a:srgbClr val="000000"/>
                </a:solidFill>
                <a:effectLst/>
                <a:latin typeface="Times New Roman" pitchFamily="18" charset="0"/>
                <a:cs typeface="Times New Roman" pitchFamily="18" charset="0"/>
              </a:rPr>
              <a:t>, και χρονολογείται στα τέλη του 5ου αιώνα </a:t>
            </a:r>
            <a:r>
              <a:rPr kumimoji="0" lang="el-GR" sz="1800" b="0" i="0" u="none" strike="noStrike" cap="none" normalizeH="0" baseline="0" dirty="0" err="1" smtClean="0">
                <a:ln>
                  <a:noFill/>
                </a:ln>
                <a:solidFill>
                  <a:srgbClr val="000000"/>
                </a:solidFill>
                <a:effectLst/>
                <a:latin typeface="Times New Roman" pitchFamily="18" charset="0"/>
                <a:cs typeface="Times New Roman" pitchFamily="18" charset="0"/>
              </a:rPr>
              <a:t>π.Χ.</a:t>
            </a:r>
            <a:r>
              <a:rPr kumimoji="0" lang="el-GR" sz="1800" b="0" i="0" u="none" strike="noStrike" cap="none" normalizeH="0" baseline="0" dirty="0" smtClean="0">
                <a:ln>
                  <a:noFill/>
                </a:ln>
                <a:solidFill>
                  <a:srgbClr val="000000"/>
                </a:solidFill>
                <a:effectLst/>
                <a:latin typeface="Times New Roman" pitchFamily="18" charset="0"/>
                <a:cs typeface="Times New Roman" pitchFamily="18" charset="0"/>
              </a:rPr>
              <a:t>, τα παιδιά πωλούνταν 70 δραχμές (τα αμόρφωτα παιδιά 50 δραχμές), ενώ οι άντρες 200 δραχμές. Τα παραπάνω ποσά απέκλιναν σημαντικά στις περιπτώσεις πώλησης διακεκριμένων προσώπων, όπως για παράδειγμα στην περίπτωση του φιλοσόφου Πλάτωνα που πουλήθηκε ως σκλάβος στην Αίγινα και ο αγοραστής του πλήρωσε 2000 ή 3000 δραχμές. </a:t>
            </a:r>
            <a:r>
              <a:rPr kumimoji="0" lang="el-GR" sz="1800" b="0" i="0" u="none" strike="noStrike" cap="none" normalizeH="0" baseline="0" dirty="0" err="1" smtClean="0">
                <a:ln>
                  <a:noFill/>
                </a:ln>
                <a:solidFill>
                  <a:srgbClr val="000000"/>
                </a:solidFill>
                <a:effectLst/>
                <a:latin typeface="Times New Roman" pitchFamily="18" charset="0"/>
                <a:cs typeface="Times New Roman" pitchFamily="18" charset="0"/>
              </a:rPr>
              <a:t>Oι</a:t>
            </a:r>
            <a:r>
              <a:rPr kumimoji="0" lang="el-GR" sz="1800" b="0" i="0" u="none" strike="noStrike" cap="none" normalizeH="0" baseline="0" dirty="0" smtClean="0">
                <a:ln>
                  <a:noFill/>
                </a:ln>
                <a:solidFill>
                  <a:srgbClr val="000000"/>
                </a:solidFill>
                <a:effectLst/>
                <a:latin typeface="Times New Roman" pitchFamily="18" charset="0"/>
                <a:cs typeface="Times New Roman" pitchFamily="18" charset="0"/>
              </a:rPr>
              <a:t> δούλοι, οι οποίοι ανταλλάσσονταν με αλάτι αποκαλούνταν </a:t>
            </a:r>
            <a:r>
              <a:rPr kumimoji="0" lang="el-GR" sz="1800" b="0" i="1" u="none" strike="noStrike" cap="none" normalizeH="0" baseline="0" dirty="0" err="1" smtClean="0">
                <a:ln>
                  <a:noFill/>
                </a:ln>
                <a:solidFill>
                  <a:srgbClr val="000000"/>
                </a:solidFill>
                <a:effectLst/>
                <a:latin typeface="Times New Roman" pitchFamily="18" charset="0"/>
                <a:cs typeface="Times New Roman" pitchFamily="18" charset="0"/>
              </a:rPr>
              <a:t>αλώνητοι</a:t>
            </a:r>
            <a:r>
              <a:rPr kumimoji="0" lang="el-GR" sz="1800" b="0" i="1" u="none" strike="noStrike" cap="none" normalizeH="0" baseline="0" dirty="0" smtClean="0">
                <a:ln>
                  <a:noFill/>
                </a:ln>
                <a:solidFill>
                  <a:srgbClr val="000000"/>
                </a:solidFill>
                <a:effectLst/>
                <a:latin typeface="Times New Roman" pitchFamily="18" charset="0"/>
                <a:cs typeface="Times New Roman" pitchFamily="18" charset="0"/>
              </a:rPr>
              <a:t>.</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ρόλος της γυναίκας</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Συνήθως η μέση αθηναϊκή οικογένεια διέθετε μια απλή μονώροφη κατοικία με λίγα και λιτά έπιπλα που άφηναν αρκετό ελεύθερο χώρο</a:t>
            </a:r>
          </a:p>
          <a:p>
            <a:r>
              <a:rPr lang="el-GR" dirty="0" smtClean="0"/>
              <a:t>Η </a:t>
            </a:r>
            <a:r>
              <a:rPr lang="el-GR" dirty="0" err="1" smtClean="0"/>
              <a:t>οικοδέποινα</a:t>
            </a:r>
            <a:r>
              <a:rPr lang="el-GR" dirty="0" smtClean="0"/>
              <a:t> παρέμενε στο σπίτι και εξερχόταν σπάνια μόνη της, κυρίως κατά τις θρησκευτικές εορτές</a:t>
            </a:r>
          </a:p>
          <a:p>
            <a:r>
              <a:rPr lang="el-GR" dirty="0" smtClean="0"/>
              <a:t>Το μόνο αξίωμα που μπορούσε να αναλάβει μία γυναίκα ήταν αυτό της ιέρειας</a:t>
            </a:r>
          </a:p>
          <a:p>
            <a:r>
              <a:rPr lang="el-GR" dirty="0" smtClean="0"/>
              <a:t>Δεν αναμειγνυόταν στη δημόσια ζωή και καταπιανόταν με τις οικιακές εργασίες, επέβλεπε τους δούλους του σπιτιού, ύφαινε, </a:t>
            </a:r>
            <a:r>
              <a:rPr lang="el-GR" dirty="0"/>
              <a:t>φ</a:t>
            </a:r>
            <a:r>
              <a:rPr lang="el-GR" dirty="0" smtClean="0"/>
              <a:t>ρόντιζε τον καλλωπισμό της και μεριμνούσε  για την ανατροφή των παιδιών</a:t>
            </a:r>
          </a:p>
          <a:p>
            <a:r>
              <a:rPr lang="el-GR" dirty="0"/>
              <a:t>Σ</a:t>
            </a:r>
            <a:r>
              <a:rPr lang="el-GR" dirty="0" smtClean="0"/>
              <a:t>το σπίτι υπήρχε ειδικός χώρος για τις γυναίκες, ο </a:t>
            </a:r>
            <a:r>
              <a:rPr lang="el-GR" i="1" dirty="0" smtClean="0"/>
              <a:t>γυναικωνίτης</a:t>
            </a:r>
            <a:r>
              <a:rPr lang="el-GR" dirty="0" smtClean="0"/>
              <a:t>, όπου περνούσε τον περισσότερο χρόνο της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http://www.ime.gr/chronos/05/images/history/ph09b.gif"/>
          <p:cNvPicPr>
            <a:picLocks noChangeAspect="1" noChangeArrowheads="1"/>
          </p:cNvPicPr>
          <p:nvPr/>
        </p:nvPicPr>
        <p:blipFill>
          <a:blip r:embed="rId3"/>
          <a:srcRect/>
          <a:stretch>
            <a:fillRect/>
          </a:stretch>
        </p:blipFill>
        <p:spPr bwMode="auto">
          <a:xfrm>
            <a:off x="285720" y="1000108"/>
            <a:ext cx="3619500" cy="2581276"/>
          </a:xfrm>
          <a:prstGeom prst="rect">
            <a:avLst/>
          </a:prstGeom>
          <a:noFill/>
        </p:spPr>
      </p:pic>
      <p:sp>
        <p:nvSpPr>
          <p:cNvPr id="25603" name="Rectangle 3"/>
          <p:cNvSpPr>
            <a:spLocks noChangeArrowheads="1"/>
          </p:cNvSpPr>
          <p:nvPr/>
        </p:nvSpPr>
        <p:spPr bwMode="auto">
          <a:xfrm>
            <a:off x="214282" y="3643314"/>
            <a:ext cx="3643338"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rgbClr val="000000"/>
                </a:solidFill>
                <a:effectLst/>
                <a:latin typeface="Times New Roman" pitchFamily="18" charset="0"/>
                <a:cs typeface="Times New Roman" pitchFamily="18" charset="0"/>
              </a:rPr>
              <a:t>Αττική ερυθρόμορφη υδρία του ζωγράφου των </a:t>
            </a:r>
            <a:r>
              <a:rPr kumimoji="0" lang="el-GR" sz="1200" b="0" i="0" u="none" strike="noStrike" cap="none" normalizeH="0" baseline="0" dirty="0" err="1" smtClean="0">
                <a:ln>
                  <a:noFill/>
                </a:ln>
                <a:solidFill>
                  <a:srgbClr val="000000"/>
                </a:solidFill>
                <a:effectLst/>
                <a:latin typeface="Times New Roman" pitchFamily="18" charset="0"/>
                <a:cs typeface="Times New Roman" pitchFamily="18" charset="0"/>
              </a:rPr>
              <a:t>Νιοβιδών</a:t>
            </a:r>
            <a:r>
              <a:rPr kumimoji="0" lang="el-GR" sz="1200" b="0" i="0" u="none" strike="noStrike" cap="none" normalizeH="0" baseline="0" dirty="0" smtClean="0">
                <a:ln>
                  <a:noFill/>
                </a:ln>
                <a:solidFill>
                  <a:srgbClr val="000000"/>
                </a:solidFill>
                <a:effectLst/>
                <a:latin typeface="Times New Roman" pitchFamily="18" charset="0"/>
                <a:cs typeface="Times New Roman" pitchFamily="18" charset="0"/>
              </a:rPr>
              <a:t> με σκηνή γυναικωνίτη. Περίπου </a:t>
            </a:r>
            <a:r>
              <a:rPr kumimoji="0" lang="el-GR" sz="1200" b="0" i="0" u="none" strike="noStrike" cap="none" normalizeH="0" baseline="0" dirty="0" smtClean="0">
                <a:ln>
                  <a:noFill/>
                </a:ln>
                <a:solidFill>
                  <a:schemeClr val="tx1"/>
                </a:solidFill>
                <a:effectLst/>
                <a:latin typeface="Arial" pitchFamily="34" charset="0"/>
                <a:cs typeface="Arial" pitchFamily="34" charset="0"/>
              </a:rPr>
              <a:t>460 </a:t>
            </a:r>
            <a:r>
              <a:rPr kumimoji="0" lang="el-GR" sz="1200" b="0" i="0" u="none" strike="noStrike" cap="none" normalizeH="0" baseline="0" dirty="0" err="1" smtClean="0">
                <a:ln>
                  <a:noFill/>
                </a:ln>
                <a:solidFill>
                  <a:schemeClr val="tx1"/>
                </a:solidFill>
                <a:effectLst/>
                <a:latin typeface="Arial" pitchFamily="34" charset="0"/>
                <a:cs typeface="Arial" pitchFamily="34" charset="0"/>
              </a:rPr>
              <a:t>π.Χ.</a:t>
            </a:r>
            <a:r>
              <a:rPr kumimoji="0" lang="el-GR" sz="1200" b="0" i="0" u="none" strike="noStrike" cap="none" normalizeH="0" baseline="0" dirty="0" smtClean="0">
                <a:ln>
                  <a:noFill/>
                </a:ln>
                <a:solidFill>
                  <a:schemeClr val="tx1"/>
                </a:solidFill>
                <a:effectLst/>
                <a:latin typeface="Arial" pitchFamily="34" charset="0"/>
                <a:cs typeface="Arial" pitchFamily="34" charset="0"/>
              </a:rPr>
              <a:t> </a:t>
            </a:r>
          </a:p>
        </p:txBody>
      </p:sp>
      <p:pic>
        <p:nvPicPr>
          <p:cNvPr id="25605" name="Picture 5" descr="http://www.ime.gr/chronos/05/images/history/ph23b.gif"/>
          <p:cNvPicPr>
            <a:picLocks noChangeAspect="1" noChangeArrowheads="1"/>
          </p:cNvPicPr>
          <p:nvPr/>
        </p:nvPicPr>
        <p:blipFill>
          <a:blip r:embed="rId4"/>
          <a:srcRect/>
          <a:stretch>
            <a:fillRect/>
          </a:stretch>
        </p:blipFill>
        <p:spPr bwMode="auto">
          <a:xfrm>
            <a:off x="4572000" y="214290"/>
            <a:ext cx="1952625" cy="3333750"/>
          </a:xfrm>
          <a:prstGeom prst="rect">
            <a:avLst/>
          </a:prstGeom>
          <a:noFill/>
        </p:spPr>
      </p:pic>
      <p:sp>
        <p:nvSpPr>
          <p:cNvPr id="25607" name="Rectangle 7"/>
          <p:cNvSpPr>
            <a:spLocks noChangeArrowheads="1"/>
          </p:cNvSpPr>
          <p:nvPr/>
        </p:nvSpPr>
        <p:spPr bwMode="auto">
          <a:xfrm>
            <a:off x="6643702" y="214290"/>
            <a:ext cx="1714512" cy="32316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Times New Roman" pitchFamily="18" charset="0"/>
                <a:cs typeface="Times New Roman" pitchFamily="18" charset="0"/>
              </a:rPr>
              <a:t>T</a:t>
            </a:r>
            <a:r>
              <a:rPr kumimoji="0" lang="el-GR" sz="1200" b="0" i="0" u="none" strike="noStrike" cap="none" normalizeH="0" baseline="0" dirty="0" smtClean="0">
                <a:ln>
                  <a:noFill/>
                </a:ln>
                <a:solidFill>
                  <a:srgbClr val="000000"/>
                </a:solidFill>
                <a:effectLst/>
                <a:latin typeface="Times New Roman" pitchFamily="18" charset="0"/>
                <a:cs typeface="Times New Roman" pitchFamily="18" charset="0"/>
              </a:rPr>
              <a:t>ο εσωτερικό του οίκου αποτελεί το ζωτικό χώρο των γυναικών των εύπορων οικογενειών. Επομένως, η παρουσία γυναικών στην αγορά είναι στοιχείο κοινωνικής διαφοροποίησης.</a:t>
            </a:r>
            <a:r>
              <a:rPr kumimoji="0" lang="el-GR" sz="1200" b="0" i="0" u="none" strike="noStrike" cap="none" normalizeH="0" baseline="0" dirty="0" smtClean="0">
                <a:ln>
                  <a:noFill/>
                </a:ln>
                <a:solidFill>
                  <a:schemeClr val="tx1"/>
                </a:solidFill>
                <a:effectLst/>
                <a:latin typeface="Arial" pitchFamily="34" charset="0"/>
                <a:cs typeface="Arial" pitchFamily="34" charset="0"/>
              </a:rPr>
              <a:t/>
            </a:r>
            <a:br>
              <a:rPr kumimoji="0" lang="el-GR" sz="1200" b="0" i="0" u="none" strike="noStrike" cap="none" normalizeH="0" baseline="0" dirty="0" smtClean="0">
                <a:ln>
                  <a:noFill/>
                </a:ln>
                <a:solidFill>
                  <a:schemeClr val="tx1"/>
                </a:solidFill>
                <a:effectLst/>
                <a:latin typeface="Arial" pitchFamily="34" charset="0"/>
                <a:cs typeface="Arial" pitchFamily="34" charset="0"/>
              </a:rPr>
            </a:br>
            <a:r>
              <a:rPr kumimoji="0" lang="el-GR" sz="1200" b="0" i="0" u="none" strike="noStrike" cap="none" normalizeH="0" baseline="0" dirty="0" smtClean="0">
                <a:ln>
                  <a:noFill/>
                </a:ln>
                <a:solidFill>
                  <a:srgbClr val="000000"/>
                </a:solidFill>
                <a:effectLst/>
                <a:latin typeface="Times New Roman" pitchFamily="18" charset="0"/>
                <a:cs typeface="Times New Roman" pitchFamily="18" charset="0"/>
              </a:rPr>
              <a:t>Στην εικόνα: λεπτομέρεια αττικής ερυθρόμορφης </a:t>
            </a:r>
            <a:r>
              <a:rPr kumimoji="0" lang="el-GR" sz="1200" b="0" i="0" u="none" strike="noStrike" cap="none" normalizeH="0" baseline="0" dirty="0" err="1" smtClean="0">
                <a:ln>
                  <a:noFill/>
                </a:ln>
                <a:solidFill>
                  <a:srgbClr val="000000"/>
                </a:solidFill>
                <a:effectLst/>
                <a:latin typeface="Times New Roman" pitchFamily="18" charset="0"/>
                <a:cs typeface="Times New Roman" pitchFamily="18" charset="0"/>
              </a:rPr>
              <a:t>πελίκης</a:t>
            </a:r>
            <a:r>
              <a:rPr kumimoji="0" lang="el-GR" sz="1200" b="0" i="0" u="none" strike="noStrike" cap="none" normalizeH="0" baseline="0" dirty="0" smtClean="0">
                <a:ln>
                  <a:noFill/>
                </a:ln>
                <a:solidFill>
                  <a:srgbClr val="000000"/>
                </a:solidFill>
                <a:effectLst/>
                <a:latin typeface="Times New Roman" pitchFamily="18" charset="0"/>
                <a:cs typeface="Times New Roman" pitchFamily="18" charset="0"/>
              </a:rPr>
              <a:t> με παράσταση</a:t>
            </a:r>
            <a:r>
              <a:rPr kumimoji="0" lang="el-GR" sz="1200" b="0" i="0" u="none" strike="noStrike" cap="none" normalizeH="0" baseline="0" dirty="0" smtClean="0">
                <a:ln>
                  <a:noFill/>
                </a:ln>
                <a:solidFill>
                  <a:schemeClr val="tx1"/>
                </a:solidFill>
                <a:effectLst/>
                <a:latin typeface="Arial" pitchFamily="34" charset="0"/>
                <a:cs typeface="Arial" pitchFamily="34" charset="0"/>
              </a:rPr>
              <a:t/>
            </a:r>
            <a:br>
              <a:rPr kumimoji="0" lang="el-GR" sz="1200" b="0" i="0" u="none" strike="noStrike" cap="none" normalizeH="0" baseline="0" dirty="0" smtClean="0">
                <a:ln>
                  <a:noFill/>
                </a:ln>
                <a:solidFill>
                  <a:schemeClr val="tx1"/>
                </a:solidFill>
                <a:effectLst/>
                <a:latin typeface="Arial" pitchFamily="34" charset="0"/>
                <a:cs typeface="Arial" pitchFamily="34" charset="0"/>
              </a:rPr>
            </a:br>
            <a:r>
              <a:rPr kumimoji="0" lang="el-GR" sz="1200" b="0" i="0" u="none" strike="noStrike" cap="none" normalizeH="0" baseline="0" dirty="0" smtClean="0">
                <a:ln>
                  <a:noFill/>
                </a:ln>
                <a:solidFill>
                  <a:srgbClr val="000000"/>
                </a:solidFill>
                <a:effectLst/>
                <a:latin typeface="Times New Roman" pitchFamily="18" charset="0"/>
                <a:cs typeface="Times New Roman" pitchFamily="18" charset="0"/>
              </a:rPr>
              <a:t>γυναίκας εμπόρου αρωμάτων. Β' τέταρτο </a:t>
            </a:r>
            <a:r>
              <a:rPr kumimoji="0" lang="el-GR" sz="1200" b="0" i="0" u="none" strike="noStrike" cap="none" normalizeH="0" baseline="0" dirty="0" smtClean="0">
                <a:ln>
                  <a:noFill/>
                </a:ln>
                <a:solidFill>
                  <a:schemeClr val="tx1"/>
                </a:solidFill>
                <a:effectLst/>
                <a:latin typeface="Arial" pitchFamily="34" charset="0"/>
                <a:cs typeface="Arial" pitchFamily="34" charset="0"/>
              </a:rPr>
              <a:t>5ου αιώνα </a:t>
            </a:r>
            <a:r>
              <a:rPr kumimoji="0" lang="el-GR" sz="1200" b="0" i="0" u="none" strike="noStrike" cap="none" normalizeH="0" baseline="0" dirty="0" err="1" smtClean="0">
                <a:ln>
                  <a:noFill/>
                </a:ln>
                <a:solidFill>
                  <a:schemeClr val="tx1"/>
                </a:solidFill>
                <a:effectLst/>
                <a:latin typeface="Arial" pitchFamily="34" charset="0"/>
                <a:cs typeface="Arial" pitchFamily="34" charset="0"/>
              </a:rPr>
              <a:t>π.Χ.</a:t>
            </a:r>
            <a:r>
              <a:rPr kumimoji="0" lang="el-GR" sz="12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Οι άνδρες </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Περνούν το μεγαλύτερο μέρος της ημέρας έξω από το σπίτι, καθώς το ήπιο κλίμα της Αττικής ευνοούσε τη ζωή στην ύπαιθρο, την ελεύθερη περιπατητική συζήτηση</a:t>
            </a:r>
          </a:p>
          <a:p>
            <a:r>
              <a:rPr lang="el-GR" dirty="0" smtClean="0"/>
              <a:t>Εκτός από την προσωπική τους εργασία σύχναζαν στα γυμναστήρια, τα δημόσια λουτρά, τα κουρεία, όπου συναντιούνταν με γνωστούς τους και συζητούσαν για διάφορα θέματα, από μικρά καθημερινά προβλήματα μέχρι θέματα πολιτικά και φιλοσοφικά</a:t>
            </a:r>
          </a:p>
          <a:p>
            <a:r>
              <a:rPr lang="el-GR" dirty="0" smtClean="0"/>
              <a:t>Συμμετείχαν με μεγάλο ενδιαφέρον στα κοινά και στις συνεδριάσεις της Εκκλησίας του Δήμου</a:t>
            </a:r>
          </a:p>
          <a:p>
            <a:r>
              <a:rPr lang="el-GR" dirty="0" smtClean="0"/>
              <a:t>Στο </a:t>
            </a:r>
            <a:r>
              <a:rPr lang="el-GR" dirty="0"/>
              <a:t>σ</a:t>
            </a:r>
            <a:r>
              <a:rPr lang="el-GR" dirty="0" smtClean="0"/>
              <a:t>πίτι τους οργάνωναν  συμπόσια με τη συμμετοχή μόνο ανδρών όπου συζητούσαν θέματα τέχνης και φιλοσοφίας</a:t>
            </a:r>
            <a:endParaRPr lang="el-G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269</TotalTime>
  <Words>764</Words>
  <Application>Microsoft Office PowerPoint</Application>
  <PresentationFormat>Προβολή στην οθόνη (4:3)</PresentationFormat>
  <Paragraphs>69</Paragraphs>
  <Slides>18</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Θέμα του Office</vt:lpstr>
      <vt:lpstr>Η ΣΥΓΚΡΟΤΗΣΗ ΤΗΣ ΑΘΗΝΑΪΚΗΣ ΚΟΙΝΩΝΙΑΣ-Η ΚΑΘΗΜΕΡΙΝΗ ΖΩΗ</vt:lpstr>
      <vt:lpstr>Οι κοινωνικές ομάδες</vt:lpstr>
      <vt:lpstr>Οι Αθηναίοι πολίτες</vt:lpstr>
      <vt:lpstr>Οι μέτοικοι</vt:lpstr>
      <vt:lpstr>Οι δούλοι</vt:lpstr>
      <vt:lpstr>Διαφάνεια 6</vt:lpstr>
      <vt:lpstr>Ο ρόλος της γυναίκας</vt:lpstr>
      <vt:lpstr>Διαφάνεια 8</vt:lpstr>
      <vt:lpstr>Οι άνδρες </vt:lpstr>
      <vt:lpstr>Διαφάνεια 10</vt:lpstr>
      <vt:lpstr>Τα παιδιά</vt:lpstr>
      <vt:lpstr>Διαφάνεια 12</vt:lpstr>
      <vt:lpstr>Η διατροφή </vt:lpstr>
      <vt:lpstr>Η ημερήσια δίαιτα (=διατροφή) των αρχαίων Αθηναίων</vt:lpstr>
      <vt:lpstr>Η ενδυμασία</vt:lpstr>
      <vt:lpstr>Διαφάνεια 16</vt:lpstr>
      <vt:lpstr>Διαφάνεια 17</vt:lpstr>
      <vt:lpstr>ΕΡΩΤΗΣΕΙΣ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ΣΥΓΚΡΟΤΗΣΗ ΤΗΣ ΑΘΗΝΑΪΚΗΣ ΚΟΙΝΩΝΙΑΣ-Η ΚΑΘΗΜΕΡΙΝΗ ΖΩΗ</dc:title>
  <dc:creator>User</dc:creator>
  <cp:lastModifiedBy>User</cp:lastModifiedBy>
  <cp:revision>29</cp:revision>
  <dcterms:created xsi:type="dcterms:W3CDTF">2022-03-10T18:08:07Z</dcterms:created>
  <dcterms:modified xsi:type="dcterms:W3CDTF">2022-03-11T19:55:37Z</dcterms:modified>
</cp:coreProperties>
</file>