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71" r:id="rId5"/>
    <p:sldId id="260" r:id="rId6"/>
    <p:sldId id="261" r:id="rId7"/>
    <p:sldId id="262" r:id="rId8"/>
    <p:sldId id="272" r:id="rId9"/>
    <p:sldId id="263" r:id="rId10"/>
    <p:sldId id="264" r:id="rId11"/>
    <p:sldId id="273" r:id="rId12"/>
    <p:sldId id="274" r:id="rId13"/>
    <p:sldId id="265" r:id="rId14"/>
    <p:sldId id="266" r:id="rId15"/>
    <p:sldId id="267" r:id="rId16"/>
    <p:sldId id="268" r:id="rId17"/>
    <p:sldId id="269" r:id="rId18"/>
    <p:sldId id="270" r:id="rId1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2266-85B0-4E48-891D-4EB69288551A}" type="datetimeFigureOut">
              <a:rPr lang="el-GR" smtClean="0"/>
              <a:t>22/9/2021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5DD6D-BEFB-4EBA-8933-F6F9F89288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2266-85B0-4E48-891D-4EB69288551A}" type="datetimeFigureOut">
              <a:rPr lang="el-GR" smtClean="0"/>
              <a:t>22/9/2021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5DD6D-BEFB-4EBA-8933-F6F9F89288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2266-85B0-4E48-891D-4EB69288551A}" type="datetimeFigureOut">
              <a:rPr lang="el-GR" smtClean="0"/>
              <a:t>22/9/2021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5DD6D-BEFB-4EBA-8933-F6F9F89288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2266-85B0-4E48-891D-4EB69288551A}" type="datetimeFigureOut">
              <a:rPr lang="el-GR" smtClean="0"/>
              <a:t>22/9/2021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5DD6D-BEFB-4EBA-8933-F6F9F89288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2266-85B0-4E48-891D-4EB69288551A}" type="datetimeFigureOut">
              <a:rPr lang="el-GR" smtClean="0"/>
              <a:t>22/9/2021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5DD6D-BEFB-4EBA-8933-F6F9F89288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2266-85B0-4E48-891D-4EB69288551A}" type="datetimeFigureOut">
              <a:rPr lang="el-GR" smtClean="0"/>
              <a:t>22/9/2021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5DD6D-BEFB-4EBA-8933-F6F9F89288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2266-85B0-4E48-891D-4EB69288551A}" type="datetimeFigureOut">
              <a:rPr lang="el-GR" smtClean="0"/>
              <a:t>22/9/2021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5DD6D-BEFB-4EBA-8933-F6F9F89288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2266-85B0-4E48-891D-4EB69288551A}" type="datetimeFigureOut">
              <a:rPr lang="el-GR" smtClean="0"/>
              <a:t>22/9/2021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5DD6D-BEFB-4EBA-8933-F6F9F89288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2266-85B0-4E48-891D-4EB69288551A}" type="datetimeFigureOut">
              <a:rPr lang="el-GR" smtClean="0"/>
              <a:t>22/9/2021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5DD6D-BEFB-4EBA-8933-F6F9F89288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2266-85B0-4E48-891D-4EB69288551A}" type="datetimeFigureOut">
              <a:rPr lang="el-GR" smtClean="0"/>
              <a:t>22/9/2021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5DD6D-BEFB-4EBA-8933-F6F9F89288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2266-85B0-4E48-891D-4EB69288551A}" type="datetimeFigureOut">
              <a:rPr lang="el-GR" smtClean="0"/>
              <a:t>22/9/2021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5DD6D-BEFB-4EBA-8933-F6F9F89288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22266-85B0-4E48-891D-4EB69288551A}" type="datetimeFigureOut">
              <a:rPr lang="el-GR" smtClean="0"/>
              <a:t>22/9/2021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5DD6D-BEFB-4EBA-8933-F6F9F89288A6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ΛΑΟΙ ΚΑΙ ΠΟΛΙΤΙΣΜΟΙ ΤΗΣ ΕΓΓΥΣ ΑΝΑΤΟΛΗΣ ΣΤΗΝ ΑΥΓΗ ΤΗΣ ΙΣΤΟΡΙΑΣ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ΑΡΧΑΙΑ ΑΙΓΥΠΤΟ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571480"/>
            <a:ext cx="6076950" cy="4562476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2643174" y="5786454"/>
            <a:ext cx="39712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Αρχαία Αίγυπτος- κοινωνική οργάνωση</a:t>
            </a:r>
            <a:endParaRPr lang="el-GR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571480"/>
            <a:ext cx="3190875" cy="2533651"/>
          </a:xfrm>
          <a:prstGeom prst="rect">
            <a:avLst/>
          </a:prstGeom>
          <a:noFill/>
        </p:spPr>
      </p:pic>
      <p:pic>
        <p:nvPicPr>
          <p:cNvPr id="31748" name="Picture 4" descr="imag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571480"/>
            <a:ext cx="2428875" cy="3400426"/>
          </a:xfrm>
          <a:prstGeom prst="rect">
            <a:avLst/>
          </a:prstGeom>
          <a:noFill/>
        </p:spPr>
      </p:pic>
      <p:sp>
        <p:nvSpPr>
          <p:cNvPr id="4" name="3 - Ορθογώνιο"/>
          <p:cNvSpPr/>
          <p:nvPr/>
        </p:nvSpPr>
        <p:spPr>
          <a:xfrm>
            <a:off x="357158" y="3429000"/>
            <a:ext cx="378621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b="1" i="1" dirty="0"/>
              <a:t>Ιερογλυφική γραφή.</a:t>
            </a:r>
            <a:r>
              <a:rPr lang="el-GR" sz="1400" i="1" dirty="0"/>
              <a:t> Αιγυπτιακός πάπυρος.</a:t>
            </a:r>
            <a:r>
              <a:rPr lang="el-GR" sz="1400" dirty="0" smtClean="0"/>
              <a:t/>
            </a:r>
            <a:br>
              <a:rPr lang="el-GR" sz="1400" dirty="0" smtClean="0"/>
            </a:br>
            <a:r>
              <a:rPr lang="el-GR" sz="1400" i="1" dirty="0"/>
              <a:t>Η αιγυπτιακή γραφή περιλαμβάνει περίπου 5.000 ιερογλυφικά σημεία</a:t>
            </a:r>
            <a:r>
              <a:rPr lang="el-GR" i="1" dirty="0"/>
              <a:t>.</a:t>
            </a:r>
            <a:endParaRPr lang="el-GR" dirty="0"/>
          </a:p>
        </p:txBody>
      </p:sp>
      <p:sp>
        <p:nvSpPr>
          <p:cNvPr id="5" name="4 - Ορθογώνιο"/>
          <p:cNvSpPr/>
          <p:nvPr/>
        </p:nvSpPr>
        <p:spPr>
          <a:xfrm>
            <a:off x="4214810" y="41433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1400" b="1" i="1" dirty="0"/>
              <a:t>Τοιχογραφία στον τάφο του </a:t>
            </a:r>
            <a:r>
              <a:rPr lang="el-GR" sz="1400" b="1" i="1" dirty="0" err="1"/>
              <a:t>Ρεκμίν</a:t>
            </a:r>
            <a:r>
              <a:rPr lang="el-GR" sz="1400" b="1" i="1" dirty="0"/>
              <a:t>,</a:t>
            </a:r>
            <a:br>
              <a:rPr lang="el-GR" sz="1400" b="1" i="1" dirty="0"/>
            </a:br>
            <a:r>
              <a:rPr lang="el-GR" sz="1400" b="1" i="1" dirty="0"/>
              <a:t>Θήβα, Νέο Βασίλειο.</a:t>
            </a:r>
            <a:endParaRPr lang="el-GR" sz="1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642917"/>
            <a:ext cx="3143272" cy="5660869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4786314" y="4714884"/>
            <a:ext cx="392905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i="1" dirty="0" smtClean="0"/>
              <a:t>Λεπτομέρεια </a:t>
            </a:r>
            <a:r>
              <a:rPr lang="el-GR" sz="1400" i="1" dirty="0"/>
              <a:t>της στήλης της Ροζέτας (Βρετανικό Μουσείο).</a:t>
            </a:r>
            <a:r>
              <a:rPr lang="el-GR" sz="1400" dirty="0" smtClean="0"/>
              <a:t/>
            </a:r>
            <a:br>
              <a:rPr lang="el-GR" sz="1400" dirty="0" smtClean="0"/>
            </a:br>
            <a:r>
              <a:rPr lang="el-GR" sz="1400" i="1" dirty="0"/>
              <a:t>Το συνολικό ύψος της είναι 1,14 μ.</a:t>
            </a:r>
            <a:endParaRPr lang="el-GR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ΟΙ ΧΕΤΤΑΙΟΙ</a:t>
            </a:r>
            <a:endParaRPr lang="el-GR" dirty="0">
              <a:solidFill>
                <a:srgbClr val="FF0000"/>
              </a:solidFill>
            </a:endParaRPr>
          </a:p>
        </p:txBody>
      </p:sp>
      <p:pic>
        <p:nvPicPr>
          <p:cNvPr id="4" name="Picture 2" descr="image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500174"/>
            <a:ext cx="6429420" cy="4572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r>
              <a:rPr lang="el-GR" dirty="0" smtClean="0"/>
              <a:t>2.000 </a:t>
            </a:r>
            <a:r>
              <a:rPr lang="el-GR" dirty="0" err="1" smtClean="0"/>
              <a:t>π.Χ.</a:t>
            </a:r>
            <a:endParaRPr lang="el-GR" dirty="0" smtClean="0"/>
          </a:p>
          <a:p>
            <a:r>
              <a:rPr lang="el-GR" dirty="0" smtClean="0"/>
              <a:t>Ινδοευρωπαϊκός λαός στη Μ. Ασία με πρωτεύουσα τη </a:t>
            </a:r>
            <a:r>
              <a:rPr lang="el-GR" dirty="0" err="1" smtClean="0"/>
              <a:t>Χαττούσα</a:t>
            </a:r>
            <a:endParaRPr lang="el-GR" dirty="0" smtClean="0"/>
          </a:p>
          <a:p>
            <a:r>
              <a:rPr lang="el-GR" dirty="0" smtClean="0"/>
              <a:t>Γραφή</a:t>
            </a:r>
          </a:p>
          <a:p>
            <a:r>
              <a:rPr lang="el-GR" dirty="0" smtClean="0"/>
              <a:t>Διπλωματικές σχέσεις με τους Αχαιούς (</a:t>
            </a:r>
            <a:r>
              <a:rPr lang="el-GR" dirty="0" err="1" smtClean="0"/>
              <a:t>Αχιγιάβα</a:t>
            </a:r>
            <a:r>
              <a:rPr lang="el-GR" dirty="0" smtClean="0"/>
              <a:t>)</a:t>
            </a:r>
          </a:p>
          <a:p>
            <a:r>
              <a:rPr lang="el-GR" dirty="0" smtClean="0"/>
              <a:t>Καταστροφή του κράτους από τους «λαούς της θάλασσας» </a:t>
            </a: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ΟΙ ΦΟΙΝΙΚΕΣ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3.000 </a:t>
            </a:r>
            <a:r>
              <a:rPr lang="el-GR" dirty="0" err="1" smtClean="0"/>
              <a:t>π.Χ.</a:t>
            </a:r>
            <a:endParaRPr lang="el-GR" dirty="0" smtClean="0"/>
          </a:p>
          <a:p>
            <a:r>
              <a:rPr lang="el-GR" dirty="0" smtClean="0"/>
              <a:t>Σημιτική καταγωγή</a:t>
            </a:r>
          </a:p>
          <a:p>
            <a:r>
              <a:rPr lang="el-GR" dirty="0" smtClean="0"/>
              <a:t>Ναυτιλία και θαλάσσιο εμπόριο (και με τους Μυκηναίους)</a:t>
            </a:r>
          </a:p>
          <a:p>
            <a:r>
              <a:rPr lang="el-GR" dirty="0" smtClean="0"/>
              <a:t>Σπουδαίες πόλεις: Βύβλος, Σιδώνα, Τύρος</a:t>
            </a:r>
          </a:p>
          <a:p>
            <a:r>
              <a:rPr lang="el-GR" dirty="0" smtClean="0"/>
              <a:t>Επινοούν το αρχαιότερο φωνητικό αλφάβητο (22 σύμφωνα)</a:t>
            </a: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1000108"/>
            <a:ext cx="4429156" cy="4929222"/>
          </a:xfrm>
          <a:prstGeom prst="rect">
            <a:avLst/>
          </a:prstGeom>
          <a:noFill/>
        </p:spPr>
      </p:pic>
      <p:pic>
        <p:nvPicPr>
          <p:cNvPr id="24580" name="Picture 4" descr="imag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1214422"/>
            <a:ext cx="581025" cy="3619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ΟΙ ΕΒΡΑΙΟΙ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Νομαδικός λαός σημιτικής καταγωγής </a:t>
            </a:r>
          </a:p>
          <a:p>
            <a:r>
              <a:rPr lang="el-GR" dirty="0" smtClean="0"/>
              <a:t>Εγκατάσταση στη Χαναάν (Παλαιστίνη)</a:t>
            </a:r>
          </a:p>
          <a:p>
            <a:r>
              <a:rPr lang="el-GR" dirty="0" smtClean="0"/>
              <a:t>Έξοδος των Εβραίων από την Αίγυπτο (1300 </a:t>
            </a:r>
            <a:r>
              <a:rPr lang="el-GR" dirty="0" err="1" smtClean="0"/>
              <a:t>π.Χ.</a:t>
            </a:r>
            <a:r>
              <a:rPr lang="el-GR" dirty="0" smtClean="0"/>
              <a:t>)</a:t>
            </a:r>
          </a:p>
          <a:p>
            <a:r>
              <a:rPr lang="el-GR" dirty="0" smtClean="0"/>
              <a:t>Πρωτεύουσα: η Ιερουσαλήμ</a:t>
            </a:r>
          </a:p>
          <a:p>
            <a:r>
              <a:rPr lang="el-GR" dirty="0" smtClean="0"/>
              <a:t>Σπουδαίοι βασιλιάδες: Σαούλ, Δαβίδ, </a:t>
            </a:r>
            <a:r>
              <a:rPr lang="el-GR" dirty="0" err="1" smtClean="0"/>
              <a:t>Σολομώντας</a:t>
            </a:r>
            <a:endParaRPr lang="el-GR" dirty="0" smtClean="0"/>
          </a:p>
          <a:p>
            <a:r>
              <a:rPr lang="el-GR" dirty="0" smtClean="0"/>
              <a:t>Κατάλυση του κράτους από τους </a:t>
            </a:r>
            <a:r>
              <a:rPr lang="el-GR" dirty="0" err="1" smtClean="0"/>
              <a:t>Ασσύριους</a:t>
            </a:r>
            <a:endParaRPr lang="el-GR" dirty="0" smtClean="0"/>
          </a:p>
          <a:p>
            <a:r>
              <a:rPr lang="el-GR" dirty="0" smtClean="0"/>
              <a:t>Η πρώτη μονοθεϊστική θρησκεία της ιστορίας (Θεός, προφήτες, προσδοκία για την έλευση του Μεσσία που θα αποκαταστήσει την ανεξαρτησία των Εβραίων).</a:t>
            </a:r>
            <a:r>
              <a:rPr lang="el-GR" dirty="0"/>
              <a:t>Ι</a:t>
            </a:r>
            <a:r>
              <a:rPr lang="el-GR" dirty="0" smtClean="0"/>
              <a:t>ερό βιβλίο= Βίβλος ή </a:t>
            </a:r>
            <a:r>
              <a:rPr lang="el-GR" dirty="0"/>
              <a:t>Π</a:t>
            </a:r>
            <a:r>
              <a:rPr lang="el-GR" dirty="0" smtClean="0"/>
              <a:t>αλαιά Διαθήκη (1000 </a:t>
            </a:r>
            <a:r>
              <a:rPr lang="el-GR" dirty="0" err="1" smtClean="0"/>
              <a:t>π.Χ.</a:t>
            </a:r>
            <a:r>
              <a:rPr lang="el-GR" dirty="0" smtClean="0"/>
              <a:t>) </a:t>
            </a:r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480"/>
            <a:ext cx="4519626" cy="4453161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4429124" y="2928934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b="1" i="1" dirty="0"/>
              <a:t>Ο Ναός του Σολομώντα. Αναπαράσταση.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i="1" dirty="0"/>
              <a:t>Ο πρώτος ναός στην Ιερουσαλήμ κτίστηκε κατά την περίοδο της βασιλείας του Σολομώντα. Την εποχή των βασιλέων ο ναός ήταν το κέντρο της θρησκευτικής ζωής του βασιλείου. Εκεί βρισκόταν η Κιβωτός της Διαθήκης, που περιείχε τις πινακίδες με τους νόμους τους οποίους έδωσε ο Θεός στον Μωυσή.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Νεολιθική εποχή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071546"/>
            <a:ext cx="3857652" cy="3712385"/>
          </a:xfrm>
          <a:prstGeom prst="rect">
            <a:avLst/>
          </a:prstGeom>
          <a:noFill/>
        </p:spPr>
      </p:pic>
      <p:pic>
        <p:nvPicPr>
          <p:cNvPr id="1028" name="Picture 4" descr="Εύφορη Ημισέληνος - Βικιπαίδεια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1071546"/>
            <a:ext cx="3058753" cy="3752856"/>
          </a:xfrm>
          <a:prstGeom prst="rect">
            <a:avLst/>
          </a:prstGeom>
          <a:noFill/>
        </p:spPr>
      </p:pic>
      <p:sp>
        <p:nvSpPr>
          <p:cNvPr id="4" name="3 - Ορθογώνιο"/>
          <p:cNvSpPr/>
          <p:nvPr/>
        </p:nvSpPr>
        <p:spPr>
          <a:xfrm>
            <a:off x="2500298" y="521495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/>
              <a:t>Χάρτης που δείχνει την ευρύτερη </a:t>
            </a:r>
            <a:r>
              <a:rPr lang="el-GR" dirty="0" smtClean="0"/>
              <a:t>περιοχή της «Εύφορης </a:t>
            </a:r>
            <a:r>
              <a:rPr lang="el-GR" dirty="0" err="1" smtClean="0"/>
              <a:t>Ημισέληνου</a:t>
            </a:r>
            <a:r>
              <a:rPr lang="el-GR" dirty="0" smtClean="0"/>
              <a:t>» </a:t>
            </a:r>
            <a:r>
              <a:rPr lang="el-GR" dirty="0"/>
              <a:t>συμπεριλαμβανομένης της Κύπρου.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Λαοί της Μεσοποταμίας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Σουμέριοι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4.000 χρόνια </a:t>
            </a:r>
            <a:r>
              <a:rPr lang="el-GR" dirty="0" err="1" smtClean="0"/>
              <a:t>π.Χ.</a:t>
            </a:r>
            <a:endParaRPr lang="el-GR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Ο πρώτος μεγάλος ιστορικός πολιτισμός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Ινδοευρωπαϊκός λαός που επινοεί τον τροχό, το άροτρο, την επεξεργασία μετάλλων, τη σφηνοειδή γραφή, την ίδρυση μεγάλων συγκροτημένων πόλεων (η πόλη της Ουρ)</a:t>
            </a:r>
          </a:p>
          <a:p>
            <a:pPr>
              <a:buNone/>
            </a:pPr>
            <a:r>
              <a:rPr lang="el-GR" dirty="0" smtClean="0">
                <a:solidFill>
                  <a:srgbClr val="FF0000"/>
                </a:solidFill>
              </a:rPr>
              <a:t> 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571480"/>
            <a:ext cx="2857500" cy="2705100"/>
          </a:xfrm>
          <a:prstGeom prst="rect">
            <a:avLst/>
          </a:prstGeom>
          <a:noFill/>
        </p:spPr>
      </p:pic>
      <p:pic>
        <p:nvPicPr>
          <p:cNvPr id="29700" name="Picture 4" descr="imag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7" y="857232"/>
            <a:ext cx="4464875" cy="2500330"/>
          </a:xfrm>
          <a:prstGeom prst="rect">
            <a:avLst/>
          </a:prstGeom>
          <a:noFill/>
        </p:spPr>
      </p:pic>
      <p:sp>
        <p:nvSpPr>
          <p:cNvPr id="4" name="3 - Ορθογώνιο"/>
          <p:cNvSpPr/>
          <p:nvPr/>
        </p:nvSpPr>
        <p:spPr>
          <a:xfrm>
            <a:off x="4214810" y="3429000"/>
            <a:ext cx="45720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b="1" i="1" dirty="0"/>
              <a:t>Ναός και αστεροσκοπείο μαζί.</a:t>
            </a:r>
            <a:r>
              <a:rPr lang="el-GR" sz="1400" dirty="0" smtClean="0"/>
              <a:t/>
            </a:r>
            <a:br>
              <a:rPr lang="el-GR" sz="1400" dirty="0" smtClean="0"/>
            </a:br>
            <a:r>
              <a:rPr lang="el-GR" sz="1400" i="1" dirty="0"/>
              <a:t>Αναπαράσταση ενός ναού-αστεροσκοπείου,</a:t>
            </a:r>
            <a:r>
              <a:rPr lang="el-GR" sz="1400" dirty="0" smtClean="0"/>
              <a:t/>
            </a:r>
            <a:br>
              <a:rPr lang="el-GR" sz="1400" dirty="0" smtClean="0"/>
            </a:br>
            <a:r>
              <a:rPr lang="el-GR" sz="1400" i="1" dirty="0"/>
              <a:t>ενός Ζιγκουράτ, από την πόλη Ουρ.</a:t>
            </a:r>
            <a:r>
              <a:rPr lang="el-GR" sz="1400" dirty="0" smtClean="0"/>
              <a:t/>
            </a:r>
            <a:br>
              <a:rPr lang="el-GR" sz="1400" dirty="0" smtClean="0"/>
            </a:br>
            <a:r>
              <a:rPr lang="el-GR" sz="1400" i="1" dirty="0"/>
              <a:t>Οι επάλληλες τραπεζοειδείς κατασκευές καταλήγουν</a:t>
            </a:r>
            <a:r>
              <a:rPr lang="el-GR" sz="1400" dirty="0" smtClean="0"/>
              <a:t/>
            </a:r>
            <a:br>
              <a:rPr lang="el-GR" sz="1400" dirty="0" smtClean="0"/>
            </a:br>
            <a:r>
              <a:rPr lang="el-GR" sz="1400" i="1" dirty="0"/>
              <a:t>σε ένα μικρό πυργοειδές οικοδόμημα,</a:t>
            </a:r>
            <a:r>
              <a:rPr lang="el-GR" sz="1400" dirty="0" smtClean="0"/>
              <a:t/>
            </a:r>
            <a:br>
              <a:rPr lang="el-GR" sz="1400" dirty="0" smtClean="0"/>
            </a:br>
            <a:r>
              <a:rPr lang="el-GR" sz="1400" i="1" dirty="0"/>
              <a:t>το οποίο χρησίμευε ως ναός</a:t>
            </a:r>
            <a:r>
              <a:rPr lang="el-GR" sz="1400" dirty="0" smtClean="0"/>
              <a:t/>
            </a:r>
            <a:br>
              <a:rPr lang="el-GR" sz="1400" dirty="0" smtClean="0"/>
            </a:br>
            <a:r>
              <a:rPr lang="el-GR" sz="1400" i="1" dirty="0"/>
              <a:t>και παρατηρητήριο συγχρόνως.</a:t>
            </a:r>
            <a:endParaRPr lang="el-GR" sz="1400" dirty="0"/>
          </a:p>
        </p:txBody>
      </p:sp>
      <p:sp>
        <p:nvSpPr>
          <p:cNvPr id="5" name="4 - Ορθογώνιο"/>
          <p:cNvSpPr/>
          <p:nvPr/>
        </p:nvSpPr>
        <p:spPr>
          <a:xfrm>
            <a:off x="642910" y="3429000"/>
            <a:ext cx="17861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i="1" dirty="0"/>
              <a:t>Η σφηνοειδής γραφή</a:t>
            </a:r>
            <a:r>
              <a:rPr lang="el-GR" i="1" dirty="0"/>
              <a:t>.</a:t>
            </a:r>
            <a:endParaRPr lang="el-GR" dirty="0"/>
          </a:p>
        </p:txBody>
      </p:sp>
      <p:pic>
        <p:nvPicPr>
          <p:cNvPr id="29702" name="Picture 6" descr="imag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26" y="3000372"/>
            <a:ext cx="1285875" cy="3619500"/>
          </a:xfrm>
          <a:prstGeom prst="rect">
            <a:avLst/>
          </a:prstGeom>
          <a:noFill/>
        </p:spPr>
      </p:pic>
      <p:sp>
        <p:nvSpPr>
          <p:cNvPr id="7" name="6 - Ορθογώνιο"/>
          <p:cNvSpPr/>
          <p:nvPr/>
        </p:nvSpPr>
        <p:spPr>
          <a:xfrm>
            <a:off x="142844" y="4643446"/>
            <a:ext cx="27146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b="1" i="1" dirty="0"/>
              <a:t>Η στήλη του </a:t>
            </a:r>
            <a:r>
              <a:rPr lang="el-GR" sz="1400" b="1" i="1" dirty="0" smtClean="0"/>
              <a:t>Χαμουραμπί</a:t>
            </a:r>
            <a:r>
              <a:rPr lang="el-GR" sz="1400" i="1" dirty="0"/>
              <a:t> (Παρίσι, Μουσείο Λούβρου). Στη στήλη εικονίζεται ο Χαμουραμπί, όρθιος αριστερά, να δέχεται τη νομοθεσία από τον θεό </a:t>
            </a:r>
            <a:r>
              <a:rPr lang="el-GR" sz="1400" i="1" dirty="0" err="1"/>
              <a:t>Σαμάς</a:t>
            </a:r>
            <a:r>
              <a:rPr lang="el-GR" sz="1400" i="1" dirty="0"/>
              <a:t>. Στο κάτω μέρος της στήλης είναι γραμμένη, σε σφηνοειδή γραφή, η νομοθεσία του Βαβυλώνιου βασιλιά.</a:t>
            </a:r>
            <a:endParaRPr lang="el-GR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Βαβυλώνιοι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3.000-2.000 χρόνια </a:t>
            </a:r>
            <a:r>
              <a:rPr lang="el-GR" dirty="0" err="1" smtClean="0"/>
              <a:t>π.Χ.</a:t>
            </a:r>
            <a:endParaRPr lang="el-GR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Σημιτικοί λαοί και Σουμέριοι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Κέντρο η πόλη της Βαβυλώνας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Ισχυρός βασιλιάς ο </a:t>
            </a:r>
            <a:r>
              <a:rPr lang="el-GR" i="1" dirty="0" smtClean="0"/>
              <a:t>Χαμουραμπί:</a:t>
            </a:r>
            <a:r>
              <a:rPr lang="el-GR" dirty="0" smtClean="0"/>
              <a:t> δημιουργεί την αρχαιότερη γραπτή νομοθεσία, τον κώδικα του Χαμουραμπί, που βρέθηκε χαραγμένη σε πέτρινη στήλη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Αυστηρή νομοθεσία και κοινωνικοί κανόνες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Ανάπτυξη επιστημών και τεχνών (αστρονομία-το επικό δημιούργημα «το έπος του ήρωα Γιλγαμές» περίπου 1500 χρόνια πριν από τα ομηρικά έπη)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 smtClean="0">
                <a:solidFill>
                  <a:srgbClr val="FF0000"/>
                </a:solidFill>
              </a:rPr>
              <a:t>Ασσύριοι</a:t>
            </a:r>
            <a:endParaRPr lang="el-GR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Περίπου 1100 </a:t>
            </a:r>
            <a:r>
              <a:rPr lang="el-GR" dirty="0" err="1" smtClean="0"/>
              <a:t>π.Χ.</a:t>
            </a:r>
            <a:endParaRPr lang="el-GR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Εισβάλλουν από τη Βόρεια Μεσοποταμία και καταλύουν το βαβυλωνιακό κράτος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Πρωτεύουσα του </a:t>
            </a:r>
            <a:r>
              <a:rPr lang="el-GR" dirty="0" err="1" smtClean="0"/>
              <a:t>κράτους:η</a:t>
            </a:r>
            <a:r>
              <a:rPr lang="el-GR" dirty="0" smtClean="0"/>
              <a:t> πόλη της Νινευί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ΟΙ ΑΙΓΥΠΤΙΟΙ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Από το 3.000 </a:t>
            </a:r>
            <a:r>
              <a:rPr lang="el-GR" dirty="0" err="1" smtClean="0"/>
              <a:t>π.Χ.</a:t>
            </a:r>
            <a:endParaRPr lang="el-GR" dirty="0" smtClean="0"/>
          </a:p>
          <a:p>
            <a:r>
              <a:rPr lang="el-GR" dirty="0" smtClean="0"/>
              <a:t>Αίγυπτος= «</a:t>
            </a:r>
            <a:r>
              <a:rPr lang="el-GR" dirty="0" err="1" smtClean="0"/>
              <a:t>δώρον</a:t>
            </a:r>
            <a:r>
              <a:rPr lang="el-GR" dirty="0" smtClean="0"/>
              <a:t> του Νείλου»</a:t>
            </a:r>
          </a:p>
          <a:p>
            <a:r>
              <a:rPr lang="el-GR" dirty="0" smtClean="0"/>
              <a:t>Νείλος (1000 </a:t>
            </a:r>
            <a:r>
              <a:rPr lang="el-GR" dirty="0" err="1" smtClean="0"/>
              <a:t>χλμ</a:t>
            </a:r>
            <a:r>
              <a:rPr lang="el-GR" dirty="0" smtClean="0"/>
              <a:t> μέσα στην Αίγυπτο): άρδευση, οδός επικοινωνίας = πηγή ζωής για την Αίγυπτο αλλά και πλημμύρες</a:t>
            </a:r>
          </a:p>
          <a:p>
            <a:r>
              <a:rPr lang="el-GR" dirty="0" smtClean="0"/>
              <a:t>Γεωργία, κτηνοτροφία, ψάρεμα, κυνήγι: γύρω από τον Νείλο (στις όχθες του ποταμού φυτρώνει το φυτό </a:t>
            </a:r>
            <a:r>
              <a:rPr lang="el-GR" i="1" dirty="0" smtClean="0"/>
              <a:t>πάπυρος</a:t>
            </a:r>
            <a:r>
              <a:rPr lang="el-GR" dirty="0" smtClean="0"/>
              <a:t>: κατασκευή πλοίων, καλαθιών, σκοινιών, χαρτιού</a:t>
            </a:r>
          </a:p>
          <a:p>
            <a:r>
              <a:rPr lang="el-GR" dirty="0" smtClean="0"/>
              <a:t>Ισχυρό συγκεντρωτικό κράτος με ηγέτη τον </a:t>
            </a:r>
            <a:r>
              <a:rPr lang="el-GR" i="1" dirty="0" smtClean="0"/>
              <a:t>φαραώ,</a:t>
            </a:r>
            <a:r>
              <a:rPr lang="el-GR" dirty="0" smtClean="0"/>
              <a:t> πολιτικό, στρατιωτικό και θρησκευτικό αρχηγό (θεωρείται γιος του υπέρτατου θεού, του </a:t>
            </a:r>
            <a:r>
              <a:rPr lang="el-GR" dirty="0" err="1" smtClean="0"/>
              <a:t>Όσιρι</a:t>
            </a:r>
            <a:r>
              <a:rPr lang="el-GR" dirty="0" smtClean="0"/>
              <a:t>)</a:t>
            </a:r>
          </a:p>
          <a:p>
            <a:r>
              <a:rPr lang="el-GR" dirty="0" smtClean="0"/>
              <a:t>Πρωτεύουσα: αρχικά η Μέμφιδα, αργότερα η Θήβα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428604"/>
            <a:ext cx="1905000" cy="2619375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642910" y="3143248"/>
            <a:ext cx="2571768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b="1" i="1" dirty="0"/>
              <a:t>Οι Φαραώ με τις πυραμίδες πίστευαν ότι θα συνέχιζαν και μετά το θάνατο την εξουσία τους στους ανθρώπους.</a:t>
            </a:r>
            <a:r>
              <a:rPr lang="el-GR" sz="1400" dirty="0" smtClean="0"/>
              <a:t/>
            </a:r>
            <a:br>
              <a:rPr lang="el-GR" sz="1400" dirty="0" smtClean="0"/>
            </a:br>
            <a:r>
              <a:rPr lang="el-GR" sz="1400" i="1" dirty="0"/>
              <a:t>Στην εικόνα, πρώτη στο βάθος, η πυραμίδα του Χέοπα, η μεγαλύτερη της Αιγύπτου.</a:t>
            </a:r>
            <a:endParaRPr lang="el-GR" sz="1400" dirty="0"/>
          </a:p>
        </p:txBody>
      </p:sp>
      <p:pic>
        <p:nvPicPr>
          <p:cNvPr id="30724" name="Picture 4" descr="imag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3" y="428604"/>
            <a:ext cx="3080597" cy="4143404"/>
          </a:xfrm>
          <a:prstGeom prst="rect">
            <a:avLst/>
          </a:prstGeom>
          <a:noFill/>
        </p:spPr>
      </p:pic>
      <p:pic>
        <p:nvPicPr>
          <p:cNvPr id="30726" name="Picture 6" descr="imag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5000636"/>
            <a:ext cx="1905000" cy="1381126"/>
          </a:xfrm>
          <a:prstGeom prst="rect">
            <a:avLst/>
          </a:prstGeom>
          <a:noFill/>
        </p:spPr>
      </p:pic>
      <p:sp>
        <p:nvSpPr>
          <p:cNvPr id="6" name="5 - Ορθογώνιο"/>
          <p:cNvSpPr/>
          <p:nvPr/>
        </p:nvSpPr>
        <p:spPr>
          <a:xfrm>
            <a:off x="3000364" y="5000636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1400" b="1" i="1" dirty="0"/>
              <a:t>Μέγας ναός του Λούξορ.</a:t>
            </a:r>
            <a:r>
              <a:rPr lang="el-GR" sz="1400" dirty="0" smtClean="0"/>
              <a:t/>
            </a:r>
            <a:br>
              <a:rPr lang="el-GR" sz="1400" dirty="0" smtClean="0"/>
            </a:br>
            <a:r>
              <a:rPr lang="el-GR" sz="1400" i="1" dirty="0"/>
              <a:t>Ο σκαμμένος βράχος χρησίμευε ως ναός στον ηλιακό θεό </a:t>
            </a:r>
            <a:r>
              <a:rPr lang="el-GR" sz="1400" i="1" dirty="0" err="1"/>
              <a:t>Χαρμάκις</a:t>
            </a:r>
            <a:r>
              <a:rPr lang="el-GR" sz="1400" i="1" dirty="0"/>
              <a:t>, Οι πρώτες ακτίνες του ήλιου εισχωρούν το πρωί μέχρι το βάθος του ιερού.</a:t>
            </a:r>
            <a:endParaRPr lang="el-GR" sz="1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Κατασκευή γιγάντιων ταφικών μνημείων των φαραώ: οι πυραμίδες και η «Κοιλάδα των βασιλέων»</a:t>
            </a:r>
          </a:p>
          <a:p>
            <a:r>
              <a:rPr lang="el-GR" dirty="0" smtClean="0"/>
              <a:t>Λαμπροί ναοί στο Καρνάκ, το Λούξορ, το Αμπού </a:t>
            </a:r>
            <a:r>
              <a:rPr lang="el-GR" dirty="0" err="1" smtClean="0"/>
              <a:t>Σιμπέλ</a:t>
            </a:r>
            <a:endParaRPr lang="el-GR" dirty="0" smtClean="0"/>
          </a:p>
          <a:p>
            <a:r>
              <a:rPr lang="el-GR" dirty="0" smtClean="0"/>
              <a:t>Πολυθεϊστική θρησκεία: </a:t>
            </a:r>
            <a:r>
              <a:rPr lang="el-GR" dirty="0" err="1" smtClean="0"/>
              <a:t>Άμον</a:t>
            </a:r>
            <a:r>
              <a:rPr lang="el-GR" dirty="0" smtClean="0"/>
              <a:t> </a:t>
            </a:r>
            <a:r>
              <a:rPr lang="el-GR" dirty="0" err="1" smtClean="0"/>
              <a:t>Ρα=θεός</a:t>
            </a:r>
            <a:r>
              <a:rPr lang="el-GR" dirty="0" smtClean="0"/>
              <a:t> του Ήλιου/</a:t>
            </a:r>
            <a:r>
              <a:rPr lang="el-GR" dirty="0" err="1" smtClean="0"/>
              <a:t>Όσιρις</a:t>
            </a:r>
            <a:r>
              <a:rPr lang="el-GR" dirty="0" smtClean="0"/>
              <a:t> θεός του ήλιου και της βλάστησης/</a:t>
            </a:r>
            <a:r>
              <a:rPr lang="el-GR" dirty="0" err="1" smtClean="0"/>
              <a:t>Ίσις=θεά</a:t>
            </a:r>
            <a:r>
              <a:rPr lang="el-GR" dirty="0" smtClean="0"/>
              <a:t> της γονιμότητας</a:t>
            </a:r>
          </a:p>
          <a:p>
            <a:r>
              <a:rPr lang="el-GR" dirty="0" smtClean="0"/>
              <a:t>Πίστη στη μεταθανάτια ζωή: ταρίχευση των νεκρών(μούμιες)</a:t>
            </a:r>
          </a:p>
          <a:p>
            <a:r>
              <a:rPr lang="el-GR" dirty="0" smtClean="0"/>
              <a:t>Ναυσιπλοΐα στον Νείλο και στην ανοιχτή θάλασσα</a:t>
            </a:r>
          </a:p>
          <a:p>
            <a:r>
              <a:rPr lang="el-GR" dirty="0" smtClean="0"/>
              <a:t>Ιερογλυφική γραφή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522</Words>
  <Application>Microsoft Office PowerPoint</Application>
  <PresentationFormat>Προβολή στην οθόνη (4:3)</PresentationFormat>
  <Paragraphs>62</Paragraphs>
  <Slides>18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19" baseType="lpstr">
      <vt:lpstr>Θέμα του Office</vt:lpstr>
      <vt:lpstr>ΛΑΟΙ ΚΑΙ ΠΟΛΙΤΙΣΜΟΙ ΤΗΣ ΕΓΓΥΣ ΑΝΑΤΟΛΗΣ ΣΤΗΝ ΑΥΓΗ ΤΗΣ ΙΣΤΟΡΙΑΣ</vt:lpstr>
      <vt:lpstr>Διαφάνεια 2</vt:lpstr>
      <vt:lpstr>Λαοί της Μεσοποταμίας</vt:lpstr>
      <vt:lpstr>Διαφάνεια 4</vt:lpstr>
      <vt:lpstr>Διαφάνεια 5</vt:lpstr>
      <vt:lpstr>Διαφάνεια 6</vt:lpstr>
      <vt:lpstr>ΟΙ ΑΙΓΥΠΤΙΟΙ</vt:lpstr>
      <vt:lpstr>Διαφάνεια 8</vt:lpstr>
      <vt:lpstr>Διαφάνεια 9</vt:lpstr>
      <vt:lpstr>Διαφάνεια 10</vt:lpstr>
      <vt:lpstr>Διαφάνεια 11</vt:lpstr>
      <vt:lpstr>Διαφάνεια 12</vt:lpstr>
      <vt:lpstr>ΟΙ ΧΕΤΤΑΙΟΙ</vt:lpstr>
      <vt:lpstr>Διαφάνεια 14</vt:lpstr>
      <vt:lpstr>ΟΙ ΦΟΙΝΙΚΕΣ</vt:lpstr>
      <vt:lpstr>Διαφάνεια 16</vt:lpstr>
      <vt:lpstr>ΟΙ ΕΒΡΑΙΟΙ</vt:lpstr>
      <vt:lpstr>Διαφάνεια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ΛΑΟΙ ΚΑΙ ΠΟΛΙΤΙΣΜΟΙ ΤΗΣ ΕΓΓΥΣ ΑΝΑΤΟΛΗΣ ΣΤΗΝ ΑΥΓΗ ΤΗΣ ΙΣΤΟΡΙΑΣ</dc:title>
  <dc:creator>User</dc:creator>
  <cp:lastModifiedBy>User</cp:lastModifiedBy>
  <cp:revision>19</cp:revision>
  <dcterms:created xsi:type="dcterms:W3CDTF">2021-09-22T14:34:34Z</dcterms:created>
  <dcterms:modified xsi:type="dcterms:W3CDTF">2021-09-22T18:03:49Z</dcterms:modified>
</cp:coreProperties>
</file>