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78" r:id="rId6"/>
    <p:sldId id="271" r:id="rId7"/>
    <p:sldId id="259" r:id="rId8"/>
    <p:sldId id="275" r:id="rId9"/>
    <p:sldId id="260" r:id="rId10"/>
    <p:sldId id="261" r:id="rId11"/>
    <p:sldId id="262" r:id="rId12"/>
    <p:sldId id="263" r:id="rId13"/>
    <p:sldId id="276" r:id="rId14"/>
    <p:sldId id="264" r:id="rId15"/>
    <p:sldId id="272" r:id="rId16"/>
    <p:sldId id="265" r:id="rId17"/>
    <p:sldId id="266" r:id="rId18"/>
    <p:sldId id="273" r:id="rId19"/>
    <p:sldId id="267" r:id="rId20"/>
    <p:sldId id="274" r:id="rId21"/>
    <p:sldId id="268" r:id="rId22"/>
    <p:sldId id="269"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015" autoAdjust="0"/>
  </p:normalViewPr>
  <p:slideViewPr>
    <p:cSldViewPr>
      <p:cViewPr varScale="1">
        <p:scale>
          <a:sx n="77" d="100"/>
          <a:sy n="77" d="100"/>
        </p:scale>
        <p:origin x="-161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045642D-734D-495E-A3AA-3DD575D87D32}" type="datetimeFigureOut">
              <a:rPr lang="el-GR" smtClean="0"/>
              <a:pPr/>
              <a:t>28/10/2021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0F0A6A-82E2-4576-9A5B-24D35DFC2BC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5642D-734D-495E-A3AA-3DD575D87D32}" type="datetimeFigureOut">
              <a:rPr lang="el-GR" smtClean="0"/>
              <a:pPr/>
              <a:t>28/10/2021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F0A6A-82E2-4576-9A5B-24D35DFC2BC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ebooks.edu.gr/ebooks/v/html/8547/2290/Istoria_A-Gymnasiou_html-empl/index_13.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Ο ΜΥΚΗΝΑΪΚΟΣ ΚΟΣΜΟΣ</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100" dirty="0" smtClean="0"/>
              <a:t>Από πού επηρεάστηκε ο μυκηναϊκός πολιτισμός και σε ποια σημεία πρωτοτύπησε;</a:t>
            </a:r>
            <a:endParaRPr lang="el-GR" sz="3100" dirty="0"/>
          </a:p>
        </p:txBody>
      </p:sp>
      <p:sp>
        <p:nvSpPr>
          <p:cNvPr id="3" name="2 - Θέση περιεχομένου"/>
          <p:cNvSpPr>
            <a:spLocks noGrp="1"/>
          </p:cNvSpPr>
          <p:nvPr>
            <p:ph idx="1"/>
          </p:nvPr>
        </p:nvSpPr>
        <p:spPr/>
        <p:txBody>
          <a:bodyPr>
            <a:normAutofit fontScale="92500" lnSpcReduction="20000"/>
          </a:bodyPr>
          <a:lstStyle/>
          <a:p>
            <a:r>
              <a:rPr lang="el-GR" dirty="0" smtClean="0"/>
              <a:t>Ο μυκηναϊκός πολιτισμός δέχτηκε πολλά θετικά στοιχεία από τους </a:t>
            </a:r>
            <a:r>
              <a:rPr lang="el-GR" dirty="0" err="1" smtClean="0"/>
              <a:t>Μινωίτες</a:t>
            </a:r>
            <a:r>
              <a:rPr lang="el-GR" dirty="0" smtClean="0"/>
              <a:t> αλλά τα αφομοίωσε και δεν έχασε τη δική του ταυτότητα</a:t>
            </a:r>
          </a:p>
          <a:p>
            <a:r>
              <a:rPr lang="el-GR" dirty="0" smtClean="0"/>
              <a:t>Ανέπτυξαν σχέσεις ήδη από το 1600 </a:t>
            </a:r>
            <a:r>
              <a:rPr lang="el-GR" dirty="0" err="1" smtClean="0"/>
              <a:t>π.Χ.</a:t>
            </a:r>
            <a:endParaRPr lang="el-GR" dirty="0" smtClean="0"/>
          </a:p>
          <a:p>
            <a:r>
              <a:rPr lang="el-GR" dirty="0" smtClean="0"/>
              <a:t>Οι Μυκηναίοι δανείστηκαν από τους </a:t>
            </a:r>
            <a:r>
              <a:rPr lang="el-GR" dirty="0" err="1" smtClean="0"/>
              <a:t>Μινωίτες</a:t>
            </a:r>
            <a:r>
              <a:rPr lang="el-GR" dirty="0" smtClean="0"/>
              <a:t> διάφορα τεχνολογικά επιτεύγματα, ποικίλες μορφές τέχνης και την ιδέα της γραφής</a:t>
            </a:r>
          </a:p>
          <a:p>
            <a:r>
              <a:rPr lang="el-GR" dirty="0" smtClean="0"/>
              <a:t>Όμως δημιούργησαν πρωτότυπη μνημειακή αρχιτεκτονική (=με μεγάλο μέγεθος), όπως για παράδειγμα τα </a:t>
            </a:r>
            <a:r>
              <a:rPr lang="el-GR" dirty="0" smtClean="0">
                <a:solidFill>
                  <a:srgbClr val="FF0000"/>
                </a:solidFill>
              </a:rPr>
              <a:t>κυκλώπεια οχυρωματικά έργα </a:t>
            </a:r>
            <a:r>
              <a:rPr lang="el-GR" dirty="0" smtClean="0"/>
              <a:t>και τους </a:t>
            </a:r>
            <a:r>
              <a:rPr lang="el-GR" dirty="0" smtClean="0">
                <a:solidFill>
                  <a:srgbClr val="FF0000"/>
                </a:solidFill>
              </a:rPr>
              <a:t>θολωτούς τάφους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Πού στηριζόταν η μυκηναϊκή οικονομία;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Κυρίως στη γεωργία και την κτηνοτροφία</a:t>
            </a:r>
          </a:p>
          <a:p>
            <a:r>
              <a:rPr lang="el-GR" dirty="0" smtClean="0"/>
              <a:t>Ανέπτυξαν βιοτεχνία στα ανάκτορα (ελεφαντουργία, </a:t>
            </a:r>
            <a:r>
              <a:rPr lang="el-GR" dirty="0" err="1" smtClean="0"/>
              <a:t>λιθοτεχνία</a:t>
            </a:r>
            <a:r>
              <a:rPr lang="el-GR" dirty="0" smtClean="0"/>
              <a:t>, μεταλλουργία)</a:t>
            </a:r>
          </a:p>
          <a:p>
            <a:r>
              <a:rPr lang="el-GR" dirty="0" smtClean="0"/>
              <a:t>Ανέπτυξαν σε μεγάλο βαθμός τη ναυτιλία και το εμπόριο. Μάλιστα δεσπόζουν στη Μεσόγειο θάλασσα μετά την κατάκτηση της μινωικής Κρήτης γύρω στα 1450 </a:t>
            </a:r>
            <a:r>
              <a:rPr lang="el-GR" dirty="0" err="1" smtClean="0"/>
              <a:t>π.Χ.</a:t>
            </a:r>
            <a:endParaRPr lang="el-GR" dirty="0" smtClean="0"/>
          </a:p>
          <a:p>
            <a:r>
              <a:rPr lang="el-GR" dirty="0" smtClean="0"/>
              <a:t>Συχνοί θα ήταν και οι πόλεμοι για να επιτευχθεί αυτή η </a:t>
            </a:r>
            <a:r>
              <a:rPr lang="el-GR" dirty="0" err="1" smtClean="0"/>
              <a:t>θαλασσοκρατία</a:t>
            </a:r>
            <a:r>
              <a:rPr lang="el-GR" dirty="0" smtClean="0"/>
              <a:t>. Για παράδειγμα ο Τρωικός πόλεμος απηχεί υπερπόντιες πολεμικές επιχειρήσεις εκείνης της εποχής</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Ποια ήταν τα κοινά στοιχεία του μυκηναϊκού πολιτισμού;</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Κοινή γλώσσα και γραφή (γραμμική Β΄)</a:t>
            </a:r>
          </a:p>
          <a:p>
            <a:r>
              <a:rPr lang="el-GR" dirty="0" smtClean="0"/>
              <a:t>Κοινή θρησκεία, μεταθανάτιες δοξασίες(= πεποιθήσεις, ιδέες) και έθιμα-τρόποι ταφής των νεκρών</a:t>
            </a:r>
          </a:p>
          <a:p>
            <a:r>
              <a:rPr lang="el-GR" dirty="0" smtClean="0"/>
              <a:t>Ομοιόμορφη κοινωνική και πολιτική οργάνωση και θεσμοί</a:t>
            </a:r>
          </a:p>
          <a:p>
            <a:r>
              <a:rPr lang="el-GR" dirty="0" smtClean="0"/>
              <a:t>Το αποτέλεσμα αυτών των κοινών δεσμών ήταν να δημιουργηθεί μέσα από τις συναλλαγές των διαφόρων μυκηναϊκών κέντρων </a:t>
            </a:r>
            <a:r>
              <a:rPr lang="el-GR" dirty="0" smtClean="0">
                <a:solidFill>
                  <a:srgbClr val="FF0000"/>
                </a:solidFill>
              </a:rPr>
              <a:t>ο πολιτισμός της μυκηναϊκής κοινής</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p:cNvPicPr>
            <a:picLocks noChangeAspect="1" noChangeArrowheads="1"/>
          </p:cNvPicPr>
          <p:nvPr/>
        </p:nvPicPr>
        <p:blipFill>
          <a:blip r:embed="rId2"/>
          <a:srcRect/>
          <a:stretch>
            <a:fillRect/>
          </a:stretch>
        </p:blipFill>
        <p:spPr bwMode="auto">
          <a:xfrm>
            <a:off x="285720" y="1214422"/>
            <a:ext cx="2962275" cy="2019301"/>
          </a:xfrm>
          <a:prstGeom prst="rect">
            <a:avLst/>
          </a:prstGeom>
          <a:noFill/>
        </p:spPr>
      </p:pic>
      <p:sp>
        <p:nvSpPr>
          <p:cNvPr id="3" name="2 - Ορθογώνιο"/>
          <p:cNvSpPr/>
          <p:nvPr/>
        </p:nvSpPr>
        <p:spPr>
          <a:xfrm>
            <a:off x="214282" y="3286124"/>
            <a:ext cx="3143272" cy="954107"/>
          </a:xfrm>
          <a:prstGeom prst="rect">
            <a:avLst/>
          </a:prstGeom>
        </p:spPr>
        <p:txBody>
          <a:bodyPr wrap="square">
            <a:spAutoFit/>
          </a:bodyPr>
          <a:lstStyle/>
          <a:p>
            <a:r>
              <a:rPr lang="el-GR" sz="1400" b="1" i="1" dirty="0" smtClean="0"/>
              <a:t>Τοιχογραφία από το ανάκτορο της Πύλου. Δύο Μυκηναίοι πολεμιστές με άρμα.</a:t>
            </a:r>
            <a:r>
              <a:rPr lang="el-GR" sz="1400" dirty="0" smtClean="0"/>
              <a:t/>
            </a:r>
            <a:br>
              <a:rPr lang="el-GR" sz="1400" dirty="0" smtClean="0"/>
            </a:br>
            <a:r>
              <a:rPr lang="el-GR" sz="1400" i="1" dirty="0" smtClean="0"/>
              <a:t>(Αθήνα, Εθνικό Αρχαιολογικό Μουσείο)</a:t>
            </a:r>
            <a:endParaRPr lang="el-GR" sz="1400" dirty="0"/>
          </a:p>
        </p:txBody>
      </p:sp>
      <p:pic>
        <p:nvPicPr>
          <p:cNvPr id="34820" name="Picture 4" descr="image"/>
          <p:cNvPicPr>
            <a:picLocks noChangeAspect="1" noChangeArrowheads="1"/>
          </p:cNvPicPr>
          <p:nvPr/>
        </p:nvPicPr>
        <p:blipFill>
          <a:blip r:embed="rId3"/>
          <a:srcRect/>
          <a:stretch>
            <a:fillRect/>
          </a:stretch>
        </p:blipFill>
        <p:spPr bwMode="auto">
          <a:xfrm>
            <a:off x="3643306" y="857232"/>
            <a:ext cx="1733550" cy="2590800"/>
          </a:xfrm>
          <a:prstGeom prst="rect">
            <a:avLst/>
          </a:prstGeom>
          <a:noFill/>
        </p:spPr>
      </p:pic>
      <p:sp>
        <p:nvSpPr>
          <p:cNvPr id="5" name="4 - Ορθογώνιο"/>
          <p:cNvSpPr/>
          <p:nvPr/>
        </p:nvSpPr>
        <p:spPr>
          <a:xfrm>
            <a:off x="3357554" y="3643314"/>
            <a:ext cx="2500330" cy="2031325"/>
          </a:xfrm>
          <a:prstGeom prst="rect">
            <a:avLst/>
          </a:prstGeom>
        </p:spPr>
        <p:txBody>
          <a:bodyPr wrap="square">
            <a:spAutoFit/>
          </a:bodyPr>
          <a:lstStyle/>
          <a:p>
            <a:r>
              <a:rPr lang="el-GR" sz="1400" b="1" i="1" dirty="0" smtClean="0"/>
              <a:t>Μυκηναϊκό αγγείο από την </a:t>
            </a:r>
            <a:r>
              <a:rPr lang="el-GR" sz="1400" b="1" i="1" dirty="0" err="1" smtClean="0"/>
              <a:t>Πρόσιμνη</a:t>
            </a:r>
            <a:r>
              <a:rPr lang="el-GR" sz="1400" b="1" i="1" dirty="0" smtClean="0"/>
              <a:t> Αργολίδας </a:t>
            </a:r>
            <a:r>
              <a:rPr lang="el-GR" sz="1400" i="1" dirty="0" smtClean="0"/>
              <a:t>(μέσα 15ου αιώνα </a:t>
            </a:r>
            <a:r>
              <a:rPr lang="el-GR" sz="1400" i="1" dirty="0" err="1" smtClean="0"/>
              <a:t>π.Χ</a:t>
            </a:r>
            <a:r>
              <a:rPr lang="el-GR" sz="1400" i="1" dirty="0" smtClean="0"/>
              <a:t>). Το χαρακτηριστικό αυτό μυκηναϊκό αγγείο διακοσμείται με χταπόδι και άλλα θαλασσινά μοτίβα.(Αθήνα, Εθνικό Αρχαιολογικό Μουσείο)</a:t>
            </a:r>
          </a:p>
          <a:p>
            <a:r>
              <a:rPr lang="el-GR" sz="1400" i="1" dirty="0" smtClean="0"/>
              <a:t> </a:t>
            </a:r>
            <a:endParaRPr lang="el-GR" sz="1400" i="1" dirty="0"/>
          </a:p>
        </p:txBody>
      </p:sp>
      <p:pic>
        <p:nvPicPr>
          <p:cNvPr id="34822" name="Picture 6" descr="image"/>
          <p:cNvPicPr>
            <a:picLocks noChangeAspect="1" noChangeArrowheads="1"/>
          </p:cNvPicPr>
          <p:nvPr/>
        </p:nvPicPr>
        <p:blipFill>
          <a:blip r:embed="rId4"/>
          <a:srcRect/>
          <a:stretch>
            <a:fillRect/>
          </a:stretch>
        </p:blipFill>
        <p:spPr bwMode="auto">
          <a:xfrm>
            <a:off x="5500694" y="928670"/>
            <a:ext cx="3429000" cy="2581276"/>
          </a:xfrm>
          <a:prstGeom prst="rect">
            <a:avLst/>
          </a:prstGeom>
          <a:noFill/>
        </p:spPr>
      </p:pic>
      <p:sp>
        <p:nvSpPr>
          <p:cNvPr id="7" name="6 - Ορθογώνιο"/>
          <p:cNvSpPr/>
          <p:nvPr/>
        </p:nvSpPr>
        <p:spPr>
          <a:xfrm>
            <a:off x="5857884" y="3714752"/>
            <a:ext cx="2928926" cy="2246769"/>
          </a:xfrm>
          <a:prstGeom prst="rect">
            <a:avLst/>
          </a:prstGeom>
        </p:spPr>
        <p:txBody>
          <a:bodyPr wrap="square">
            <a:spAutoFit/>
          </a:bodyPr>
          <a:lstStyle/>
          <a:p>
            <a:r>
              <a:rPr lang="el-GR" sz="1400" b="1" i="1" dirty="0" smtClean="0"/>
              <a:t>Τα χρυσά κύπελλα του </a:t>
            </a:r>
            <a:r>
              <a:rPr lang="el-GR" sz="1400" b="1" i="1" dirty="0" err="1" smtClean="0"/>
              <a:t>Βαφειού</a:t>
            </a:r>
            <a:r>
              <a:rPr lang="el-GR" sz="1400" dirty="0" smtClean="0"/>
              <a:t/>
            </a:r>
            <a:br>
              <a:rPr lang="el-GR" sz="1400" dirty="0" smtClean="0"/>
            </a:br>
            <a:r>
              <a:rPr lang="el-GR" sz="1400" i="1" dirty="0" smtClean="0"/>
              <a:t>(15ος αιώνας </a:t>
            </a:r>
            <a:r>
              <a:rPr lang="el-GR" sz="1400" i="1" dirty="0" err="1" smtClean="0"/>
              <a:t>π.Χ.</a:t>
            </a:r>
            <a:r>
              <a:rPr lang="el-GR" sz="1400" i="1" dirty="0" smtClean="0"/>
              <a:t>). Βρέθηκαν στον θολωτό τάφο του </a:t>
            </a:r>
            <a:r>
              <a:rPr lang="el-GR" sz="1400" i="1" dirty="0" err="1" smtClean="0"/>
              <a:t>Βαφειού</a:t>
            </a:r>
            <a:r>
              <a:rPr lang="el-GR" sz="1400" i="1" dirty="0" smtClean="0"/>
              <a:t>,</a:t>
            </a:r>
            <a:r>
              <a:rPr lang="el-GR" sz="1400" dirty="0" smtClean="0"/>
              <a:t/>
            </a:r>
            <a:br>
              <a:rPr lang="el-GR" sz="1400" dirty="0" smtClean="0"/>
            </a:br>
            <a:r>
              <a:rPr lang="el-GR" sz="1400" i="1" dirty="0" smtClean="0"/>
              <a:t>στη Λακωνία. Διακοσμούνταν με ανάγλυφες σκηνές</a:t>
            </a:r>
            <a:r>
              <a:rPr lang="el-GR" sz="1400" dirty="0" smtClean="0"/>
              <a:t/>
            </a:r>
            <a:br>
              <a:rPr lang="el-GR" sz="1400" dirty="0" smtClean="0"/>
            </a:br>
            <a:r>
              <a:rPr lang="el-GR" sz="1400" i="1" dirty="0" smtClean="0"/>
              <a:t>εξημέρωσης ταύρων μέσα σε φυσικό τοπίο και μάλλον</a:t>
            </a:r>
            <a:r>
              <a:rPr lang="el-GR" sz="1400" dirty="0" smtClean="0"/>
              <a:t/>
            </a:r>
            <a:br>
              <a:rPr lang="el-GR" sz="1400" dirty="0" smtClean="0"/>
            </a:br>
            <a:r>
              <a:rPr lang="el-GR" sz="1400" i="1" dirty="0" smtClean="0"/>
              <a:t>είναι έργα τεχνιτών από την Κρήτη.</a:t>
            </a:r>
            <a:r>
              <a:rPr lang="el-GR" sz="1400" dirty="0" smtClean="0"/>
              <a:t/>
            </a:r>
            <a:br>
              <a:rPr lang="el-GR" sz="1400" dirty="0" smtClean="0"/>
            </a:br>
            <a:r>
              <a:rPr lang="el-GR" sz="1400" i="1" dirty="0" smtClean="0"/>
              <a:t>(Αθήνα, Εθνικό Αρχαιολογικό Μουσείο)</a:t>
            </a:r>
            <a:endParaRPr lang="el-G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Πώς ήταν οργανωμένη η μυκηναϊκή κοινωνία;</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Αυστηρή ιεραρχία στην κοινωνική πυραμίδα</a:t>
            </a:r>
          </a:p>
          <a:p>
            <a:r>
              <a:rPr lang="el-GR" dirty="0" smtClean="0"/>
              <a:t>Στην κορυφή ήταν ο </a:t>
            </a:r>
            <a:r>
              <a:rPr lang="el-GR" dirty="0" err="1" smtClean="0">
                <a:solidFill>
                  <a:srgbClr val="FF0000"/>
                </a:solidFill>
              </a:rPr>
              <a:t>άναξ</a:t>
            </a:r>
            <a:r>
              <a:rPr lang="el-GR" dirty="0" err="1" smtClean="0"/>
              <a:t>=ο</a:t>
            </a:r>
            <a:r>
              <a:rPr lang="el-GR" dirty="0" smtClean="0"/>
              <a:t> βασιλιάς. Κατοικούσε με την οικογένειά του στο ανάκτορο</a:t>
            </a:r>
          </a:p>
          <a:p>
            <a:r>
              <a:rPr lang="el-GR" dirty="0" smtClean="0"/>
              <a:t>Πιο κάτω ήταν οι </a:t>
            </a:r>
            <a:r>
              <a:rPr lang="el-GR" dirty="0" smtClean="0">
                <a:solidFill>
                  <a:srgbClr val="FF0000"/>
                </a:solidFill>
              </a:rPr>
              <a:t>αυλικοί</a:t>
            </a:r>
            <a:r>
              <a:rPr lang="el-GR" dirty="0" smtClean="0"/>
              <a:t>, οι άρχοντες γύρω από τον βασιλιά</a:t>
            </a:r>
          </a:p>
          <a:p>
            <a:r>
              <a:rPr lang="el-GR" dirty="0" smtClean="0"/>
              <a:t>Πιο κάτω ήταν το </a:t>
            </a:r>
            <a:r>
              <a:rPr lang="el-GR" dirty="0" smtClean="0">
                <a:solidFill>
                  <a:srgbClr val="FF0000"/>
                </a:solidFill>
              </a:rPr>
              <a:t>ιερατείο</a:t>
            </a:r>
          </a:p>
          <a:p>
            <a:r>
              <a:rPr lang="el-GR" dirty="0" smtClean="0"/>
              <a:t>Πιο κάτω ήταν οι </a:t>
            </a:r>
            <a:r>
              <a:rPr lang="el-GR" dirty="0" smtClean="0">
                <a:solidFill>
                  <a:srgbClr val="FF0000"/>
                </a:solidFill>
              </a:rPr>
              <a:t>δήμοι</a:t>
            </a:r>
            <a:r>
              <a:rPr lang="el-GR" dirty="0" smtClean="0"/>
              <a:t>, δηλαδή οι κάτοικοι κάθε περιοχής που ζούσαν σε χωριά γύρω από το ανάκτορο και ήταν γεωργοί, κτηνοτρόφοι, τεχνίτες</a:t>
            </a:r>
          </a:p>
          <a:p>
            <a:r>
              <a:rPr lang="el-GR" dirty="0" smtClean="0"/>
              <a:t>Στην κατώτερη βαθμίδα ήταν οι </a:t>
            </a:r>
            <a:r>
              <a:rPr lang="el-GR" dirty="0" smtClean="0">
                <a:solidFill>
                  <a:srgbClr val="FF0000"/>
                </a:solidFill>
              </a:rPr>
              <a:t>δούλοι</a:t>
            </a:r>
            <a:endParaRPr lang="el-GR"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p:cNvPicPr>
            <a:picLocks noChangeAspect="1" noChangeArrowheads="1"/>
          </p:cNvPicPr>
          <p:nvPr/>
        </p:nvPicPr>
        <p:blipFill>
          <a:blip r:embed="rId2"/>
          <a:srcRect/>
          <a:stretch>
            <a:fillRect/>
          </a:stretch>
        </p:blipFill>
        <p:spPr bwMode="auto">
          <a:xfrm>
            <a:off x="428595" y="1000108"/>
            <a:ext cx="3488121" cy="2928958"/>
          </a:xfrm>
          <a:prstGeom prst="rect">
            <a:avLst/>
          </a:prstGeom>
          <a:noFill/>
        </p:spPr>
      </p:pic>
      <p:sp>
        <p:nvSpPr>
          <p:cNvPr id="3" name="2 - Ορθογώνιο"/>
          <p:cNvSpPr/>
          <p:nvPr/>
        </p:nvSpPr>
        <p:spPr>
          <a:xfrm>
            <a:off x="500034" y="3857628"/>
            <a:ext cx="2857520" cy="523220"/>
          </a:xfrm>
          <a:prstGeom prst="rect">
            <a:avLst/>
          </a:prstGeom>
        </p:spPr>
        <p:txBody>
          <a:bodyPr wrap="square">
            <a:spAutoFit/>
          </a:bodyPr>
          <a:lstStyle/>
          <a:p>
            <a:r>
              <a:rPr lang="el-GR" sz="1400" b="1" i="1" dirty="0" smtClean="0"/>
              <a:t>Πυραμιδοειδής ιεράρχηση της μυκηναϊκής κοινωνίας.</a:t>
            </a:r>
            <a:endParaRPr lang="el-GR" sz="1400" dirty="0"/>
          </a:p>
        </p:txBody>
      </p:sp>
      <p:pic>
        <p:nvPicPr>
          <p:cNvPr id="29700" name="Picture 4" descr="image"/>
          <p:cNvPicPr>
            <a:picLocks noChangeAspect="1" noChangeArrowheads="1"/>
          </p:cNvPicPr>
          <p:nvPr/>
        </p:nvPicPr>
        <p:blipFill>
          <a:blip r:embed="rId3"/>
          <a:srcRect/>
          <a:stretch>
            <a:fillRect/>
          </a:stretch>
        </p:blipFill>
        <p:spPr bwMode="auto">
          <a:xfrm>
            <a:off x="4500562" y="1785926"/>
            <a:ext cx="3429000" cy="1524001"/>
          </a:xfrm>
          <a:prstGeom prst="rect">
            <a:avLst/>
          </a:prstGeom>
          <a:noFill/>
        </p:spPr>
      </p:pic>
      <p:graphicFrame>
        <p:nvGraphicFramePr>
          <p:cNvPr id="5" name="4 - Πίνακας"/>
          <p:cNvGraphicFramePr>
            <a:graphicFrameLocks noGrp="1"/>
          </p:cNvGraphicFramePr>
          <p:nvPr/>
        </p:nvGraphicFramePr>
        <p:xfrm>
          <a:off x="5000628" y="3571876"/>
          <a:ext cx="2690810" cy="1666701"/>
        </p:xfrm>
        <a:graphic>
          <a:graphicData uri="http://schemas.openxmlformats.org/drawingml/2006/table">
            <a:tbl>
              <a:tblPr/>
              <a:tblGrid>
                <a:gridCol w="2690810"/>
              </a:tblGrid>
              <a:tr h="1379995">
                <a:tc>
                  <a:txBody>
                    <a:bodyPr/>
                    <a:lstStyle/>
                    <a:p>
                      <a:pPr algn="r" fontAlgn="t"/>
                      <a:r>
                        <a:rPr lang="el-GR" sz="1400" b="1" i="1" dirty="0">
                          <a:solidFill>
                            <a:srgbClr val="666666"/>
                          </a:solidFill>
                        </a:rPr>
                        <a:t>Εγχειρίδιο από τον </a:t>
                      </a:r>
                      <a:r>
                        <a:rPr lang="el-GR" sz="1400" b="1" i="1" dirty="0" err="1" smtClean="0">
                          <a:solidFill>
                            <a:srgbClr val="666666"/>
                          </a:solidFill>
                        </a:rPr>
                        <a:t>λακκοειδή</a:t>
                      </a:r>
                      <a:r>
                        <a:rPr lang="en-US" sz="1400" b="1" i="1" baseline="0" dirty="0" smtClean="0">
                          <a:solidFill>
                            <a:srgbClr val="666666"/>
                          </a:solidFill>
                        </a:rPr>
                        <a:t> </a:t>
                      </a:r>
                      <a:r>
                        <a:rPr lang="el-GR" sz="1400" b="1" i="1" dirty="0" smtClean="0">
                          <a:solidFill>
                            <a:srgbClr val="666666"/>
                          </a:solidFill>
                        </a:rPr>
                        <a:t>τάφο </a:t>
                      </a:r>
                      <a:r>
                        <a:rPr lang="el-GR" sz="1400" b="1" i="1" dirty="0">
                          <a:solidFill>
                            <a:srgbClr val="666666"/>
                          </a:solidFill>
                        </a:rPr>
                        <a:t>IV </a:t>
                      </a:r>
                      <a:r>
                        <a:rPr lang="el-GR" sz="1400" b="1" i="1" dirty="0" smtClean="0">
                          <a:solidFill>
                            <a:srgbClr val="666666"/>
                          </a:solidFill>
                        </a:rPr>
                        <a:t>των</a:t>
                      </a:r>
                      <a:r>
                        <a:rPr lang="en-US" sz="1400" b="1" i="1" baseline="0" dirty="0" smtClean="0">
                          <a:solidFill>
                            <a:srgbClr val="666666"/>
                          </a:solidFill>
                        </a:rPr>
                        <a:t> </a:t>
                      </a:r>
                      <a:r>
                        <a:rPr lang="el-GR" sz="1400" b="1" i="1" dirty="0" smtClean="0">
                          <a:solidFill>
                            <a:srgbClr val="666666"/>
                          </a:solidFill>
                        </a:rPr>
                        <a:t>Μυκηνών</a:t>
                      </a:r>
                      <a:r>
                        <a:rPr lang="el-GR" sz="1400" b="0" i="1" dirty="0">
                          <a:solidFill>
                            <a:srgbClr val="666666"/>
                          </a:solidFill>
                        </a:rPr>
                        <a:t> (περίπου 1550-1500 </a:t>
                      </a:r>
                      <a:r>
                        <a:rPr lang="el-GR" sz="1400" b="0" i="1" dirty="0" err="1">
                          <a:solidFill>
                            <a:srgbClr val="666666"/>
                          </a:solidFill>
                        </a:rPr>
                        <a:t>π.Χ.</a:t>
                      </a:r>
                      <a:r>
                        <a:rPr lang="el-GR" sz="1400" b="0" i="1" dirty="0">
                          <a:solidFill>
                            <a:srgbClr val="666666"/>
                          </a:solidFill>
                        </a:rPr>
                        <a:t>). Το χάλκινο εγχειρίδιο διακοσμείται με εξαιρετικά ζωντανή παράσταση κυνηγιού λιονταριού. (Αθήνα, Εθνικό Αρχαιολογικό Μουσείο)</a:t>
                      </a:r>
                    </a:p>
                  </a:txBody>
                  <a:tcPr marL="34636" marR="34636" marT="34636" marB="138545">
                    <a:lnL>
                      <a:noFill/>
                    </a:lnL>
                    <a:lnR>
                      <a:noFill/>
                    </a:lnR>
                    <a:lnT>
                      <a:noFill/>
                    </a:lnT>
                    <a:lnB>
                      <a:noFill/>
                    </a:lnB>
                    <a:solidFill>
                      <a:srgbClr val="FFFFFF"/>
                    </a:solidFill>
                  </a:tcPr>
                </a:tc>
              </a:tr>
            </a:tbl>
          </a:graphicData>
        </a:graphic>
      </p:graphicFrame>
      <p:sp>
        <p:nvSpPr>
          <p:cNvPr id="297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endParaRPr kumimoji="0" lang="el-GR" sz="1800" b="0" i="0" u="none" strike="noStrike" cap="none" normalizeH="0" baseline="0" smtClean="0">
              <a:ln>
                <a:noFill/>
              </a:ln>
              <a:solidFill>
                <a:schemeClr val="tx1"/>
              </a:solidFill>
              <a:effectLst/>
              <a:latin typeface="Arial" charset="0"/>
              <a:cs typeface="Arial" charset="0"/>
            </a:endParaRPr>
          </a:p>
        </p:txBody>
      </p:sp>
      <p:pic>
        <p:nvPicPr>
          <p:cNvPr id="29703" name="Picture 7" descr="image"/>
          <p:cNvPicPr>
            <a:picLocks noChangeAspect="1" noChangeArrowheads="1"/>
          </p:cNvPicPr>
          <p:nvPr/>
        </p:nvPicPr>
        <p:blipFill>
          <a:blip r:embed="rId4"/>
          <a:srcRect/>
          <a:stretch>
            <a:fillRect/>
          </a:stretch>
        </p:blipFill>
        <p:spPr bwMode="auto">
          <a:xfrm>
            <a:off x="642910" y="4572008"/>
            <a:ext cx="2295525" cy="1343026"/>
          </a:xfrm>
          <a:prstGeom prst="rect">
            <a:avLst/>
          </a:prstGeom>
          <a:noFill/>
        </p:spPr>
      </p:pic>
      <p:sp>
        <p:nvSpPr>
          <p:cNvPr id="8" name="7 - Ορθογώνιο"/>
          <p:cNvSpPr/>
          <p:nvPr/>
        </p:nvSpPr>
        <p:spPr>
          <a:xfrm>
            <a:off x="3000364" y="5214950"/>
            <a:ext cx="4572000" cy="830997"/>
          </a:xfrm>
          <a:prstGeom prst="rect">
            <a:avLst/>
          </a:prstGeom>
        </p:spPr>
        <p:txBody>
          <a:bodyPr>
            <a:spAutoFit/>
          </a:bodyPr>
          <a:lstStyle/>
          <a:p>
            <a:r>
              <a:rPr lang="el-GR" sz="1200" b="1" i="1" dirty="0" smtClean="0"/>
              <a:t>Η τέχνη μάς αποκαλύπτει τη θρησκεία.</a:t>
            </a:r>
            <a:r>
              <a:rPr lang="el-GR" sz="1200" dirty="0" smtClean="0"/>
              <a:t/>
            </a:r>
            <a:br>
              <a:rPr lang="el-GR" sz="1200" dirty="0" smtClean="0"/>
            </a:br>
            <a:r>
              <a:rPr lang="el-GR" sz="1200" i="1" dirty="0" smtClean="0"/>
              <a:t>Θρησκευτική σκηνή από χρυσό δαχτυλίδι της Τίρυνθας. Αριστερά εικονίζεται πιθανώς η «</a:t>
            </a:r>
            <a:r>
              <a:rPr lang="el-GR" sz="1200" i="1" dirty="0" err="1" smtClean="0"/>
              <a:t>Πότνια</a:t>
            </a:r>
            <a:r>
              <a:rPr lang="el-GR" sz="1200" i="1" dirty="0" smtClean="0"/>
              <a:t>». Τέσσερις δαίμονες της προσφέρουν κρασί. (Αθήνα, Εθνικό Αρχαιολογικό Μουσείο)</a:t>
            </a:r>
            <a:endParaRPr lang="el-G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a:t>Γ</a:t>
            </a:r>
            <a:r>
              <a:rPr lang="el-GR" dirty="0" smtClean="0"/>
              <a:t>ραμμική γραφή Β΄</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Ανακαλύφθηκαν πήλινες πινακίδες με επιγραφές της γραμμικής </a:t>
            </a:r>
            <a:r>
              <a:rPr lang="el-GR" dirty="0" err="1" smtClean="0"/>
              <a:t>Β΄στην</a:t>
            </a:r>
            <a:r>
              <a:rPr lang="el-GR" dirty="0" smtClean="0"/>
              <a:t> Κνωσό, που την είχαν καταλάβει οι Μυκηναίοι, στην Πύλο, στη Θήβα, στις Μυκήνες, στην Τίρυνθα και στα Χανιά</a:t>
            </a:r>
          </a:p>
          <a:p>
            <a:r>
              <a:rPr lang="el-GR" dirty="0" smtClean="0"/>
              <a:t>Αποκρυπτογραφήθηκε η γραμμική </a:t>
            </a:r>
            <a:r>
              <a:rPr lang="el-GR" dirty="0" err="1" smtClean="0"/>
              <a:t>Β΄από</a:t>
            </a:r>
            <a:r>
              <a:rPr lang="el-GR" dirty="0" smtClean="0"/>
              <a:t> τους Άγγλους Μ. </a:t>
            </a:r>
            <a:r>
              <a:rPr lang="el-GR" dirty="0" err="1"/>
              <a:t>Β</a:t>
            </a:r>
            <a:r>
              <a:rPr lang="el-GR" dirty="0" err="1" smtClean="0"/>
              <a:t>έντρις</a:t>
            </a:r>
            <a:r>
              <a:rPr lang="el-GR" dirty="0" smtClean="0"/>
              <a:t> και Τ. </a:t>
            </a:r>
            <a:r>
              <a:rPr lang="el-GR" dirty="0" err="1" smtClean="0"/>
              <a:t>Τσάτγουικ</a:t>
            </a:r>
            <a:r>
              <a:rPr lang="el-GR" dirty="0" smtClean="0"/>
              <a:t> το 1952 και διαπιστώθηκε ότι η γλώσσα των πινακίδων ήταν ελληνική</a:t>
            </a:r>
          </a:p>
          <a:p>
            <a:r>
              <a:rPr lang="el-GR" dirty="0" smtClean="0"/>
              <a:t>Είναι συλλαβική γραφή, όπως και η γραμμική Α΄, δηλ. κάθε σύμβολο αποδίδει μία συλλαβή</a:t>
            </a:r>
          </a:p>
          <a:p>
            <a:r>
              <a:rPr lang="el-GR" dirty="0" smtClean="0"/>
              <a:t>Υπάρχουν δύο θεωρίες για τη δημιουργία της: είτε γεννήθηκε στην ηπειρωτική Ελλάδα και μεταφέρθηκε στην Κρήτη, είτε προήλθε από τη γραμμική Α΄ στην Κρήτη και αργότερα πέρασε στην Ελλάδα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Γραμμική γραφή Β΄</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Στα κείμενα της γραμμικής Β΄ καταγράφονται εμπορικές και οικονομικές δραστηριότητες των ανακτόρων και ειδικότερα η διακίνηση των γεωργικών και κτηνοτροφικών προϊόντων</a:t>
            </a:r>
          </a:p>
          <a:p>
            <a:r>
              <a:rPr lang="el-GR" dirty="0" smtClean="0"/>
              <a:t>Έμμεσα παίρνουμε πληροφορίες για τη διοίκηση και τη θρησκεία των Μυκηναίων</a:t>
            </a:r>
          </a:p>
          <a:p>
            <a:r>
              <a:rPr lang="el-GR" dirty="0" smtClean="0"/>
              <a:t>Η γνώση της γραφής ήταν προνόμιο μόνο μιας ομάδας εξειδικευμένων γραφέων που εργάζονταν στα </a:t>
            </a:r>
            <a:r>
              <a:rPr lang="el-GR" i="1" dirty="0" smtClean="0"/>
              <a:t>γραφεία</a:t>
            </a:r>
            <a:r>
              <a:rPr lang="el-GR" dirty="0" smtClean="0"/>
              <a:t> των ανακτόρων</a:t>
            </a:r>
          </a:p>
          <a:p>
            <a:r>
              <a:rPr lang="el-GR" dirty="0" smtClean="0"/>
              <a:t>Για αυτόν τον λόγο εξαφανίστηκε η γραφή μετά την πτώση των ανακτόρων το 1200π.Χ.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p:cNvPicPr>
            <a:picLocks noChangeAspect="1" noChangeArrowheads="1"/>
          </p:cNvPicPr>
          <p:nvPr/>
        </p:nvPicPr>
        <p:blipFill>
          <a:blip r:embed="rId2"/>
          <a:srcRect/>
          <a:stretch>
            <a:fillRect/>
          </a:stretch>
        </p:blipFill>
        <p:spPr bwMode="auto">
          <a:xfrm>
            <a:off x="1428728" y="1285860"/>
            <a:ext cx="2533650" cy="3238501"/>
          </a:xfrm>
          <a:prstGeom prst="rect">
            <a:avLst/>
          </a:prstGeom>
          <a:noFill/>
        </p:spPr>
      </p:pic>
      <p:pic>
        <p:nvPicPr>
          <p:cNvPr id="30724" name="Picture 4" descr="image"/>
          <p:cNvPicPr>
            <a:picLocks noChangeAspect="1" noChangeArrowheads="1"/>
          </p:cNvPicPr>
          <p:nvPr/>
        </p:nvPicPr>
        <p:blipFill>
          <a:blip r:embed="rId3"/>
          <a:srcRect/>
          <a:stretch>
            <a:fillRect/>
          </a:stretch>
        </p:blipFill>
        <p:spPr bwMode="auto">
          <a:xfrm>
            <a:off x="4286248" y="857232"/>
            <a:ext cx="3276600" cy="3619500"/>
          </a:xfrm>
          <a:prstGeom prst="rect">
            <a:avLst/>
          </a:prstGeom>
          <a:noFill/>
        </p:spPr>
      </p:pic>
      <p:sp>
        <p:nvSpPr>
          <p:cNvPr id="4" name="3 - Ορθογώνιο"/>
          <p:cNvSpPr/>
          <p:nvPr/>
        </p:nvSpPr>
        <p:spPr>
          <a:xfrm>
            <a:off x="1071538" y="4572008"/>
            <a:ext cx="2786082" cy="738664"/>
          </a:xfrm>
          <a:prstGeom prst="rect">
            <a:avLst/>
          </a:prstGeom>
        </p:spPr>
        <p:txBody>
          <a:bodyPr wrap="square">
            <a:spAutoFit/>
          </a:bodyPr>
          <a:lstStyle/>
          <a:p>
            <a:r>
              <a:rPr lang="el-GR" sz="1400" b="1" i="1" dirty="0" smtClean="0"/>
              <a:t>Πινακίδα από την Αγία Τριάδα Κρήτης:</a:t>
            </a:r>
            <a:br>
              <a:rPr lang="el-GR" sz="1400" b="1" i="1" dirty="0" smtClean="0"/>
            </a:br>
            <a:r>
              <a:rPr lang="el-GR" sz="1400" b="1" i="1" dirty="0" smtClean="0"/>
              <a:t>Γραμμική Α.</a:t>
            </a:r>
            <a:endParaRPr lang="el-GR" sz="1400" dirty="0"/>
          </a:p>
        </p:txBody>
      </p:sp>
      <p:sp>
        <p:nvSpPr>
          <p:cNvPr id="5" name="4 - Ορθογώνιο"/>
          <p:cNvSpPr/>
          <p:nvPr/>
        </p:nvSpPr>
        <p:spPr>
          <a:xfrm>
            <a:off x="4071934" y="4786322"/>
            <a:ext cx="2961195" cy="307777"/>
          </a:xfrm>
          <a:prstGeom prst="rect">
            <a:avLst/>
          </a:prstGeom>
        </p:spPr>
        <p:txBody>
          <a:bodyPr wrap="none">
            <a:spAutoFit/>
          </a:bodyPr>
          <a:lstStyle/>
          <a:p>
            <a:r>
              <a:rPr lang="el-GR" sz="1400" b="1" dirty="0" smtClean="0"/>
              <a:t>Πινακίδα από την Πύλο: Γραμμική Β’.</a:t>
            </a:r>
            <a:endParaRPr lang="el-GR"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Πότε, πού και πώς εξαπλ</a:t>
            </a:r>
            <a:r>
              <a:rPr lang="el-GR" dirty="0"/>
              <a:t>ώ</a:t>
            </a:r>
            <a:r>
              <a:rPr lang="el-GR" dirty="0" smtClean="0"/>
              <a:t>θηκαν οι Μυκηναίοι;</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Κυριαρχία στην Κρήτη το 1450π.Χ.</a:t>
            </a:r>
          </a:p>
          <a:p>
            <a:r>
              <a:rPr lang="el-GR" dirty="0" smtClean="0"/>
              <a:t>Στο Αιγαίο πέλαγος και τα μικρασιατικά παράλια ιδρύουν αποικίες και εμπορικούς σταθμούς</a:t>
            </a:r>
          </a:p>
          <a:p>
            <a:r>
              <a:rPr lang="el-GR" dirty="0" smtClean="0"/>
              <a:t>Ταξιδεύουν στην Εγγύς Ανατολή, την νότια Ιταλία, τη Σικελία, την Ισπανία, την κεντρική και τη βόρεια Ευρώπη για να βρουν πρώτες ύλες και αγορές</a:t>
            </a:r>
          </a:p>
          <a:p>
            <a:r>
              <a:rPr lang="el-GR" dirty="0" smtClean="0"/>
              <a:t>Αποικίζουν την Κύπρο και έρχονται σε επαφή με τους Χετταίους. Οι Χετταίοι ονομάζουν τους Μυκηναίους </a:t>
            </a:r>
            <a:r>
              <a:rPr lang="el-GR" dirty="0" err="1" smtClean="0"/>
              <a:t>Αχιγιάβα</a:t>
            </a:r>
            <a:r>
              <a:rPr lang="el-GR" dirty="0" smtClean="0"/>
              <a:t>(= Αχαιούς) και του θεωρούν μεγάλη ναυτική δύναμη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2500298" y="928670"/>
            <a:ext cx="4357718" cy="4205545"/>
          </a:xfrm>
          <a:prstGeom prst="rect">
            <a:avLst/>
          </a:prstGeom>
          <a:noFill/>
        </p:spPr>
      </p:pic>
      <p:sp>
        <p:nvSpPr>
          <p:cNvPr id="4" name="3 - Ορθογώνιο"/>
          <p:cNvSpPr/>
          <p:nvPr/>
        </p:nvSpPr>
        <p:spPr>
          <a:xfrm>
            <a:off x="3571868" y="5715016"/>
            <a:ext cx="2316853" cy="369332"/>
          </a:xfrm>
          <a:prstGeom prst="rect">
            <a:avLst/>
          </a:prstGeom>
        </p:spPr>
        <p:txBody>
          <a:bodyPr wrap="none">
            <a:spAutoFit/>
          </a:bodyPr>
          <a:lstStyle/>
          <a:p>
            <a:r>
              <a:rPr lang="el-GR" b="1" i="1" dirty="0"/>
              <a:t>Ο μυκηναϊκός κόσμος.</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p:cNvPicPr>
            <a:picLocks noChangeAspect="1" noChangeArrowheads="1"/>
          </p:cNvPicPr>
          <p:nvPr/>
        </p:nvPicPr>
        <p:blipFill>
          <a:blip r:embed="rId2"/>
          <a:srcRect/>
          <a:stretch>
            <a:fillRect/>
          </a:stretch>
        </p:blipFill>
        <p:spPr bwMode="auto">
          <a:xfrm>
            <a:off x="2285984" y="1428735"/>
            <a:ext cx="5072098" cy="3719539"/>
          </a:xfrm>
          <a:prstGeom prst="rect">
            <a:avLst/>
          </a:prstGeom>
          <a:noFill/>
        </p:spPr>
      </p:pic>
      <p:sp>
        <p:nvSpPr>
          <p:cNvPr id="3" name="2 - Ορθογώνιο"/>
          <p:cNvSpPr/>
          <p:nvPr/>
        </p:nvSpPr>
        <p:spPr>
          <a:xfrm>
            <a:off x="2428860" y="5357826"/>
            <a:ext cx="4572000" cy="646331"/>
          </a:xfrm>
          <a:prstGeom prst="rect">
            <a:avLst/>
          </a:prstGeom>
        </p:spPr>
        <p:txBody>
          <a:bodyPr>
            <a:spAutoFit/>
          </a:bodyPr>
          <a:lstStyle/>
          <a:p>
            <a:r>
              <a:rPr lang="el-GR" b="1" i="1" dirty="0" smtClean="0"/>
              <a:t>Η εξάπλωση του μυκηναϊκού πολιτισμού κατά τον 14ο και 15ο αιώνα.</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t>Πότε και πώς κατέρρευσε ο μυκηναϊκός κόσμος; </a:t>
            </a:r>
            <a:endParaRPr lang="el-GR" sz="4000" dirty="0"/>
          </a:p>
        </p:txBody>
      </p:sp>
      <p:sp>
        <p:nvSpPr>
          <p:cNvPr id="3" name="2 - Θέση περιεχομένου"/>
          <p:cNvSpPr>
            <a:spLocks noGrp="1"/>
          </p:cNvSpPr>
          <p:nvPr>
            <p:ph idx="1"/>
          </p:nvPr>
        </p:nvSpPr>
        <p:spPr/>
        <p:txBody>
          <a:bodyPr/>
          <a:lstStyle/>
          <a:p>
            <a:r>
              <a:rPr lang="el-GR" dirty="0" smtClean="0"/>
              <a:t>Γύρω στα 1200π.Χ. αρχίζει να κάμπτεται η μυκηναϊκή δύναμη.</a:t>
            </a:r>
          </a:p>
          <a:p>
            <a:r>
              <a:rPr lang="el-GR" dirty="0" smtClean="0"/>
              <a:t>Τα ανάκτορα, οι οικισμοί και οι ακροπόλεις καταστρέφονται.</a:t>
            </a:r>
          </a:p>
          <a:p>
            <a:r>
              <a:rPr lang="el-GR" dirty="0" smtClean="0"/>
              <a:t>Η γραμμική γραφή </a:t>
            </a:r>
            <a:r>
              <a:rPr lang="el-GR" dirty="0" err="1" smtClean="0"/>
              <a:t>Β΄εξαφανίζεται</a:t>
            </a:r>
            <a:r>
              <a:rPr lang="el-GR" dirty="0" smtClean="0"/>
              <a:t>. Πολύ αργότερα, τον 8ο αι </a:t>
            </a:r>
            <a:r>
              <a:rPr lang="el-GR" dirty="0" err="1" smtClean="0"/>
              <a:t>π.Χ.</a:t>
            </a:r>
            <a:r>
              <a:rPr lang="el-GR" dirty="0" smtClean="0"/>
              <a:t> θα ξαναεμφανιστεί ελληνική γραφή.</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 ποιους λόγους;</a:t>
            </a:r>
            <a:endParaRPr lang="el-GR" dirty="0"/>
          </a:p>
        </p:txBody>
      </p:sp>
      <p:sp>
        <p:nvSpPr>
          <p:cNvPr id="3" name="2 - Θέση περιεχομένου"/>
          <p:cNvSpPr>
            <a:spLocks noGrp="1"/>
          </p:cNvSpPr>
          <p:nvPr>
            <p:ph idx="1"/>
          </p:nvPr>
        </p:nvSpPr>
        <p:spPr/>
        <p:txBody>
          <a:bodyPr>
            <a:normAutofit fontScale="85000" lnSpcReduction="20000"/>
          </a:bodyPr>
          <a:lstStyle/>
          <a:p>
            <a:pPr marL="514350" indent="-514350">
              <a:buFont typeface="+mj-lt"/>
              <a:buAutoNum type="arabicPeriod"/>
            </a:pPr>
            <a:r>
              <a:rPr lang="el-GR" dirty="0" smtClean="0"/>
              <a:t>Νέα ελληνικά φύλα, οι Δωριείς, μετακινούνται προς τα νότια.</a:t>
            </a:r>
          </a:p>
          <a:p>
            <a:pPr marL="514350" indent="-514350">
              <a:buFont typeface="+mj-lt"/>
              <a:buAutoNum type="arabicPeriod"/>
            </a:pPr>
            <a:r>
              <a:rPr lang="el-GR" dirty="0" smtClean="0"/>
              <a:t>Εσωτερικές αναταραχές στα μυκηναϊκά κέντρα.</a:t>
            </a:r>
          </a:p>
          <a:p>
            <a:pPr marL="514350" indent="-514350">
              <a:buFont typeface="+mj-lt"/>
              <a:buAutoNum type="arabicPeriod"/>
            </a:pPr>
            <a:r>
              <a:rPr lang="el-GR" dirty="0" smtClean="0"/>
              <a:t>Αναστάτωση στην ανατολική λεκάνη της Μεσογείου με την πτώση του κράτους των Χετταίων και την επιδρομή «των λαών της θάλασσας» κατά της Αιγύπτου. Το μυκηναϊκό εμπόριο παρακμάζει, το ίδιο και τα ανάκτορα λόγω της οικονομικής κρίσης.</a:t>
            </a:r>
          </a:p>
          <a:p>
            <a:pPr marL="514350" indent="-514350">
              <a:buFont typeface="+mj-lt"/>
              <a:buAutoNum type="arabicPeriod"/>
            </a:pPr>
            <a:r>
              <a:rPr lang="el-GR" dirty="0" smtClean="0"/>
              <a:t>Ίσως συνδυάστηκαν και οι τρεις παραπάνω λόγοι.</a:t>
            </a:r>
          </a:p>
          <a:p>
            <a:pPr>
              <a:buNone/>
            </a:pPr>
            <a:r>
              <a:rPr lang="el-GR" dirty="0" smtClean="0"/>
              <a:t>Άρα, ο μυκηναϊκός πολιτισμός έχασε τη δύναμή του αλλά πολλά στοιχεία του μεταλαμπαδεύτηκαν στην επόμενη φάση του ελληνικού πολιτισμού.</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ΕΡΩΤΗΣΕΙΣ</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1.Πότε και πού αναπτύχθηκε ο μυκηναϊκός πολιτισμός;</a:t>
            </a:r>
          </a:p>
          <a:p>
            <a:pPr>
              <a:buNone/>
            </a:pPr>
            <a:r>
              <a:rPr lang="el-GR" dirty="0" smtClean="0"/>
              <a:t>2.Ποια είναι τα χαρακτηριστικότερα μνημεία του μυκηναϊκού πολιτισμού;</a:t>
            </a:r>
          </a:p>
          <a:p>
            <a:pPr>
              <a:buNone/>
            </a:pPr>
            <a:r>
              <a:rPr lang="el-GR" dirty="0" smtClean="0"/>
              <a:t>3.Τι γνωρίζετε για τους βασιλικούς τάφους;</a:t>
            </a:r>
          </a:p>
          <a:p>
            <a:pPr>
              <a:buNone/>
            </a:pPr>
            <a:r>
              <a:rPr lang="el-GR" dirty="0" smtClean="0"/>
              <a:t>4. Τι γνωρίζετε για τα ανάκτορα;</a:t>
            </a:r>
          </a:p>
          <a:p>
            <a:pPr>
              <a:buNone/>
            </a:pPr>
            <a:r>
              <a:rPr lang="el-GR" dirty="0" smtClean="0"/>
              <a:t>5.Πώς επηρεάστηκαν οι Μυκηναίοι από τους </a:t>
            </a:r>
            <a:r>
              <a:rPr lang="el-GR" dirty="0" err="1" smtClean="0"/>
              <a:t>Μινωίτες</a:t>
            </a:r>
            <a:r>
              <a:rPr lang="el-GR" dirty="0" smtClean="0"/>
              <a:t>;</a:t>
            </a:r>
          </a:p>
          <a:p>
            <a:pPr>
              <a:buNone/>
            </a:pPr>
            <a:r>
              <a:rPr lang="el-GR" dirty="0" smtClean="0"/>
              <a:t>6.Πώς ήταν οργανωμένη η μυκηναϊκή οικονομία;</a:t>
            </a:r>
          </a:p>
          <a:p>
            <a:pPr>
              <a:buNone/>
            </a:pPr>
            <a:r>
              <a:rPr lang="el-GR" dirty="0" smtClean="0"/>
              <a:t>7. Ποια ήταν τα κοινά στοιχεία του ενιαίου μυκηναϊκού πολιτισμού;</a:t>
            </a:r>
          </a:p>
          <a:p>
            <a:pPr>
              <a:buNone/>
            </a:pPr>
            <a:r>
              <a:rPr lang="el-GR" dirty="0" smtClean="0"/>
              <a:t>8. Πώς ήταν οργανωμένη η μυκηναϊκή κοινωνία;</a:t>
            </a:r>
          </a:p>
          <a:p>
            <a:pPr>
              <a:buNone/>
            </a:pPr>
            <a:r>
              <a:rPr lang="el-GR" dirty="0" smtClean="0"/>
              <a:t>9.Τι γνωρίζετε για τη γραμμική γραφή Β΄;</a:t>
            </a:r>
          </a:p>
          <a:p>
            <a:pPr>
              <a:buNone/>
            </a:pPr>
            <a:r>
              <a:rPr lang="el-GR" dirty="0" smtClean="0"/>
              <a:t>10. Πότε, πού και πώς εξαπλώθηκαν οι Μυκηναίοι;</a:t>
            </a:r>
          </a:p>
          <a:p>
            <a:pPr>
              <a:buNone/>
            </a:pPr>
            <a:r>
              <a:rPr lang="el-GR" dirty="0" smtClean="0"/>
              <a:t>11.Πώς και πότε κατέρρευσε ο μυκηναϊκός κόσμος;</a:t>
            </a:r>
          </a:p>
          <a:p>
            <a:pPr>
              <a:buNone/>
            </a:pPr>
            <a:r>
              <a:rPr lang="el-GR" dirty="0" smtClean="0"/>
              <a:t>12. Ποιοι λόγοι προκάλεσαν την κατάρρευση του μυκηναϊκού κόσμου;</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Πού και πότε;</a:t>
            </a:r>
            <a:endParaRPr lang="el-GR" dirty="0"/>
          </a:p>
        </p:txBody>
      </p:sp>
      <p:sp>
        <p:nvSpPr>
          <p:cNvPr id="3" name="2 - Θέση περιεχομένου"/>
          <p:cNvSpPr>
            <a:spLocks noGrp="1"/>
          </p:cNvSpPr>
          <p:nvPr>
            <p:ph idx="1"/>
          </p:nvPr>
        </p:nvSpPr>
        <p:spPr/>
        <p:txBody>
          <a:bodyPr/>
          <a:lstStyle/>
          <a:p>
            <a:r>
              <a:rPr lang="el-GR" dirty="0" smtClean="0"/>
              <a:t>Ο </a:t>
            </a:r>
            <a:r>
              <a:rPr lang="el-GR" u="sng" dirty="0" smtClean="0"/>
              <a:t>μυκηναϊκός πολιτισμός</a:t>
            </a:r>
            <a:r>
              <a:rPr lang="el-GR" dirty="0" smtClean="0"/>
              <a:t> αναπτύχθηκε:</a:t>
            </a:r>
          </a:p>
          <a:p>
            <a:pPr>
              <a:buNone/>
            </a:pPr>
            <a:r>
              <a:rPr lang="el-GR" dirty="0" smtClean="0"/>
              <a:t>1.στην ηπειρωτική Ελλάδα</a:t>
            </a:r>
          </a:p>
          <a:p>
            <a:pPr>
              <a:buNone/>
            </a:pPr>
            <a:r>
              <a:rPr lang="el-GR" dirty="0" smtClean="0"/>
              <a:t>2.στην τελευταία περίοδο της Εποχής του Χαλκού:1600π.Χ.-1100π.Χ.</a:t>
            </a:r>
          </a:p>
          <a:p>
            <a:pPr>
              <a:buNone/>
            </a:pPr>
            <a:r>
              <a:rPr lang="el-GR" dirty="0" smtClean="0"/>
              <a:t>3.είναι ο πρώτος μεγάλος ελληνικός πολιτισμός</a:t>
            </a:r>
          </a:p>
          <a:p>
            <a:pPr>
              <a:buNone/>
            </a:pPr>
            <a:r>
              <a:rPr lang="el-GR" dirty="0" smtClean="0"/>
              <a:t>4.πήρε το όνομά του από τις Μυκήνες, το σημαντικότερο κέντρο του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 βασιλικοί τάφοι</a:t>
            </a:r>
            <a:endParaRPr lang="el-GR" dirty="0"/>
          </a:p>
        </p:txBody>
      </p:sp>
      <p:sp>
        <p:nvSpPr>
          <p:cNvPr id="3" name="2 - Θέση περιεχομένου"/>
          <p:cNvSpPr>
            <a:spLocks noGrp="1"/>
          </p:cNvSpPr>
          <p:nvPr>
            <p:ph idx="1"/>
          </p:nvPr>
        </p:nvSpPr>
        <p:spPr/>
        <p:txBody>
          <a:bodyPr/>
          <a:lstStyle/>
          <a:p>
            <a:r>
              <a:rPr lang="el-GR" dirty="0" smtClean="0"/>
              <a:t>Σηματοδοτούν την αρχή του μυκηναϊκού πολιτισμού</a:t>
            </a:r>
          </a:p>
          <a:p>
            <a:r>
              <a:rPr lang="el-GR" dirty="0" smtClean="0"/>
              <a:t>Τους ανακάλυψε μετά από ανασκαφές  ο αρχαιολόγος Ερρίκος Σλήμαν στην ακρόπολη των Μυκηνών</a:t>
            </a:r>
          </a:p>
          <a:p>
            <a:r>
              <a:rPr lang="el-GR" dirty="0" smtClean="0"/>
              <a:t>Κατά την περίοδο των βασιλικών τάφων (1600-1450π.Χ.) δεν έχουν βρεθεί σημαντικά κτίσματα που θα θεωρούνταν τα ανάκτορα</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ρρίκος Σλίμαν - Βιογραφία - Σαν Σήμερα .gr"/>
          <p:cNvPicPr>
            <a:picLocks noChangeAspect="1" noChangeArrowheads="1"/>
          </p:cNvPicPr>
          <p:nvPr/>
        </p:nvPicPr>
        <p:blipFill>
          <a:blip r:embed="rId2"/>
          <a:srcRect/>
          <a:stretch>
            <a:fillRect/>
          </a:stretch>
        </p:blipFill>
        <p:spPr bwMode="auto">
          <a:xfrm>
            <a:off x="1000100" y="1571612"/>
            <a:ext cx="3333750" cy="2447926"/>
          </a:xfrm>
          <a:prstGeom prst="rect">
            <a:avLst/>
          </a:prstGeom>
          <a:noFill/>
        </p:spPr>
      </p:pic>
      <p:pic>
        <p:nvPicPr>
          <p:cNvPr id="1028" name="Picture 4" descr="Σοφία Σλήμαν - Βικιπαίδεια"/>
          <p:cNvPicPr>
            <a:picLocks noChangeAspect="1" noChangeArrowheads="1"/>
          </p:cNvPicPr>
          <p:nvPr/>
        </p:nvPicPr>
        <p:blipFill>
          <a:blip r:embed="rId3"/>
          <a:srcRect/>
          <a:stretch>
            <a:fillRect/>
          </a:stretch>
        </p:blipFill>
        <p:spPr bwMode="auto">
          <a:xfrm>
            <a:off x="4857752" y="214290"/>
            <a:ext cx="3810000" cy="5162550"/>
          </a:xfrm>
          <a:prstGeom prst="rect">
            <a:avLst/>
          </a:prstGeom>
          <a:noFill/>
        </p:spPr>
      </p:pic>
      <p:sp>
        <p:nvSpPr>
          <p:cNvPr id="4" name="3 - Ορθογώνιο"/>
          <p:cNvSpPr/>
          <p:nvPr/>
        </p:nvSpPr>
        <p:spPr>
          <a:xfrm>
            <a:off x="1785918" y="4429132"/>
            <a:ext cx="1702004" cy="369332"/>
          </a:xfrm>
          <a:prstGeom prst="rect">
            <a:avLst/>
          </a:prstGeom>
        </p:spPr>
        <p:txBody>
          <a:bodyPr wrap="none">
            <a:spAutoFit/>
          </a:bodyPr>
          <a:lstStyle/>
          <a:p>
            <a:r>
              <a:rPr lang="el-GR" b="1" dirty="0" smtClean="0"/>
              <a:t>Ερρίκος Σλήμαν</a:t>
            </a:r>
            <a:endParaRPr lang="el-GR" dirty="0"/>
          </a:p>
        </p:txBody>
      </p:sp>
      <p:sp>
        <p:nvSpPr>
          <p:cNvPr id="5" name="4 - Ορθογώνιο"/>
          <p:cNvSpPr/>
          <p:nvPr/>
        </p:nvSpPr>
        <p:spPr>
          <a:xfrm>
            <a:off x="5000628" y="5500702"/>
            <a:ext cx="3297249" cy="369332"/>
          </a:xfrm>
          <a:prstGeom prst="rect">
            <a:avLst/>
          </a:prstGeom>
        </p:spPr>
        <p:txBody>
          <a:bodyPr wrap="none">
            <a:spAutoFit/>
          </a:bodyPr>
          <a:lstStyle/>
          <a:p>
            <a:r>
              <a:rPr lang="el-GR" b="1" dirty="0" smtClean="0"/>
              <a:t>Σοφία </a:t>
            </a:r>
            <a:r>
              <a:rPr lang="el-GR" b="1" dirty="0" err="1" smtClean="0"/>
              <a:t>Εγκαστρωμένου</a:t>
            </a:r>
            <a:r>
              <a:rPr lang="el-GR" b="1" dirty="0" smtClean="0"/>
              <a:t>-Σλήμαν</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642910" y="857232"/>
            <a:ext cx="2476500" cy="1971676"/>
          </a:xfrm>
          <a:prstGeom prst="rect">
            <a:avLst/>
          </a:prstGeom>
          <a:noFill/>
        </p:spPr>
      </p:pic>
      <p:sp>
        <p:nvSpPr>
          <p:cNvPr id="3" name="2 - Ορθογώνιο"/>
          <p:cNvSpPr/>
          <p:nvPr/>
        </p:nvSpPr>
        <p:spPr>
          <a:xfrm>
            <a:off x="571472" y="3286124"/>
            <a:ext cx="2571768" cy="523220"/>
          </a:xfrm>
          <a:prstGeom prst="rect">
            <a:avLst/>
          </a:prstGeom>
        </p:spPr>
        <p:txBody>
          <a:bodyPr wrap="square">
            <a:spAutoFit/>
          </a:bodyPr>
          <a:lstStyle/>
          <a:p>
            <a:r>
              <a:rPr lang="el-GR" sz="1400" b="1" i="1" dirty="0" smtClean="0"/>
              <a:t>Η Πύλη των λεόντων, στην ακρόπολη των Μυκηνών.</a:t>
            </a:r>
            <a:endParaRPr lang="el-GR" sz="1400" dirty="0"/>
          </a:p>
        </p:txBody>
      </p:sp>
      <p:pic>
        <p:nvPicPr>
          <p:cNvPr id="1028" name="Picture 4" descr="image"/>
          <p:cNvPicPr>
            <a:picLocks noChangeAspect="1" noChangeArrowheads="1"/>
          </p:cNvPicPr>
          <p:nvPr/>
        </p:nvPicPr>
        <p:blipFill>
          <a:blip r:embed="rId3"/>
          <a:srcRect/>
          <a:stretch>
            <a:fillRect/>
          </a:stretch>
        </p:blipFill>
        <p:spPr bwMode="auto">
          <a:xfrm>
            <a:off x="4071934" y="1357298"/>
            <a:ext cx="3324225" cy="2143125"/>
          </a:xfrm>
          <a:prstGeom prst="rect">
            <a:avLst/>
          </a:prstGeom>
          <a:noFill/>
        </p:spPr>
      </p:pic>
      <p:sp>
        <p:nvSpPr>
          <p:cNvPr id="5" name="4 - Ορθογώνιο"/>
          <p:cNvSpPr/>
          <p:nvPr/>
        </p:nvSpPr>
        <p:spPr>
          <a:xfrm>
            <a:off x="3857620" y="3571876"/>
            <a:ext cx="4572000" cy="1446550"/>
          </a:xfrm>
          <a:prstGeom prst="rect">
            <a:avLst/>
          </a:prstGeom>
        </p:spPr>
        <p:txBody>
          <a:bodyPr>
            <a:spAutoFit/>
          </a:bodyPr>
          <a:lstStyle/>
          <a:p>
            <a:r>
              <a:rPr lang="el-GR" b="1" i="1" dirty="0" smtClean="0"/>
              <a:t> «</a:t>
            </a:r>
            <a:r>
              <a:rPr lang="el-GR" sz="1400" b="1" i="1" dirty="0" smtClean="0"/>
              <a:t>Θησαυρός του Ατρέα».</a:t>
            </a:r>
            <a:r>
              <a:rPr lang="el-GR" sz="1400" dirty="0" smtClean="0"/>
              <a:t/>
            </a:r>
            <a:br>
              <a:rPr lang="el-GR" sz="1400" dirty="0" smtClean="0"/>
            </a:br>
            <a:r>
              <a:rPr lang="el-GR" sz="1400" i="1" dirty="0" smtClean="0"/>
              <a:t>Το εντυπωσιακότερο οικοδόμημα μνημειακής αρχιτεκτονικής του μυκηναϊκού κόσμου. Ένας δρόμος μήκους 35 μέτρων οδηγεί στην κύρια είσοδο η οποία στέφεται από ένα </a:t>
            </a:r>
            <a:r>
              <a:rPr lang="el-GR" sz="1400" i="1" dirty="0" smtClean="0">
                <a:hlinkClick r:id="rId4" tooltip="Ανακουφιστικό τρίγωνο"/>
              </a:rPr>
              <a:t>«ανακουφιστικό» τρίγωνο</a:t>
            </a:r>
            <a:r>
              <a:rPr lang="el-GR" sz="1400" i="1" dirty="0" smtClean="0"/>
              <a:t> που καλυπτόταν από λίθινη επένδυση.</a:t>
            </a:r>
            <a:endParaRPr lang="el-GR" sz="1400" dirty="0"/>
          </a:p>
        </p:txBody>
      </p:sp>
      <p:pic>
        <p:nvPicPr>
          <p:cNvPr id="1030" name="Picture 6" descr="image"/>
          <p:cNvPicPr>
            <a:picLocks noChangeAspect="1" noChangeArrowheads="1"/>
          </p:cNvPicPr>
          <p:nvPr/>
        </p:nvPicPr>
        <p:blipFill>
          <a:blip r:embed="rId5"/>
          <a:srcRect/>
          <a:stretch>
            <a:fillRect/>
          </a:stretch>
        </p:blipFill>
        <p:spPr bwMode="auto">
          <a:xfrm>
            <a:off x="428596" y="3996067"/>
            <a:ext cx="2071702" cy="2195182"/>
          </a:xfrm>
          <a:prstGeom prst="rect">
            <a:avLst/>
          </a:prstGeom>
          <a:noFill/>
        </p:spPr>
      </p:pic>
      <p:sp>
        <p:nvSpPr>
          <p:cNvPr id="7" name="6 - Ορθογώνιο"/>
          <p:cNvSpPr/>
          <p:nvPr/>
        </p:nvSpPr>
        <p:spPr>
          <a:xfrm>
            <a:off x="2571736" y="5072074"/>
            <a:ext cx="4572000" cy="1200329"/>
          </a:xfrm>
          <a:prstGeom prst="rect">
            <a:avLst/>
          </a:prstGeom>
        </p:spPr>
        <p:txBody>
          <a:bodyPr>
            <a:spAutoFit/>
          </a:bodyPr>
          <a:lstStyle/>
          <a:p>
            <a:r>
              <a:rPr lang="el-GR" sz="1200" b="1" i="1" dirty="0" smtClean="0"/>
              <a:t>Χρυσή προσωπίδα από τους </a:t>
            </a:r>
            <a:r>
              <a:rPr lang="el-GR" sz="1200" b="1" i="1" dirty="0" err="1" smtClean="0"/>
              <a:t>λακκοειδείς</a:t>
            </a:r>
            <a:r>
              <a:rPr lang="el-GR" sz="1200" b="1" i="1" dirty="0" smtClean="0"/>
              <a:t> τάφους</a:t>
            </a:r>
            <a:br>
              <a:rPr lang="el-GR" sz="1200" b="1" i="1" dirty="0" smtClean="0"/>
            </a:br>
            <a:r>
              <a:rPr lang="el-GR" sz="1200" b="1" i="1" dirty="0" smtClean="0"/>
              <a:t>των Μυκηνών</a:t>
            </a:r>
            <a:r>
              <a:rPr lang="el-GR" sz="1200" i="1" dirty="0" smtClean="0"/>
              <a:t> (1550-1500 </a:t>
            </a:r>
            <a:r>
              <a:rPr lang="el-GR" sz="1200" i="1" dirty="0" err="1" smtClean="0"/>
              <a:t>π.Χ.</a:t>
            </a:r>
            <a:r>
              <a:rPr lang="el-GR" sz="1200" i="1" dirty="0" smtClean="0"/>
              <a:t>).</a:t>
            </a:r>
            <a:r>
              <a:rPr lang="el-GR" sz="1200" dirty="0" smtClean="0"/>
              <a:t/>
            </a:r>
            <a:br>
              <a:rPr lang="el-GR" sz="1200" dirty="0" smtClean="0"/>
            </a:br>
            <a:r>
              <a:rPr lang="el-GR" sz="1200" i="1" dirty="0" smtClean="0"/>
              <a:t>Παλαιότερα είχε θεωρηθεί ότι ανήκε στον Αγαμέμνονα,</a:t>
            </a:r>
            <a:r>
              <a:rPr lang="el-GR" sz="1200" dirty="0" smtClean="0"/>
              <a:t/>
            </a:r>
            <a:br>
              <a:rPr lang="el-GR" sz="1200" dirty="0" smtClean="0"/>
            </a:br>
            <a:r>
              <a:rPr lang="el-GR" sz="1200" i="1" dirty="0" smtClean="0"/>
              <a:t>βασιλιά των Μυκηνών. Όμως, χρονολογείται πολύ πριν</a:t>
            </a:r>
            <a:r>
              <a:rPr lang="el-GR" sz="1200" dirty="0" smtClean="0"/>
              <a:t/>
            </a:r>
            <a:br>
              <a:rPr lang="el-GR" sz="1200" dirty="0" smtClean="0"/>
            </a:br>
            <a:r>
              <a:rPr lang="el-GR" sz="1200" i="1" dirty="0" smtClean="0"/>
              <a:t>από την εποχή που έγινε ο Τρωικός Πόλεμος.</a:t>
            </a:r>
            <a:r>
              <a:rPr lang="el-GR" sz="1200" dirty="0" smtClean="0"/>
              <a:t/>
            </a:r>
            <a:br>
              <a:rPr lang="el-GR" sz="1200" dirty="0" smtClean="0"/>
            </a:br>
            <a:r>
              <a:rPr lang="el-GR" sz="1200" i="1" dirty="0" smtClean="0"/>
              <a:t>(Αθήνα, Εθνικό Αρχαιολογικό Μουσείο)</a:t>
            </a:r>
            <a:endParaRPr lang="el-G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ανάκτορα</a:t>
            </a:r>
            <a:endParaRPr lang="el-GR" dirty="0"/>
          </a:p>
        </p:txBody>
      </p:sp>
      <p:sp>
        <p:nvSpPr>
          <p:cNvPr id="3" name="2 - Θέση περιεχομένου"/>
          <p:cNvSpPr>
            <a:spLocks noGrp="1"/>
          </p:cNvSpPr>
          <p:nvPr>
            <p:ph idx="1"/>
          </p:nvPr>
        </p:nvSpPr>
        <p:spPr/>
        <p:txBody>
          <a:bodyPr/>
          <a:lstStyle/>
          <a:p>
            <a:r>
              <a:rPr lang="el-GR" dirty="0" smtClean="0"/>
              <a:t>Τα πρώτα ανάκτορα κτίζονται σχεδόν ταυτόχρονα στα κέντρα της μυκηναϊκής Ελλάδας στα 1400 </a:t>
            </a:r>
            <a:r>
              <a:rPr lang="el-GR" dirty="0" err="1" smtClean="0"/>
              <a:t>π.Χ.</a:t>
            </a:r>
            <a:r>
              <a:rPr lang="el-GR" dirty="0" smtClean="0"/>
              <a:t> </a:t>
            </a:r>
          </a:p>
          <a:p>
            <a:r>
              <a:rPr lang="el-GR" dirty="0" smtClean="0"/>
              <a:t>Τα βρίσκουμε στις Μυκήνες, την Τίρυνθα, την Πύλο, τη Θήβα</a:t>
            </a:r>
          </a:p>
          <a:p>
            <a:r>
              <a:rPr lang="el-GR" dirty="0" smtClean="0"/>
              <a:t>Διατηρούνται σε όλη την ανακτορική περίοδο έως το 1200π.Χ., οπότε καταστρέφονται ή παρακμάζουν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p:cNvPicPr>
            <a:picLocks noChangeAspect="1" noChangeArrowheads="1"/>
          </p:cNvPicPr>
          <p:nvPr/>
        </p:nvPicPr>
        <p:blipFill>
          <a:blip r:embed="rId2"/>
          <a:srcRect/>
          <a:stretch>
            <a:fillRect/>
          </a:stretch>
        </p:blipFill>
        <p:spPr bwMode="auto">
          <a:xfrm>
            <a:off x="3000364" y="642918"/>
            <a:ext cx="2462220" cy="3929090"/>
          </a:xfrm>
          <a:prstGeom prst="rect">
            <a:avLst/>
          </a:prstGeom>
          <a:noFill/>
        </p:spPr>
      </p:pic>
      <p:sp>
        <p:nvSpPr>
          <p:cNvPr id="3" name="2 - Ορθογώνιο"/>
          <p:cNvSpPr/>
          <p:nvPr/>
        </p:nvSpPr>
        <p:spPr>
          <a:xfrm>
            <a:off x="2143108" y="4786322"/>
            <a:ext cx="4572000" cy="1477328"/>
          </a:xfrm>
          <a:prstGeom prst="rect">
            <a:avLst/>
          </a:prstGeom>
        </p:spPr>
        <p:txBody>
          <a:bodyPr wrap="square">
            <a:spAutoFit/>
          </a:bodyPr>
          <a:lstStyle/>
          <a:p>
            <a:r>
              <a:rPr lang="el-GR" b="1" i="1" dirty="0" smtClean="0"/>
              <a:t>Κάτοψη του μυκηναϊκού μεγάρου πυρήνα των μυκηναϊκών ανακτόρων.</a:t>
            </a:r>
            <a:r>
              <a:rPr lang="el-GR" dirty="0" smtClean="0"/>
              <a:t/>
            </a:r>
            <a:br>
              <a:rPr lang="el-GR" dirty="0" smtClean="0"/>
            </a:br>
            <a:r>
              <a:rPr lang="el-GR" i="1" dirty="0" smtClean="0"/>
              <a:t>Λιτό, απέριττο, αντικατοπτρίζει τη διαφορετική νοοτροπία του Μυκηναίου σε σχέση με τον </a:t>
            </a:r>
            <a:r>
              <a:rPr lang="el-GR" i="1" dirty="0" err="1" smtClean="0"/>
              <a:t>Μινωίτη</a:t>
            </a:r>
            <a:r>
              <a:rPr lang="el-GR" i="1" dirty="0" smtClean="0"/>
              <a:t>.</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χαρακτηριστικά των ανακτόρων</a:t>
            </a:r>
            <a:endParaRPr lang="el-GR" dirty="0"/>
          </a:p>
        </p:txBody>
      </p:sp>
      <p:sp>
        <p:nvSpPr>
          <p:cNvPr id="3" name="2 - Θέση περιεχομένου"/>
          <p:cNvSpPr>
            <a:spLocks noGrp="1"/>
          </p:cNvSpPr>
          <p:nvPr>
            <p:ph idx="1"/>
          </p:nvPr>
        </p:nvSpPr>
        <p:spPr/>
        <p:txBody>
          <a:bodyPr/>
          <a:lstStyle/>
          <a:p>
            <a:r>
              <a:rPr lang="el-GR" dirty="0" smtClean="0"/>
              <a:t>Κτίζονταν στην κορυφή οχυρωμένων ακροπόλεων</a:t>
            </a:r>
          </a:p>
          <a:p>
            <a:r>
              <a:rPr lang="el-GR" dirty="0" smtClean="0"/>
              <a:t>Ήταν τα διοικητικά κέντρα όλης της γύρω επικράτειας</a:t>
            </a:r>
          </a:p>
          <a:p>
            <a:r>
              <a:rPr lang="el-GR" dirty="0" smtClean="0"/>
              <a:t>Τα πιο σημαντικά ήταν στην Πελοπόννησο και, κυρίως, στην Αργολίδα</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1066</Words>
  <Application>Microsoft Office PowerPoint</Application>
  <PresentationFormat>Προβολή στην οθόνη (4:3)</PresentationFormat>
  <Paragraphs>97</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Ο ΜΥΚΗΝΑΪΚΟΣ ΚΟΣΜΟΣ</vt:lpstr>
      <vt:lpstr>Διαφάνεια 2</vt:lpstr>
      <vt:lpstr>Πού και πότε;</vt:lpstr>
      <vt:lpstr>Οι βασιλικοί τάφοι</vt:lpstr>
      <vt:lpstr>Διαφάνεια 5</vt:lpstr>
      <vt:lpstr>Διαφάνεια 6</vt:lpstr>
      <vt:lpstr>Τα ανάκτορα</vt:lpstr>
      <vt:lpstr>Διαφάνεια 8</vt:lpstr>
      <vt:lpstr>Τα χαρακτηριστικά των ανακτόρων</vt:lpstr>
      <vt:lpstr>Από πού επηρεάστηκε ο μυκηναϊκός πολιτισμός και σε ποια σημεία πρωτοτύπησε;</vt:lpstr>
      <vt:lpstr>Πού στηριζόταν η μυκηναϊκή οικονομία;</vt:lpstr>
      <vt:lpstr>Ποια ήταν τα κοινά στοιχεία του μυκηναϊκού πολιτισμού;</vt:lpstr>
      <vt:lpstr>Διαφάνεια 13</vt:lpstr>
      <vt:lpstr>Πώς ήταν οργανωμένη η μυκηναϊκή κοινωνία;</vt:lpstr>
      <vt:lpstr>Διαφάνεια 15</vt:lpstr>
      <vt:lpstr>Η Γραμμική γραφή Β΄</vt:lpstr>
      <vt:lpstr>Η Γραμμική γραφή Β΄</vt:lpstr>
      <vt:lpstr>Διαφάνεια 18</vt:lpstr>
      <vt:lpstr>Πότε, πού και πώς εξαπλώθηκαν οι Μυκηναίοι;</vt:lpstr>
      <vt:lpstr>Διαφάνεια 20</vt:lpstr>
      <vt:lpstr>Πότε και πώς κατέρρευσε ο μυκηναϊκός κόσμος; </vt:lpstr>
      <vt:lpstr>Για ποιους λόγους;</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ΜΥΚΗΝΑΪΚΟΣ ΚΟΣΜΟΣ</dc:title>
  <dc:creator>User</dc:creator>
  <cp:lastModifiedBy>User</cp:lastModifiedBy>
  <cp:revision>20</cp:revision>
  <dcterms:created xsi:type="dcterms:W3CDTF">2021-10-28T17:10:12Z</dcterms:created>
  <dcterms:modified xsi:type="dcterms:W3CDTF">2021-10-28T20:06:07Z</dcterms:modified>
</cp:coreProperties>
</file>