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4" r:id="rId7"/>
    <p:sldId id="265" r:id="rId8"/>
    <p:sldId id="263" r:id="rId9"/>
    <p:sldId id="260" r:id="rId10"/>
    <p:sldId id="266" r:id="rId11"/>
    <p:sldId id="267" r:id="rId12"/>
    <p:sldId id="261"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0E3ACA7-04DB-4F9B-A199-9BE5A375FF48}" type="datetimeFigureOut">
              <a:rPr lang="el-GR" smtClean="0"/>
              <a:pPr/>
              <a:t>2/2/2022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21D635-788C-408D-81CD-57D1D235EF6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3ACA7-04DB-4F9B-A199-9BE5A375FF48}" type="datetimeFigureOut">
              <a:rPr lang="el-GR" smtClean="0"/>
              <a:pPr/>
              <a:t>2/2/2022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1D635-788C-408D-81CD-57D1D235EF6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ΟΙ ΠΑΝΕΛΛΗΝΙΟΙ ΔΕΣΜΟΙ</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42910" y="714356"/>
          <a:ext cx="7786741" cy="5012651"/>
        </p:xfrm>
        <a:graphic>
          <a:graphicData uri="http://schemas.openxmlformats.org/drawingml/2006/table">
            <a:tbl>
              <a:tblPr/>
              <a:tblGrid>
                <a:gridCol w="7786741"/>
              </a:tblGrid>
              <a:tr h="5012651">
                <a:tc>
                  <a:txBody>
                    <a:bodyPr/>
                    <a:lstStyle/>
                    <a:p>
                      <a:pPr algn="ctr" fontAlgn="t"/>
                      <a:r>
                        <a:rPr lang="el-GR" sz="1600" b="0" i="0" dirty="0">
                          <a:solidFill>
                            <a:srgbClr val="6C6D6F"/>
                          </a:solidFill>
                        </a:rPr>
                        <a:t>ΟΙ ΧΡΗΣΜΟΙ ΤΟΥ ΜΑΝΤΕΙΟΥ</a:t>
                      </a:r>
                    </a:p>
                    <a:p>
                      <a:pPr algn="just" fontAlgn="t"/>
                      <a:r>
                        <a:rPr lang="el-GR" sz="1600" dirty="0"/>
                        <a:t>Οι ερωτώντες διατύπωναν την ερώτηση γραπτά ή προφορικά... Η Πυθία, αθέατη απ' όλους, υπνωτισμένη από το μάσημα των φύλλων δάφνης, τα λιβάνια και τους καπνούς, έδινε την απάντηση με λέξεις ασυνάρτητες, κραυγές ακατάληπτες... Η απάντηση ήταν σκοτεινή και διφορούμενη, την οποία όμως οι πιστοί ερμήνευαν με τον τρόπο που τους άρεσε και μόνο αν το μέλλον ερχόταν αντίθετο, έβλεπε κανείς τη σωστή ερμηνεία. Έτσι δικαιολογείται το επίθετο του Απόλλωνα, Λοξίας. Ένα από τα γνωστότερα παραδείγματα αμφίβολου χρησμού είναι η απάντηση του μαντείου στον βασιλιά των </a:t>
                      </a:r>
                      <a:r>
                        <a:rPr lang="el-GR" sz="1600" dirty="0" err="1"/>
                        <a:t>Λυδών</a:t>
                      </a:r>
                      <a:r>
                        <a:rPr lang="el-GR" sz="1600" dirty="0"/>
                        <a:t> Κροίσο. Είχε ρωτήσει αν θα κέρδιζε πολεμώντας με τους Πέρσες. Ανάμεσα στα δύο βασίλεια ήταν το ποτάμι </a:t>
                      </a:r>
                      <a:r>
                        <a:rPr lang="el-GR" sz="1600" dirty="0" err="1"/>
                        <a:t>Άλυς</a:t>
                      </a:r>
                      <a:r>
                        <a:rPr lang="el-GR" sz="1600" dirty="0"/>
                        <a:t>. Το μαντείο απάντησε: Αν ο Κροίσος διαβεί τον </a:t>
                      </a:r>
                      <a:r>
                        <a:rPr lang="el-GR" sz="1600" dirty="0" err="1"/>
                        <a:t>Άλυ</a:t>
                      </a:r>
                      <a:r>
                        <a:rPr lang="el-GR" sz="1600" dirty="0"/>
                        <a:t>, θα καταστρέψει ένα μεγάλο κράτος. Ο Κροίσος ερμήνευσε τον χρησμό όπως του άρεσε, έκαμε τον πόλεμο, αλλά νικήθηκε. Τότε όλοι κατάλαβαν ότι το μαντείο εννοούσε ότι ο Κροίσος περνώντας τον </a:t>
                      </a:r>
                      <a:r>
                        <a:rPr lang="el-GR" sz="1600" dirty="0" err="1"/>
                        <a:t>Άλυ</a:t>
                      </a:r>
                      <a:r>
                        <a:rPr lang="el-GR" sz="1600" dirty="0"/>
                        <a:t>, δηλαδή κηρύσσοντας τον πόλεμο κατά των Περσών, θα καταστρέψει το δικό του κράτος</a:t>
                      </a:r>
                      <a:r>
                        <a:rPr lang="el-GR" sz="1600" dirty="0" smtClean="0"/>
                        <a:t>.</a:t>
                      </a:r>
                    </a:p>
                    <a:p>
                      <a:pPr algn="just" fontAlgn="t"/>
                      <a:r>
                        <a:rPr lang="el-GR" sz="1600" i="1" dirty="0" smtClean="0"/>
                        <a:t>Φ.M</a:t>
                      </a:r>
                      <a:r>
                        <a:rPr lang="el-GR" sz="1600" i="1" dirty="0"/>
                        <a:t>. Πέτσα, Δελφοί, </a:t>
                      </a:r>
                      <a:r>
                        <a:rPr lang="el-GR" sz="1600" i="1" dirty="0" err="1"/>
                        <a:t>εκδ</a:t>
                      </a:r>
                      <a:r>
                        <a:rPr lang="el-GR" sz="1600" i="1" dirty="0"/>
                        <a:t>. Κρήνη 1983, σ. 12</a:t>
                      </a:r>
                    </a:p>
                  </a:txBody>
                  <a:tcPr marL="57727" marR="57727" marT="57727" marB="57727">
                    <a:lnL w="30480" cap="flat" cmpd="sng" algn="ctr">
                      <a:solidFill>
                        <a:srgbClr val="FEDEA4"/>
                      </a:solidFill>
                      <a:prstDash val="solid"/>
                      <a:round/>
                      <a:headEnd type="none" w="med" len="med"/>
                      <a:tailEnd type="none" w="med" len="med"/>
                    </a:lnL>
                    <a:lnR w="30480" cap="flat" cmpd="sng" algn="ctr">
                      <a:solidFill>
                        <a:srgbClr val="FEDEA4"/>
                      </a:solidFill>
                      <a:prstDash val="solid"/>
                      <a:round/>
                      <a:headEnd type="none" w="med" len="med"/>
                      <a:tailEnd type="none" w="med" len="med"/>
                    </a:lnR>
                    <a:lnT w="30480" cap="flat" cmpd="sng" algn="ctr">
                      <a:solidFill>
                        <a:srgbClr val="FEDEA4"/>
                      </a:solidFill>
                      <a:prstDash val="solid"/>
                      <a:round/>
                      <a:headEnd type="none" w="med" len="med"/>
                      <a:tailEnd type="none" w="med" len="med"/>
                    </a:lnT>
                    <a:lnB w="30480" cap="flat" cmpd="sng" algn="ctr">
                      <a:solidFill>
                        <a:srgbClr val="FEDEA4"/>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Κύρια Ιερά της Αρχαίας Ελλάδας"/>
          <p:cNvPicPr>
            <a:picLocks noChangeAspect="1" noChangeArrowheads="1"/>
          </p:cNvPicPr>
          <p:nvPr/>
        </p:nvPicPr>
        <p:blipFill>
          <a:blip r:embed="rId2"/>
          <a:srcRect/>
          <a:stretch>
            <a:fillRect/>
          </a:stretch>
        </p:blipFill>
        <p:spPr bwMode="auto">
          <a:xfrm>
            <a:off x="1071538" y="642918"/>
            <a:ext cx="6858000" cy="512445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αμφικτιονίες</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Ενώσεις των πόλεων γύρω από ένα ιερό με σκοπό να ρυθμίζουν τα θέματα λειτουργίας και ασφάλειάς του</a:t>
            </a:r>
          </a:p>
          <a:p>
            <a:r>
              <a:rPr lang="el-GR" dirty="0" smtClean="0"/>
              <a:t>Η πιο γνωστή ήταν η αμφικτιονία των Δελφών</a:t>
            </a:r>
          </a:p>
          <a:p>
            <a:r>
              <a:rPr lang="el-GR" dirty="0" smtClean="0"/>
              <a:t>Κάθε πόλη συμμετείχε με δύο αντιπροσώπους και όλοι μαζί συνεδρίαζαν δύο φορές τον χρόνο</a:t>
            </a:r>
          </a:p>
          <a:p>
            <a:r>
              <a:rPr lang="el-GR" dirty="0" smtClean="0"/>
              <a:t>Θέματα που συζητούσαν: ανάγκες του ιερού, εκδηλώσεις της κοινωνικής ζωής κ.α. </a:t>
            </a:r>
          </a:p>
          <a:p>
            <a:r>
              <a:rPr lang="el-GR" dirty="0" smtClean="0"/>
              <a:t>Οι αμφικτιονίες θεωρούσαν πράξη ιεροσυλίας τη στέρηση του νερού για οποιονδήποτε λόγο από μία πόλη. Τέτοιες αποφάσεις ήταν προοδευτικές και σεβαστές από όλους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ΕΡΩΤΗΣΕΙΣ</a:t>
            </a:r>
            <a:endParaRPr lang="el-GR" dirty="0"/>
          </a:p>
        </p:txBody>
      </p:sp>
      <p:sp>
        <p:nvSpPr>
          <p:cNvPr id="3" name="2 - Θέση περιεχομένου"/>
          <p:cNvSpPr>
            <a:spLocks noGrp="1"/>
          </p:cNvSpPr>
          <p:nvPr>
            <p:ph idx="1"/>
          </p:nvPr>
        </p:nvSpPr>
        <p:spPr/>
        <p:txBody>
          <a:bodyPr/>
          <a:lstStyle/>
          <a:p>
            <a:pPr>
              <a:buNone/>
            </a:pPr>
            <a:r>
              <a:rPr lang="el-GR" dirty="0" smtClean="0"/>
              <a:t>1.Ποια στοιχεία διαχώριζαν τους Έλληνες;</a:t>
            </a:r>
          </a:p>
          <a:p>
            <a:pPr>
              <a:buNone/>
            </a:pPr>
            <a:r>
              <a:rPr lang="el-GR" dirty="0" smtClean="0"/>
              <a:t>2.Ποια στοιχεία ένωναν τους Έλληνες;</a:t>
            </a:r>
          </a:p>
          <a:p>
            <a:pPr>
              <a:buNone/>
            </a:pPr>
            <a:r>
              <a:rPr lang="el-GR" dirty="0" smtClean="0"/>
              <a:t>3.Τι γνωρίζετε για τους Ολυμπιακούς αγώνες;</a:t>
            </a:r>
          </a:p>
          <a:p>
            <a:pPr>
              <a:buNone/>
            </a:pPr>
            <a:r>
              <a:rPr lang="el-GR" dirty="0" smtClean="0"/>
              <a:t>4.Ποια σημασία είχαν τα μαντεία στη ζωή των Ελλήνων;</a:t>
            </a:r>
          </a:p>
          <a:p>
            <a:pPr>
              <a:buNone/>
            </a:pPr>
            <a:r>
              <a:rPr lang="el-GR" dirty="0" smtClean="0"/>
              <a:t>5.Τι ήταν οι αμφικτιονίες και ποιον </a:t>
            </a:r>
            <a:r>
              <a:rPr lang="el-GR" smtClean="0"/>
              <a:t>σκοπό εξυπηρετούσαν;</a:t>
            </a:r>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ΕΝΟΤΗΤΑ ΤΩΝ ΕΛΛΗΝΩΝ</a:t>
            </a: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a:t> </a:t>
            </a:r>
            <a:r>
              <a:rPr lang="el-GR" dirty="0" smtClean="0"/>
              <a:t>1.Οι Έλληνες ζούσαν χωρισμένοι (φυλετικά κράτη, πόλεις-κράτη κλπ.) σε έναν ευρ</a:t>
            </a:r>
            <a:r>
              <a:rPr lang="el-GR" dirty="0"/>
              <a:t>ύ</a:t>
            </a:r>
            <a:r>
              <a:rPr lang="el-GR" dirty="0" smtClean="0"/>
              <a:t> γεωγραφικό χώρο και δεν αποτελούσαν ένα ενιαίο κράτος με τη σημερινή έννοια του όρου.</a:t>
            </a:r>
          </a:p>
          <a:p>
            <a:pPr>
              <a:buNone/>
            </a:pPr>
            <a:r>
              <a:rPr lang="el-GR" dirty="0" smtClean="0"/>
              <a:t>2.ΟΜΩΣ, η επαφή τους με τους άλλους λαούς τους βοήθησε να  συνειδητοποιήσουν τα στοιχεία που τους </a:t>
            </a:r>
            <a:r>
              <a:rPr lang="el-GR" dirty="0" smtClean="0">
                <a:solidFill>
                  <a:srgbClr val="FF0000"/>
                </a:solidFill>
              </a:rPr>
              <a:t>ΕΝΩΝΑΝ:</a:t>
            </a:r>
            <a:r>
              <a:rPr lang="el-GR" dirty="0" smtClean="0"/>
              <a:t> </a:t>
            </a:r>
            <a:r>
              <a:rPr lang="el-GR" dirty="0" err="1" smtClean="0"/>
              <a:t>α.η</a:t>
            </a:r>
            <a:r>
              <a:rPr lang="el-GR" dirty="0" smtClean="0"/>
              <a:t> γλώσσα, η λατρεία των ίδιων θεών και η κοινή ονομασία «Έλληνες» </a:t>
            </a:r>
            <a:r>
              <a:rPr lang="el-GR" dirty="0" err="1" smtClean="0"/>
              <a:t>β.η</a:t>
            </a:r>
            <a:r>
              <a:rPr lang="el-GR" dirty="0" smtClean="0"/>
              <a:t> συμμετοχή σε πανελλήνιες εκδηλώσεις </a:t>
            </a:r>
            <a:r>
              <a:rPr lang="el-GR" dirty="0" err="1" smtClean="0"/>
              <a:t>γ.τα</a:t>
            </a:r>
            <a:r>
              <a:rPr lang="el-GR" dirty="0" smtClean="0"/>
              <a:t> μαντεία </a:t>
            </a:r>
            <a:r>
              <a:rPr lang="el-GR" dirty="0" err="1" smtClean="0"/>
              <a:t>δ.οι</a:t>
            </a:r>
            <a:r>
              <a:rPr lang="el-GR" dirty="0" smtClean="0"/>
              <a:t> αμφικτιονίες</a:t>
            </a:r>
            <a:endParaRPr lang="el-GR"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285728"/>
            <a:ext cx="7786742" cy="1754326"/>
          </a:xfrm>
          <a:prstGeom prst="rect">
            <a:avLst/>
          </a:prstGeom>
        </p:spPr>
        <p:txBody>
          <a:bodyPr wrap="square">
            <a:spAutoFit/>
          </a:bodyPr>
          <a:lstStyle/>
          <a:p>
            <a:r>
              <a:rPr lang="el-GR" dirty="0" smtClean="0"/>
              <a:t>                            ΟΙ </a:t>
            </a:r>
            <a:r>
              <a:rPr lang="el-GR" dirty="0"/>
              <a:t>ΚΟΙΝΟΙ </a:t>
            </a:r>
            <a:r>
              <a:rPr lang="el-GR" dirty="0" smtClean="0"/>
              <a:t>ΔΕΣΜΟΙ    ΤΩΝ </a:t>
            </a:r>
            <a:r>
              <a:rPr lang="el-GR" dirty="0"/>
              <a:t>ΕΛΛΗΝΩΝ</a:t>
            </a:r>
          </a:p>
          <a:p>
            <a:r>
              <a:rPr lang="el-GR" dirty="0"/>
              <a:t>Σπαρτιάτες και Αθηναίοι συμφωνούν να αντιμετωπίσουν ενωμένοι τον περσικό κίνδυνο. Ειδικότερα, απαντώντας οι Αθηναίοι στους απεσταλμένους της Σπάρτης δηλώνουν: «Οι Έλληνες όλοι είναι από το ίδιο αίμα, έχουν την ίδια γλώσσα, έχουν ναούς και αγάλματα θεών και θυσίες όλα κοινά και συνήθειες ίδιες</a:t>
            </a:r>
            <a:r>
              <a:rPr lang="el-GR" dirty="0" smtClean="0"/>
              <a:t>». </a:t>
            </a:r>
            <a:r>
              <a:rPr lang="el-GR" sz="1400" dirty="0" smtClean="0"/>
              <a:t>Ηρόδοτος</a:t>
            </a:r>
            <a:r>
              <a:rPr lang="el-GR" sz="1400" dirty="0"/>
              <a:t>, Ιστορία, 8. 144</a:t>
            </a:r>
            <a:r>
              <a:rPr lang="el-GR" dirty="0"/>
              <a:t>.</a:t>
            </a:r>
          </a:p>
        </p:txBody>
      </p:sp>
      <p:pic>
        <p:nvPicPr>
          <p:cNvPr id="1026" name="Picture 2" descr="image"/>
          <p:cNvPicPr>
            <a:picLocks noChangeAspect="1" noChangeArrowheads="1"/>
          </p:cNvPicPr>
          <p:nvPr/>
        </p:nvPicPr>
        <p:blipFill>
          <a:blip r:embed="rId2"/>
          <a:srcRect/>
          <a:stretch>
            <a:fillRect/>
          </a:stretch>
        </p:blipFill>
        <p:spPr bwMode="auto">
          <a:xfrm>
            <a:off x="500034" y="2500306"/>
            <a:ext cx="3476625" cy="3028950"/>
          </a:xfrm>
          <a:prstGeom prst="rect">
            <a:avLst/>
          </a:prstGeom>
          <a:noFill/>
        </p:spPr>
      </p:pic>
      <p:sp>
        <p:nvSpPr>
          <p:cNvPr id="4" name="3 - Ορθογώνιο"/>
          <p:cNvSpPr/>
          <p:nvPr/>
        </p:nvSpPr>
        <p:spPr>
          <a:xfrm>
            <a:off x="642910" y="5715016"/>
            <a:ext cx="2614049" cy="307777"/>
          </a:xfrm>
          <a:prstGeom prst="rect">
            <a:avLst/>
          </a:prstGeom>
        </p:spPr>
        <p:txBody>
          <a:bodyPr wrap="none">
            <a:spAutoFit/>
          </a:bodyPr>
          <a:lstStyle/>
          <a:p>
            <a:r>
              <a:rPr lang="el-GR" sz="1400" b="1" i="1" dirty="0"/>
              <a:t>Το στάδιο της αρχαίας Ολυμπίας</a:t>
            </a:r>
            <a:endParaRPr lang="el-GR" sz="1400" dirty="0"/>
          </a:p>
        </p:txBody>
      </p:sp>
      <p:pic>
        <p:nvPicPr>
          <p:cNvPr id="1028" name="Picture 4" descr="image"/>
          <p:cNvPicPr>
            <a:picLocks noChangeAspect="1" noChangeArrowheads="1"/>
          </p:cNvPicPr>
          <p:nvPr/>
        </p:nvPicPr>
        <p:blipFill>
          <a:blip r:embed="rId3"/>
          <a:srcRect/>
          <a:stretch>
            <a:fillRect/>
          </a:stretch>
        </p:blipFill>
        <p:spPr bwMode="auto">
          <a:xfrm>
            <a:off x="4286248" y="1785926"/>
            <a:ext cx="3429000" cy="2695576"/>
          </a:xfrm>
          <a:prstGeom prst="rect">
            <a:avLst/>
          </a:prstGeom>
          <a:noFill/>
        </p:spPr>
      </p:pic>
      <p:sp>
        <p:nvSpPr>
          <p:cNvPr id="6" name="5 - Ορθογώνιο"/>
          <p:cNvSpPr/>
          <p:nvPr/>
        </p:nvSpPr>
        <p:spPr>
          <a:xfrm>
            <a:off x="4286248" y="4572008"/>
            <a:ext cx="3019737" cy="307777"/>
          </a:xfrm>
          <a:prstGeom prst="rect">
            <a:avLst/>
          </a:prstGeom>
        </p:spPr>
        <p:txBody>
          <a:bodyPr wrap="none">
            <a:spAutoFit/>
          </a:bodyPr>
          <a:lstStyle/>
          <a:p>
            <a:r>
              <a:rPr lang="el-GR" sz="1400" b="1" i="1" dirty="0"/>
              <a:t>Ο ναός του Απόλλωνα στους Δελφούς</a:t>
            </a:r>
            <a:endParaRPr lang="el-G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κοινή γλώσσα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Όλοι οι ελληνικοί πληθυσμοί μιλούσαν την </a:t>
            </a:r>
            <a:r>
              <a:rPr lang="el-GR" dirty="0" smtClean="0">
                <a:solidFill>
                  <a:srgbClr val="FF0000"/>
                </a:solidFill>
              </a:rPr>
              <a:t>ίδια γλώσσα </a:t>
            </a:r>
            <a:r>
              <a:rPr lang="el-GR" dirty="0" smtClean="0"/>
              <a:t>με τις αναγκαίες, βέβαια, διαλεκτικές διαφορές λόγω διαφορετικών γεωγραφικών περιοχών</a:t>
            </a:r>
          </a:p>
          <a:p>
            <a:r>
              <a:rPr lang="el-GR" dirty="0" smtClean="0"/>
              <a:t>Όλοι οι Έλληνες λάτρευαν τους </a:t>
            </a:r>
            <a:r>
              <a:rPr lang="el-GR" dirty="0" smtClean="0">
                <a:solidFill>
                  <a:srgbClr val="FF0000"/>
                </a:solidFill>
              </a:rPr>
              <a:t>ίδιους θεούς </a:t>
            </a:r>
            <a:r>
              <a:rPr lang="el-GR" dirty="0" smtClean="0"/>
              <a:t>ειδικά από τη μυκηναϊκή εποχή και μετά</a:t>
            </a:r>
          </a:p>
          <a:p>
            <a:r>
              <a:rPr lang="el-GR" dirty="0" smtClean="0"/>
              <a:t>Όλοι οι Έλληνες, αν έμεναν σε μακρινές περιοχές των αποικιών, ένιωθαν την </a:t>
            </a:r>
            <a:r>
              <a:rPr lang="el-GR" dirty="0" smtClean="0">
                <a:solidFill>
                  <a:srgbClr val="FF0000"/>
                </a:solidFill>
              </a:rPr>
              <a:t>ίδια νοσταλγία</a:t>
            </a:r>
            <a:r>
              <a:rPr lang="el-GR" dirty="0" smtClean="0"/>
              <a:t> για τον ελλαδικό τόπο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a:t>
            </a:r>
            <a:r>
              <a:rPr lang="el-GR" dirty="0" smtClean="0"/>
              <a:t>ι Ολυμπιακοί αγώνες</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smtClean="0"/>
              <a:t>Όλοι οι Έλληνες συμμετείχαν σε </a:t>
            </a:r>
            <a:r>
              <a:rPr lang="el-GR" dirty="0" smtClean="0">
                <a:solidFill>
                  <a:srgbClr val="FF0000"/>
                </a:solidFill>
              </a:rPr>
              <a:t>εκδηλώσεις πανελλήνιου χαρακτήρα</a:t>
            </a:r>
            <a:r>
              <a:rPr lang="el-GR" dirty="0" smtClean="0"/>
              <a:t> γιατί ένιωθαν τον κοινό δεσμό που τους ένωνε</a:t>
            </a:r>
          </a:p>
          <a:p>
            <a:r>
              <a:rPr lang="el-GR" dirty="0" smtClean="0"/>
              <a:t>Οι πιο γνωστές πανελλήνιες αθλητικές εκδηλώσεις ήταν </a:t>
            </a:r>
            <a:r>
              <a:rPr lang="el-GR" dirty="0" smtClean="0">
                <a:solidFill>
                  <a:srgbClr val="FF0000"/>
                </a:solidFill>
              </a:rPr>
              <a:t>οι Ολυμπιακοί αγώνες:</a:t>
            </a:r>
          </a:p>
          <a:p>
            <a:pPr>
              <a:buNone/>
            </a:pPr>
            <a:endParaRPr lang="el-GR" dirty="0" smtClean="0"/>
          </a:p>
          <a:p>
            <a:pPr>
              <a:buFont typeface="Wingdings" pitchFamily="2" charset="2"/>
              <a:buChar char="Ø"/>
            </a:pPr>
            <a:r>
              <a:rPr lang="el-GR" dirty="0" smtClean="0"/>
              <a:t>Γίνονταν κάθε τέσσερα χρόνια στην Ολυμπία της Ηλείας στην Πελοπόννησο</a:t>
            </a:r>
          </a:p>
          <a:p>
            <a:pPr>
              <a:buFont typeface="Wingdings" pitchFamily="2" charset="2"/>
              <a:buChar char="Ø"/>
            </a:pPr>
            <a:r>
              <a:rPr lang="el-GR" dirty="0" smtClean="0"/>
              <a:t>Συμμετείχαν μόνο Έλληνες, όχι αλλόφυλοι</a:t>
            </a:r>
          </a:p>
          <a:p>
            <a:pPr>
              <a:buFont typeface="Wingdings" pitchFamily="2" charset="2"/>
              <a:buChar char="Ø"/>
            </a:pPr>
            <a:r>
              <a:rPr lang="el-GR" dirty="0" smtClean="0"/>
              <a:t>Επίσημα τελούνταν από το 776 </a:t>
            </a:r>
            <a:r>
              <a:rPr lang="el-GR" dirty="0" err="1" smtClean="0"/>
              <a:t>π.Χ.</a:t>
            </a:r>
            <a:r>
              <a:rPr lang="el-GR" dirty="0" smtClean="0"/>
              <a:t> </a:t>
            </a:r>
            <a:r>
              <a:rPr lang="el-GR" dirty="0" err="1" smtClean="0"/>
              <a:t>κεξ</a:t>
            </a:r>
            <a:r>
              <a:rPr lang="el-GR" dirty="0" smtClean="0"/>
              <a:t>, έτος που αποτέλεσε αρχή  ενός συστήματος χρονολόγησης των γεγονότων</a:t>
            </a:r>
          </a:p>
          <a:p>
            <a:pPr>
              <a:buFont typeface="Wingdings" pitchFamily="2" charset="2"/>
              <a:buChar char="Ø"/>
            </a:pPr>
            <a:r>
              <a:rPr lang="el-GR" dirty="0" smtClean="0"/>
              <a:t>Οι κήρυκες περιέτρεχαν την Ελλάδα πριν από την έναρξη των αγώνων για να τους ανακοινώσουν</a:t>
            </a:r>
          </a:p>
          <a:p>
            <a:pPr>
              <a:buFont typeface="Wingdings" pitchFamily="2" charset="2"/>
              <a:buChar char="Ø"/>
            </a:pPr>
            <a:r>
              <a:rPr lang="el-GR" dirty="0" smtClean="0"/>
              <a:t>Γινόταν </a:t>
            </a:r>
            <a:r>
              <a:rPr lang="el-GR" dirty="0" smtClean="0">
                <a:solidFill>
                  <a:srgbClr val="FF0000"/>
                </a:solidFill>
              </a:rPr>
              <a:t>εκεχειρία</a:t>
            </a:r>
            <a:r>
              <a:rPr lang="el-GR" dirty="0" smtClean="0"/>
              <a:t>, δηλαδή σταματούσαν οι πόλεμοι, και οι αντιπροσωπείες των αθλητών άφοβα έφθαναν από τις πόλεις τους στην Ολυμπία χωρίς κίνδυνο</a:t>
            </a:r>
          </a:p>
          <a:p>
            <a:pPr>
              <a:buFont typeface="Wingdings" pitchFamily="2" charset="2"/>
              <a:buChar char="Ø"/>
            </a:pPr>
            <a:r>
              <a:rPr lang="el-GR" dirty="0" smtClean="0"/>
              <a:t>Ο αθλητής που νικούσε στεφανωνόταν με κλαδί αγριελιάς και κέρδιζε την αγάπη και τον σεβασμό όλων. Ακόμη, στην πόλη του τον υποδέχονταν με θριαμβευτικό τρόπο: η είσοδος γινόταν από ένα άνοιγμα στο τείχος της πόλης που το γκρέμιζαν συμβολικά για να το καλύπτει πια ο ίδιος με την ανδρεία του</a:t>
            </a:r>
          </a:p>
          <a:p>
            <a:pPr>
              <a:buFont typeface="Wingdings" pitchFamily="2" charset="2"/>
              <a:buChar char="Ø"/>
            </a:pPr>
            <a:r>
              <a:rPr lang="el-GR" dirty="0" smtClean="0"/>
              <a:t>Στη Σπάρτη οι Ολυμπιονίκες είχαν το προνόμιο να πολεμούν δίπλα στον βασιλιά</a:t>
            </a:r>
          </a:p>
          <a:p>
            <a:pPr>
              <a:buNone/>
            </a:pPr>
            <a:endParaRPr lang="el-GR" dirty="0" smtClean="0"/>
          </a:p>
          <a:p>
            <a:pPr>
              <a:buNone/>
            </a:pPr>
            <a:r>
              <a:rPr lang="el-GR" dirty="0" smtClean="0"/>
              <a:t> </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s://s3-eu-west-1.amazonaws.com/cycladic-museum/yOjvA21471855975.jpg"/>
          <p:cNvPicPr>
            <a:picLocks noChangeAspect="1" noChangeArrowheads="1"/>
          </p:cNvPicPr>
          <p:nvPr/>
        </p:nvPicPr>
        <p:blipFill>
          <a:blip r:embed="rId2"/>
          <a:srcRect/>
          <a:stretch>
            <a:fillRect/>
          </a:stretch>
        </p:blipFill>
        <p:spPr bwMode="auto">
          <a:xfrm>
            <a:off x="1357290" y="357166"/>
            <a:ext cx="5885056" cy="3600000"/>
          </a:xfrm>
          <a:prstGeom prst="rect">
            <a:avLst/>
          </a:prstGeom>
          <a:noFill/>
        </p:spPr>
      </p:pic>
      <p:pic>
        <p:nvPicPr>
          <p:cNvPr id="20484" name="Picture 4" descr="https://s3-eu-west-1.amazonaws.com/cycladic-museum/ZwSHqW1471856019.jpg"/>
          <p:cNvPicPr>
            <a:picLocks noChangeAspect="1" noChangeArrowheads="1"/>
          </p:cNvPicPr>
          <p:nvPr/>
        </p:nvPicPr>
        <p:blipFill>
          <a:blip r:embed="rId3"/>
          <a:srcRect/>
          <a:stretch>
            <a:fillRect/>
          </a:stretch>
        </p:blipFill>
        <p:spPr bwMode="auto">
          <a:xfrm>
            <a:off x="2357422" y="4000504"/>
            <a:ext cx="4429156" cy="270939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500042"/>
            <a:ext cx="7786742" cy="5262979"/>
          </a:xfrm>
          <a:prstGeom prst="rect">
            <a:avLst/>
          </a:prstGeom>
        </p:spPr>
        <p:txBody>
          <a:bodyPr wrap="square">
            <a:spAutoFit/>
          </a:bodyPr>
          <a:lstStyle/>
          <a:p>
            <a:r>
              <a:rPr lang="el-GR" sz="1400" b="1" dirty="0" smtClean="0"/>
              <a:t>                                        Τα </a:t>
            </a:r>
            <a:r>
              <a:rPr lang="el-GR" sz="1400" b="1" dirty="0"/>
              <a:t>αγωνίσματα και οι χώροι άθλησης</a:t>
            </a:r>
            <a:endParaRPr lang="el-GR" sz="1400" dirty="0"/>
          </a:p>
          <a:p>
            <a:r>
              <a:rPr lang="el-GR" sz="1400" b="1" dirty="0"/>
              <a:t>Τα αγωνίσματα στην αρχαιότητα ήταν:</a:t>
            </a:r>
            <a:r>
              <a:rPr lang="el-GR" sz="1400" dirty="0"/>
              <a:t/>
            </a:r>
            <a:br>
              <a:rPr lang="el-GR" sz="1400" dirty="0"/>
            </a:br>
            <a:r>
              <a:rPr lang="el-GR" sz="1400" dirty="0"/>
              <a:t>δρόμος (αγώνες ταχύτητας: </a:t>
            </a:r>
            <a:r>
              <a:rPr lang="el-GR" sz="1400" dirty="0" err="1"/>
              <a:t>στάδιον</a:t>
            </a:r>
            <a:r>
              <a:rPr lang="el-GR" sz="1400" dirty="0"/>
              <a:t>, δίαυλος, </a:t>
            </a:r>
            <a:r>
              <a:rPr lang="el-GR" sz="1400" dirty="0" err="1"/>
              <a:t>οπλιτοδρομία</a:t>
            </a:r>
            <a:r>
              <a:rPr lang="el-GR" sz="1400" dirty="0"/>
              <a:t> - αγώνας αντοχής: δόλιχος)</a:t>
            </a:r>
            <a:br>
              <a:rPr lang="el-GR" sz="1400" dirty="0"/>
            </a:br>
            <a:r>
              <a:rPr lang="el-GR" sz="1400" dirty="0"/>
              <a:t>πένταθλο (άλμα, δίσκος, ακόντιο, δρόμος, πάλη)</a:t>
            </a:r>
            <a:br>
              <a:rPr lang="el-GR" sz="1400" dirty="0"/>
            </a:br>
            <a:r>
              <a:rPr lang="el-GR" sz="1400" dirty="0"/>
              <a:t>βαρέα άθλα (πάλη, πυγμή, </a:t>
            </a:r>
            <a:r>
              <a:rPr lang="el-GR" sz="1400" dirty="0" err="1"/>
              <a:t>παγκράτιον</a:t>
            </a:r>
            <a:r>
              <a:rPr lang="el-GR" sz="1400" dirty="0"/>
              <a:t>)</a:t>
            </a:r>
            <a:br>
              <a:rPr lang="el-GR" sz="1400" dirty="0"/>
            </a:br>
            <a:r>
              <a:rPr lang="el-GR" sz="1400" dirty="0"/>
              <a:t>ιππικά αγωνίσματα (αρματοδρομίες και ιπποδρομίες).</a:t>
            </a:r>
          </a:p>
          <a:p>
            <a:endParaRPr lang="el-GR" sz="1400" b="1" dirty="0" smtClean="0"/>
          </a:p>
          <a:p>
            <a:r>
              <a:rPr lang="el-GR" sz="1400" b="1" dirty="0" smtClean="0"/>
              <a:t>Οι </a:t>
            </a:r>
            <a:r>
              <a:rPr lang="el-GR" sz="1400" b="1" dirty="0"/>
              <a:t>αθλητικοί χώροι </a:t>
            </a:r>
            <a:r>
              <a:rPr lang="el-GR" sz="1400" dirty="0"/>
              <a:t>που λειτουργούσαν ήταν </a:t>
            </a:r>
            <a:r>
              <a:rPr lang="el-GR" sz="1400" b="1" dirty="0"/>
              <a:t>το Στάδιο, το Γυμνάσιο και ο Ιππόδρομος</a:t>
            </a:r>
            <a:r>
              <a:rPr lang="el-GR" sz="1400" dirty="0"/>
              <a:t>, τους οποίους συναντάμε όχι μόνον στα μεγάλα ιερά αλλά και στις περισσότερες ελληνικές πόλεις. Από αυτούς ο σημαντικότερος ήταν το Γυμνάσιο. Εκεί ελάμβανε χώρα η εκγύμναση των αθλητών αλλά και η προετοιμασία των εφήβων για τη στρατιωτική τους θητεία. Αποτελούσε αναπόσπαστο τμήμα κάθε ελληνικής πόλης και γρήγορα εξελίχθηκε σε χώρο γενικότερης μόρφωσης και καλλιέργειας πνευματικών και ηθικών αξιών, όπου συγκεντρώνονταν καλλιτέχνες, φιλόσοφοι και ρήτορες. </a:t>
            </a:r>
            <a:r>
              <a:rPr lang="el-GR" sz="1400" b="1" dirty="0"/>
              <a:t>Στα Γυμνάσια, οι νέοι ασκούσαν το σώμα και σφυρηλατούσαν το πνεύμα τους με σκοπό να γίνουν πολίτες ικανοί να συμμετάσχουν στα κοινά και να υπερασπιστούν την πατρίδα τους</a:t>
            </a:r>
            <a:r>
              <a:rPr lang="el-GR" sz="1400" dirty="0"/>
              <a:t>. Δεν είναι άλλωστε τυχαίο ότι τα τρία δημόσια γυμνάσια των Αθηνών εξελίχθηκαν σε κέντρα των σημαντικότερων φιλοσοφικών σχολών της κλασικής περιόδου: η Ακαδημία του Πλάτωνα, το Λύκειο του Αριστοτέλη και το </a:t>
            </a:r>
            <a:r>
              <a:rPr lang="el-GR" sz="1400" dirty="0" err="1"/>
              <a:t>Κυνόσαργες</a:t>
            </a:r>
            <a:r>
              <a:rPr lang="el-GR" sz="1400" dirty="0"/>
              <a:t> του Αντισθένη.</a:t>
            </a:r>
          </a:p>
          <a:p>
            <a:r>
              <a:rPr lang="el-GR" sz="1400" b="1" dirty="0"/>
              <a:t>Οι αθλητικοί αγώνες εκτός από σημαντικότατος κοινωνικός θεσμός ήταν και μια πραγματική πηγή καλλιτεχνικής δημιουργίας. </a:t>
            </a:r>
            <a:r>
              <a:rPr lang="el-GR" sz="1400" dirty="0"/>
              <a:t>Μερικά από τα αριστουργήματα της αρχαίας ελληνικής πλαστικής και μεταλλουργίας (όπως π.χ. ο περίφημος Ηνίοχος των Δελφών) αποτελούν αναθήματα νικητών στα αντίστοιχα ιερά, ενώ δεν θα πρέπει να παραβλέπουμε τις αναρίθμητες αθλητικές σκηνές που κοσμούν μελανόμορφα και ερυθρόμορφα αγγεία και, βέβαια, την ποίηση που αναπτύχθηκε σε σχέση με τους αγώνες, με κυριότερους εκπροσώπους το Βακχυλίδη, το Σιμωνίδη και τον Πίνδαρο.</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357166"/>
            <a:ext cx="8072494" cy="5909310"/>
          </a:xfrm>
          <a:prstGeom prst="rect">
            <a:avLst/>
          </a:prstGeom>
        </p:spPr>
        <p:txBody>
          <a:bodyPr wrap="square">
            <a:spAutoFit/>
          </a:bodyPr>
          <a:lstStyle/>
          <a:p>
            <a:r>
              <a:rPr lang="el-GR" b="1" dirty="0" smtClean="0"/>
              <a:t>              Άλλοι αγώνες(μουσικοί, δραματικοί, γυμνικοί, ιππικοί κλπ) </a:t>
            </a:r>
          </a:p>
          <a:p>
            <a:r>
              <a:rPr lang="el-GR" dirty="0" smtClean="0"/>
              <a:t>Τα </a:t>
            </a:r>
            <a:r>
              <a:rPr lang="el-GR" b="1" dirty="0" smtClean="0"/>
              <a:t>Πύθια</a:t>
            </a:r>
            <a:r>
              <a:rPr lang="el-GR" dirty="0" smtClean="0"/>
              <a:t> τελούνταν </a:t>
            </a:r>
            <a:r>
              <a:rPr lang="el-GR" dirty="0"/>
              <a:t>στο ιερό του Απόλλωνα στους Δελφούς προς τιμήν της νίκης του </a:t>
            </a:r>
            <a:r>
              <a:rPr lang="el-GR" dirty="0" smtClean="0"/>
              <a:t>θεού </a:t>
            </a:r>
            <a:r>
              <a:rPr lang="el-GR" dirty="0"/>
              <a:t>επί του δράκοντα </a:t>
            </a:r>
            <a:r>
              <a:rPr lang="el-GR" dirty="0" smtClean="0"/>
              <a:t>Πύθωνα</a:t>
            </a:r>
          </a:p>
          <a:p>
            <a:r>
              <a:rPr lang="el-GR" b="1" dirty="0" smtClean="0"/>
              <a:t>Τα Ίσθμια</a:t>
            </a:r>
            <a:r>
              <a:rPr lang="el-GR" dirty="0" smtClean="0"/>
              <a:t>, αγώνες </a:t>
            </a:r>
            <a:r>
              <a:rPr lang="el-GR" dirty="0"/>
              <a:t>προς τιμήν του Ποσειδώνα, που διεξάγονταν στο ιερό του στην </a:t>
            </a:r>
            <a:r>
              <a:rPr lang="el-GR" dirty="0" err="1"/>
              <a:t>Ισθμία</a:t>
            </a:r>
            <a:r>
              <a:rPr lang="el-GR" dirty="0"/>
              <a:t> κάθε δύο </a:t>
            </a:r>
            <a:r>
              <a:rPr lang="el-GR" dirty="0" smtClean="0"/>
              <a:t>χρόνια.</a:t>
            </a:r>
          </a:p>
          <a:p>
            <a:r>
              <a:rPr lang="el-GR" dirty="0" smtClean="0"/>
              <a:t>Σύμφωνα με την παράδοση</a:t>
            </a:r>
            <a:r>
              <a:rPr lang="el-GR" b="1" dirty="0" smtClean="0"/>
              <a:t>, τα </a:t>
            </a:r>
            <a:r>
              <a:rPr lang="el-GR" b="1" dirty="0" err="1" smtClean="0"/>
              <a:t>Νέμεα</a:t>
            </a:r>
            <a:r>
              <a:rPr lang="el-GR" b="1" dirty="0" smtClean="0"/>
              <a:t> </a:t>
            </a:r>
            <a:r>
              <a:rPr lang="el-GR" dirty="0" smtClean="0"/>
              <a:t>ξεκίνησαν το 573 </a:t>
            </a:r>
            <a:r>
              <a:rPr lang="el-GR" dirty="0" err="1" smtClean="0"/>
              <a:t>π.Χ.</a:t>
            </a:r>
            <a:r>
              <a:rPr lang="el-GR" dirty="0" smtClean="0"/>
              <a:t> και διεξάγονταν κάθε δύο χρόνια προς τιμήν του Οφέλτη, γιου του βασιλιά Λυκούργου, που βρήκε φρικτό θάνατο από δάγκωμα φιδιού</a:t>
            </a:r>
          </a:p>
          <a:p>
            <a:r>
              <a:rPr lang="el-GR" b="1" dirty="0" smtClean="0"/>
              <a:t>Τα Παναθήναια, </a:t>
            </a:r>
            <a:r>
              <a:rPr lang="el-GR" dirty="0" smtClean="0"/>
              <a:t>η </a:t>
            </a:r>
            <a:r>
              <a:rPr lang="el-GR" dirty="0"/>
              <a:t>μεγαλύτερη γιορτή της Αθήνας τελούνταν κάθε τέσσερα χρόνια προς τιμήν της πολιούχου Αθηνάς και, σύμφωνα με την αθηναϊκή παράδοση, η ίδρυσή της αποδίδεται στον Εριχθόνιο ή πιθανότατα στο Θησέα. Η αναδιοργάνωσή της, ωστόσο, οφείλεται σε πρωτοβουλία του Πεισιστράτου, στη δεκαετία 570-560 </a:t>
            </a:r>
            <a:r>
              <a:rPr lang="el-GR" dirty="0" err="1"/>
              <a:t>π.Χ</a:t>
            </a:r>
            <a:r>
              <a:rPr lang="el-GR" dirty="0" err="1" smtClean="0"/>
              <a:t>.</a:t>
            </a:r>
            <a:endParaRPr lang="el-GR" dirty="0" smtClean="0"/>
          </a:p>
          <a:p>
            <a:r>
              <a:rPr lang="el-GR" b="1" dirty="0" smtClean="0"/>
              <a:t>Τα Ηραία, </a:t>
            </a:r>
            <a:r>
              <a:rPr lang="el-GR" dirty="0" smtClean="0"/>
              <a:t>αγώνες </a:t>
            </a:r>
            <a:r>
              <a:rPr lang="el-GR" dirty="0"/>
              <a:t>προς τιμήν της θεάς Ήρας που διεξάγονταν στο ιερό της στην ευρύτερη περιοχή των </a:t>
            </a:r>
            <a:r>
              <a:rPr lang="el-GR" dirty="0" smtClean="0"/>
              <a:t>Μυκηνών </a:t>
            </a:r>
            <a:r>
              <a:rPr lang="el-GR" dirty="0"/>
              <a:t>βορειοανατολικά του Άργους.</a:t>
            </a:r>
          </a:p>
          <a:p>
            <a:r>
              <a:rPr lang="el-GR" b="1" dirty="0" smtClean="0"/>
              <a:t>Τα Ασκληπιεία, </a:t>
            </a:r>
            <a:r>
              <a:rPr lang="el-GR" dirty="0" smtClean="0"/>
              <a:t>αγώνες </a:t>
            </a:r>
            <a:r>
              <a:rPr lang="el-GR" dirty="0"/>
              <a:t>προς τιμήν του Ασκληπιού, γιου του Απόλλωνα και ήρωα-γιατρού, που διεξάγονταν στην Επίδαυρο, στο ιερό όπου λατρευόταν μαζί με τον πατέρα του.</a:t>
            </a:r>
          </a:p>
          <a:p>
            <a:endParaRPr lang="el-GR" dirty="0"/>
          </a:p>
          <a:p>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μαντεία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άνθρωποι είχαν πάντα την αγωνία και την ανάγκη να προβλέψουν το μέλλον γιατί τους ανησυχούσε και τους φόβιζε</a:t>
            </a:r>
          </a:p>
          <a:p>
            <a:r>
              <a:rPr lang="el-GR" dirty="0" smtClean="0"/>
              <a:t>Αναζητούσαν τις απαντήσεις στα μαντεία </a:t>
            </a:r>
          </a:p>
          <a:p>
            <a:r>
              <a:rPr lang="el-GR" dirty="0" smtClean="0"/>
              <a:t>Το πιο ονομαστό ήταν το μαντείο των Δελφών αφιερωμένο στον θεό της μαντικής, τον Απόλλωνα. Εκεί έδινε τους χρησμούς η ιέρεια Πυθία, η οποία έδινε απαντήσεις με αμφίσημο νόημα. Οι απαντήσεις συνάγονταν με πλάγιο μεταφορικό τρόπο και </a:t>
            </a:r>
            <a:r>
              <a:rPr lang="el-GR" dirty="0" err="1" smtClean="0"/>
              <a:t>γι’αυτό</a:t>
            </a:r>
            <a:r>
              <a:rPr lang="el-GR" dirty="0" smtClean="0"/>
              <a:t> ο </a:t>
            </a:r>
            <a:r>
              <a:rPr lang="el-GR" dirty="0"/>
              <a:t>Α</a:t>
            </a:r>
            <a:r>
              <a:rPr lang="el-GR" dirty="0" smtClean="0"/>
              <a:t>πόλλωνας ονομαζόταν Λοξίας </a:t>
            </a:r>
          </a:p>
          <a:p>
            <a:r>
              <a:rPr lang="el-GR" dirty="0" smtClean="0"/>
              <a:t>Το μαντείο των Δελφών απέκτησε μεγάλη φήμη και βασιλιάδες από άλλες χώρες, την Αίγυπτο και τη Λυδία, ζητούσαν βοήθεια από εκεί</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996</Words>
  <Application>Microsoft Office PowerPoint</Application>
  <PresentationFormat>Προβολή στην οθόνη (4:3)</PresentationFormat>
  <Paragraphs>58</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ΟΙ ΠΑΝΕΛΛΗΝΙΟΙ ΔΕΣΜΟΙ</vt:lpstr>
      <vt:lpstr>Η ΕΝΟΤΗΤΑ ΤΩΝ ΕΛΛΗΝΩΝ</vt:lpstr>
      <vt:lpstr>Διαφάνεια 3</vt:lpstr>
      <vt:lpstr>Η κοινή γλώσσα</vt:lpstr>
      <vt:lpstr>Οι Ολυμπιακοί αγώνες</vt:lpstr>
      <vt:lpstr>Διαφάνεια 6</vt:lpstr>
      <vt:lpstr>Διαφάνεια 7</vt:lpstr>
      <vt:lpstr>Διαφάνεια 8</vt:lpstr>
      <vt:lpstr>Τα μαντεία</vt:lpstr>
      <vt:lpstr>Διαφάνεια 10</vt:lpstr>
      <vt:lpstr>Διαφάνεια 11</vt:lpstr>
      <vt:lpstr>Οι αμφικτιονίες</vt:lpstr>
      <vt:lpstr>ΕΡΩΤΗΣΕΙΣ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ΠΑΝΕΛΛΗΝΙΟΙ ΔΕΣΜΟΙ</dc:title>
  <dc:creator>User</dc:creator>
  <cp:lastModifiedBy>User</cp:lastModifiedBy>
  <cp:revision>13</cp:revision>
  <dcterms:created xsi:type="dcterms:W3CDTF">2022-01-16T17:41:21Z</dcterms:created>
  <dcterms:modified xsi:type="dcterms:W3CDTF">2022-02-02T20:30:55Z</dcterms:modified>
</cp:coreProperties>
</file>