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65" r:id="rId6"/>
    <p:sldId id="258" r:id="rId7"/>
    <p:sldId id="259" r:id="rId8"/>
    <p:sldId id="266" r:id="rId9"/>
    <p:sldId id="267" r:id="rId10"/>
    <p:sldId id="260" r:id="rId11"/>
    <p:sldId id="269" r:id="rId12"/>
    <p:sldId id="261" r:id="rId13"/>
    <p:sldId id="262" r:id="rId14"/>
    <p:sldId id="270" r:id="rId15"/>
    <p:sldId id="268"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5CB4B3-1421-4033-BF70-6789B71C3884}" type="datetimeFigureOut">
              <a:rPr lang="el-GR" smtClean="0"/>
              <a:pPr/>
              <a:t>7/2/2022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DD7E2-40AC-4DD1-8CB9-83B6A5FD699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B4B3-1421-4033-BF70-6789B71C3884}" type="datetimeFigureOut">
              <a:rPr lang="el-GR" smtClean="0"/>
              <a:pPr/>
              <a:t>7/2/2022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DD7E2-40AC-4DD1-8CB9-83B6A5FD699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ΠΕΡΣΕΣ ΚΑΙ ΕΛΛΗΝΕΣ: ΔΥΟ ΚΟΣΜΟΙ ΣΥΓΚΡΟΥΟΝΤΑΙ</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Η Ιωνική επανάσταση</a:t>
            </a:r>
            <a:endParaRPr lang="el-GR" dirty="0"/>
          </a:p>
        </p:txBody>
      </p:sp>
      <p:sp>
        <p:nvSpPr>
          <p:cNvPr id="3" name="2 - Θέση περιεχομένου"/>
          <p:cNvSpPr>
            <a:spLocks noGrp="1"/>
          </p:cNvSpPr>
          <p:nvPr>
            <p:ph idx="1"/>
          </p:nvPr>
        </p:nvSpPr>
        <p:spPr>
          <a:xfrm>
            <a:off x="457200" y="1142984"/>
            <a:ext cx="8229600" cy="4983179"/>
          </a:xfrm>
        </p:spPr>
        <p:txBody>
          <a:bodyPr>
            <a:normAutofit fontScale="70000" lnSpcReduction="20000"/>
          </a:bodyPr>
          <a:lstStyle/>
          <a:p>
            <a:pPr>
              <a:buFont typeface="Wingdings" pitchFamily="2" charset="2"/>
              <a:buChar char="q"/>
            </a:pPr>
            <a:r>
              <a:rPr lang="el-GR" dirty="0" smtClean="0"/>
              <a:t>Αιτίες:</a:t>
            </a:r>
          </a:p>
          <a:p>
            <a:pPr>
              <a:buNone/>
            </a:pPr>
            <a:r>
              <a:rPr lang="el-GR" dirty="0" smtClean="0"/>
              <a:t>1.Οι Πέρσες είχαν τον έλεγχο των Στενών του Εύξεινου </a:t>
            </a:r>
            <a:r>
              <a:rPr lang="el-GR" dirty="0" err="1" smtClean="0"/>
              <a:t>Πόντου.Άρα</a:t>
            </a:r>
            <a:r>
              <a:rPr lang="el-GR" dirty="0" smtClean="0"/>
              <a:t>, οι έλληνες της Μ. Ασίας δεν μπορούσαν να συνεχίσουν τις εμπορικές σχέσεις τους με του κατοίκους του Εύξεινου Πόντου πράγμα που προκάλεσε οικονομικό μαρασμό</a:t>
            </a:r>
          </a:p>
          <a:p>
            <a:pPr>
              <a:buNone/>
            </a:pPr>
            <a:r>
              <a:rPr lang="el-GR" dirty="0" smtClean="0"/>
              <a:t>2.Βαριά φορολογία</a:t>
            </a:r>
          </a:p>
          <a:p>
            <a:pPr>
              <a:buNone/>
            </a:pPr>
            <a:r>
              <a:rPr lang="el-GR" dirty="0" smtClean="0"/>
              <a:t>3.Στέρηση της ελευθερίας τους</a:t>
            </a:r>
          </a:p>
          <a:p>
            <a:pPr>
              <a:buFont typeface="Wingdings" pitchFamily="2" charset="2"/>
              <a:buChar char="q"/>
            </a:pPr>
            <a:r>
              <a:rPr lang="el-GR" dirty="0" smtClean="0"/>
              <a:t>Για αυτούς τους λόγους οι Έλληνες της Μ. Ασίας εξεγέρθηκαν κατά των Περσών το 499π.Χ., έκαναν δηλ. την </a:t>
            </a:r>
            <a:r>
              <a:rPr lang="el-GR" dirty="0" smtClean="0">
                <a:solidFill>
                  <a:srgbClr val="FF0000"/>
                </a:solidFill>
              </a:rPr>
              <a:t>Ιωνική Επανάσταση</a:t>
            </a:r>
          </a:p>
          <a:p>
            <a:pPr>
              <a:buFont typeface="Wingdings" pitchFamily="2" charset="2"/>
              <a:buChar char="q"/>
            </a:pPr>
            <a:r>
              <a:rPr lang="el-GR" dirty="0" smtClean="0"/>
              <a:t>Σύμμαχοι: από τους Έλληνες του κυρίως ελλαδικού χώρου βοήθησαν μόνο οι Αθηναίοι και οι </a:t>
            </a:r>
            <a:r>
              <a:rPr lang="el-GR" dirty="0" err="1" smtClean="0"/>
              <a:t>Ερετριείς</a:t>
            </a:r>
            <a:r>
              <a:rPr lang="el-GR" dirty="0" smtClean="0"/>
              <a:t> (25 πλοία)</a:t>
            </a:r>
          </a:p>
          <a:p>
            <a:pPr>
              <a:buFont typeface="Wingdings" pitchFamily="2" charset="2"/>
              <a:buChar char="q"/>
            </a:pPr>
            <a:r>
              <a:rPr lang="el-GR" dirty="0" smtClean="0"/>
              <a:t>Αποτελέσματα: οι περσικές δυνάμεις ήταν πολύ περισσότερες και ισχυρότερες .Άρα, ηττήθηκαν οι έλληνες της Μ. Ασίας (494π.Χ.:ήττα του στόλου στη μάχη της </a:t>
            </a:r>
            <a:r>
              <a:rPr lang="el-GR" dirty="0" err="1" smtClean="0"/>
              <a:t>Λάδης</a:t>
            </a:r>
            <a:r>
              <a:rPr lang="el-GR" dirty="0" smtClean="0"/>
              <a:t>). Η Μίλητος, που πρωτοστάτησε στην επανάσταση καταστράφηκε ολοκληρωτικά , πράγμα που προξένησε βαριά θλίψη στους Αθηναίους</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upload.wikimedia.org/wikipedia/commons/thumb/f/fa/Map_Greco-Persian_Wars-el.svg/1024px-Map_Greco-Persian_Wars-el.svg.png"/>
          <p:cNvPicPr>
            <a:picLocks noChangeAspect="1" noChangeArrowheads="1"/>
          </p:cNvPicPr>
          <p:nvPr/>
        </p:nvPicPr>
        <p:blipFill>
          <a:blip r:embed="rId2"/>
          <a:srcRect/>
          <a:stretch>
            <a:fillRect/>
          </a:stretch>
        </p:blipFill>
        <p:spPr bwMode="auto">
          <a:xfrm>
            <a:off x="500034" y="142852"/>
            <a:ext cx="8101977" cy="648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a:t>
            </a:r>
            <a:r>
              <a:rPr lang="el-GR" dirty="0" err="1" smtClean="0"/>
              <a:t>ελληνοπερσικές</a:t>
            </a:r>
            <a:r>
              <a:rPr lang="el-GR" dirty="0" smtClean="0"/>
              <a:t> συγκρούσεις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Ιωνική επανάσταση: αφορμή μιας σειράς συγκρούσεων Ελλήνων και Περσών</a:t>
            </a:r>
          </a:p>
          <a:p>
            <a:r>
              <a:rPr lang="el-GR" dirty="0"/>
              <a:t>1</a:t>
            </a:r>
            <a:r>
              <a:rPr lang="el-GR" dirty="0" smtClean="0"/>
              <a:t>η εκστρατεία των Περσών κατά της Ελλάδας:</a:t>
            </a:r>
          </a:p>
          <a:p>
            <a:pPr>
              <a:buFont typeface="Wingdings" pitchFamily="2" charset="2"/>
              <a:buChar char="Ø"/>
            </a:pPr>
            <a:r>
              <a:rPr lang="el-GR" dirty="0" smtClean="0"/>
              <a:t>Το 492 </a:t>
            </a:r>
            <a:r>
              <a:rPr lang="el-GR" dirty="0" err="1" smtClean="0"/>
              <a:t>πΧ</a:t>
            </a:r>
            <a:r>
              <a:rPr lang="el-GR" dirty="0" smtClean="0"/>
              <a:t> ο Πέρσης στρατηγός Μαρδόνιος,  ο γαμπρός του βασιλιά Δαρείου, περνάει τον Ελλήσποντο με τον περσικό στρατό και κατευθύνεται προς τη Μακεδονία. Παράλληλα κινείται και ο περσικός στόλος.</a:t>
            </a:r>
          </a:p>
          <a:p>
            <a:pPr>
              <a:buFont typeface="Wingdings" pitchFamily="2" charset="2"/>
              <a:buChar char="Ø"/>
            </a:pPr>
            <a:r>
              <a:rPr lang="el-GR" dirty="0" smtClean="0"/>
              <a:t>Μεγάλη θαλασσοταραχή κοντά στον Άθω καταστρέφει τον περσικό στόλο.</a:t>
            </a:r>
          </a:p>
          <a:p>
            <a:pPr>
              <a:buFont typeface="Wingdings" pitchFamily="2" charset="2"/>
              <a:buChar char="Ø"/>
            </a:pPr>
            <a:r>
              <a:rPr lang="el-GR" dirty="0" smtClean="0"/>
              <a:t>Ο Μαρδόνιος αποκτά και πάλι τον έλεγχο της Θράκης, ο οποίος είχε χαθεί λόγω της Ιωνικής επανάστασης .</a:t>
            </a:r>
          </a:p>
          <a:p>
            <a:pPr>
              <a:buFont typeface="Wingdings" pitchFamily="2" charset="2"/>
              <a:buChar char="Ø"/>
            </a:pPr>
            <a:r>
              <a:rPr lang="el-GR" dirty="0" smtClean="0"/>
              <a:t>Ο περσικός στρατός αποχωρεί από τον ελλαδικό χώρο.</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2528"/>
          </a:xfrm>
        </p:spPr>
        <p:txBody>
          <a:bodyPr>
            <a:normAutofit fontScale="90000"/>
          </a:bodyPr>
          <a:lstStyle/>
          <a:p>
            <a:endParaRPr lang="el-GR" dirty="0"/>
          </a:p>
        </p:txBody>
      </p:sp>
      <p:sp>
        <p:nvSpPr>
          <p:cNvPr id="3" name="2 - Θέση περιεχομένου"/>
          <p:cNvSpPr>
            <a:spLocks noGrp="1"/>
          </p:cNvSpPr>
          <p:nvPr>
            <p:ph idx="1"/>
          </p:nvPr>
        </p:nvSpPr>
        <p:spPr>
          <a:xfrm>
            <a:off x="457200" y="571480"/>
            <a:ext cx="8229600" cy="5554683"/>
          </a:xfrm>
        </p:spPr>
        <p:txBody>
          <a:bodyPr>
            <a:normAutofit fontScale="62500" lnSpcReduction="20000"/>
          </a:bodyPr>
          <a:lstStyle/>
          <a:p>
            <a:r>
              <a:rPr lang="el-GR" dirty="0" smtClean="0"/>
              <a:t>2</a:t>
            </a:r>
            <a:r>
              <a:rPr lang="el-GR" baseline="30000" dirty="0" smtClean="0"/>
              <a:t>η</a:t>
            </a:r>
            <a:r>
              <a:rPr lang="el-GR" dirty="0" smtClean="0"/>
              <a:t> εκστρατεία των Περσών κατά της Ελλάδας:</a:t>
            </a:r>
          </a:p>
          <a:p>
            <a:pPr>
              <a:buFont typeface="Wingdings" pitchFamily="2" charset="2"/>
              <a:buChar char="Ø"/>
            </a:pPr>
            <a:r>
              <a:rPr lang="el-GR" dirty="0" smtClean="0"/>
              <a:t>Ο </a:t>
            </a:r>
            <a:r>
              <a:rPr lang="el-GR" dirty="0"/>
              <a:t>Δ</a:t>
            </a:r>
            <a:r>
              <a:rPr lang="el-GR" dirty="0" smtClean="0"/>
              <a:t>αρείος θέλησε να τιμωρήσει τους Αθηναίους και τους </a:t>
            </a:r>
            <a:r>
              <a:rPr lang="el-GR" dirty="0" err="1" smtClean="0"/>
              <a:t>Ερετριείς</a:t>
            </a:r>
            <a:r>
              <a:rPr lang="el-GR" dirty="0" smtClean="0"/>
              <a:t> για τη βοήθεια που έδωσαν στους Έλληνες της </a:t>
            </a:r>
            <a:r>
              <a:rPr lang="el-GR" dirty="0" err="1"/>
              <a:t>Μ</a:t>
            </a:r>
            <a:r>
              <a:rPr lang="el-GR" dirty="0" err="1" smtClean="0"/>
              <a:t>.Ασίας</a:t>
            </a:r>
            <a:r>
              <a:rPr lang="el-GR" dirty="0" smtClean="0"/>
              <a:t> στην Ιωνική επανάσταση</a:t>
            </a:r>
          </a:p>
          <a:p>
            <a:pPr>
              <a:buFont typeface="Wingdings" pitchFamily="2" charset="2"/>
              <a:buChar char="Ø"/>
            </a:pPr>
            <a:r>
              <a:rPr lang="el-GR" dirty="0" smtClean="0"/>
              <a:t>Θέτει επικεφαλής τους περσικού στρατού δύο στρατηγούς, τον </a:t>
            </a:r>
            <a:r>
              <a:rPr lang="el-GR" dirty="0"/>
              <a:t>Δ</a:t>
            </a:r>
            <a:r>
              <a:rPr lang="el-GR" dirty="0" smtClean="0"/>
              <a:t>άτη και τον Αρταφέρνη</a:t>
            </a:r>
          </a:p>
          <a:p>
            <a:pPr>
              <a:buFont typeface="Wingdings" pitchFamily="2" charset="2"/>
              <a:buChar char="Ø"/>
            </a:pPr>
            <a:r>
              <a:rPr lang="el-GR" dirty="0" smtClean="0"/>
              <a:t>Το 490 </a:t>
            </a:r>
            <a:r>
              <a:rPr lang="el-GR" dirty="0" err="1" smtClean="0"/>
              <a:t>πΧ</a:t>
            </a:r>
            <a:r>
              <a:rPr lang="el-GR" dirty="0" smtClean="0"/>
              <a:t> ισχυρές περσικές δυνάμεις διέπλευσαν το </a:t>
            </a:r>
            <a:r>
              <a:rPr lang="el-GR" dirty="0"/>
              <a:t>Α</a:t>
            </a:r>
            <a:r>
              <a:rPr lang="el-GR" dirty="0" smtClean="0"/>
              <a:t>ιγαίο πέλαγος, αγκυροβόλησαν στην </a:t>
            </a:r>
            <a:r>
              <a:rPr lang="el-GR" dirty="0"/>
              <a:t>Ε</a:t>
            </a:r>
            <a:r>
              <a:rPr lang="el-GR" dirty="0" smtClean="0"/>
              <a:t>ρέτρια και την κατέστρεψαν. </a:t>
            </a:r>
          </a:p>
          <a:p>
            <a:pPr>
              <a:buFont typeface="Wingdings" pitchFamily="2" charset="2"/>
              <a:buChar char="Ø"/>
            </a:pPr>
            <a:r>
              <a:rPr lang="el-GR" dirty="0" smtClean="0"/>
              <a:t>Προχώρησαν στον Μαραθώνα της Αττικής. Οι Αθηναίοι ζήτησαν τη βοήθεια των Σπαρτιατών αλλά εκείνοι επικαλέστηκαν θρησκευτικούς λόγους και καθυστέρησαν πολύ να στείλουν ενισχύσεις.</a:t>
            </a:r>
          </a:p>
          <a:p>
            <a:pPr>
              <a:buFont typeface="Wingdings" pitchFamily="2" charset="2"/>
              <a:buChar char="Ø"/>
            </a:pPr>
            <a:r>
              <a:rPr lang="el-GR" dirty="0" smtClean="0"/>
              <a:t>Οι Αθηναίοι (10.000) και οι </a:t>
            </a:r>
            <a:r>
              <a:rPr lang="el-GR" dirty="0" err="1" smtClean="0"/>
              <a:t>Πλαταιείς</a:t>
            </a:r>
            <a:r>
              <a:rPr lang="el-GR" dirty="0" smtClean="0"/>
              <a:t> (1.000) αντιμετώπισαν τους Πέρσες στο σημείο της απόβασής τους.</a:t>
            </a:r>
          </a:p>
          <a:p>
            <a:pPr>
              <a:buFont typeface="Wingdings" pitchFamily="2" charset="2"/>
              <a:buChar char="Ø"/>
            </a:pPr>
            <a:r>
              <a:rPr lang="el-GR" dirty="0" smtClean="0"/>
              <a:t>Στρατηγός των Αθηναίων ήταν ο Μιλτιάδης που ενίσχυσε τα άκρα της παράταξης </a:t>
            </a:r>
          </a:p>
          <a:p>
            <a:pPr>
              <a:buFont typeface="Wingdings" pitchFamily="2" charset="2"/>
              <a:buChar char="Ø"/>
            </a:pPr>
            <a:r>
              <a:rPr lang="el-GR" dirty="0" smtClean="0"/>
              <a:t>Οι Αθηναίοι όρμησαν γρήγορα στο κατηφορικό έδαφος της πεδιάδας για να αποφύγουν τα βέλη των πολυάριθμων εχθρών και περικύκλωσαν τους Πέρσες. Πολλοί από αυτούς υποχώρησαν πανικόβλητοι στα πλοία τους</a:t>
            </a:r>
          </a:p>
          <a:p>
            <a:pPr>
              <a:buNone/>
            </a:pPr>
            <a:r>
              <a:rPr lang="el-GR" dirty="0" smtClean="0"/>
              <a:t>ΑΡΑ, η ελληνική νίκη απέδειξε ότι οι Πέρσες δεν ήταν αήττητοι </a:t>
            </a:r>
          </a:p>
          <a:p>
            <a:pPr>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5/58/Battle_of_Marathon_Greek_Double_Envelopment.png"/>
          <p:cNvPicPr>
            <a:picLocks noChangeAspect="1" noChangeArrowheads="1"/>
          </p:cNvPicPr>
          <p:nvPr/>
        </p:nvPicPr>
        <p:blipFill>
          <a:blip r:embed="rId2"/>
          <a:srcRect/>
          <a:stretch>
            <a:fillRect/>
          </a:stretch>
        </p:blipFill>
        <p:spPr bwMode="auto">
          <a:xfrm>
            <a:off x="1285852" y="571480"/>
            <a:ext cx="6705600" cy="52768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Κλείσιμο Παραθύρου"/>
          <p:cNvPicPr>
            <a:picLocks noChangeAspect="1" noChangeArrowheads="1"/>
          </p:cNvPicPr>
          <p:nvPr/>
        </p:nvPicPr>
        <p:blipFill>
          <a:blip r:embed="rId2"/>
          <a:srcRect/>
          <a:stretch>
            <a:fillRect/>
          </a:stretch>
        </p:blipFill>
        <p:spPr bwMode="auto">
          <a:xfrm>
            <a:off x="0" y="142852"/>
            <a:ext cx="6000750" cy="4000501"/>
          </a:xfrm>
          <a:prstGeom prst="rect">
            <a:avLst/>
          </a:prstGeom>
          <a:noFill/>
        </p:spPr>
      </p:pic>
      <p:sp>
        <p:nvSpPr>
          <p:cNvPr id="7" name="6 - Ορθογώνιο"/>
          <p:cNvSpPr/>
          <p:nvPr/>
        </p:nvSpPr>
        <p:spPr>
          <a:xfrm>
            <a:off x="5715008" y="1357298"/>
            <a:ext cx="1861472" cy="369332"/>
          </a:xfrm>
          <a:prstGeom prst="rect">
            <a:avLst/>
          </a:prstGeom>
        </p:spPr>
        <p:txBody>
          <a:bodyPr wrap="none">
            <a:spAutoFit/>
          </a:bodyPr>
          <a:lstStyle/>
          <a:p>
            <a:r>
              <a:rPr lang="el-GR" b="1" dirty="0"/>
              <a:t>Κράνος Μιλτιάδη</a:t>
            </a:r>
            <a:endParaRPr lang="el-GR" dirty="0"/>
          </a:p>
        </p:txBody>
      </p:sp>
      <p:sp>
        <p:nvSpPr>
          <p:cNvPr id="8" name="7 - Ορθογώνιο"/>
          <p:cNvSpPr/>
          <p:nvPr/>
        </p:nvSpPr>
        <p:spPr>
          <a:xfrm>
            <a:off x="4000496" y="3500438"/>
            <a:ext cx="4572000" cy="2585323"/>
          </a:xfrm>
          <a:prstGeom prst="rect">
            <a:avLst/>
          </a:prstGeom>
        </p:spPr>
        <p:txBody>
          <a:bodyPr>
            <a:spAutoFit/>
          </a:bodyPr>
          <a:lstStyle/>
          <a:p>
            <a:r>
              <a:rPr lang="el-GR" dirty="0"/>
              <a:t>Ένα από τα πλέον συγκλονιστικά εκθέματα του </a:t>
            </a:r>
            <a:r>
              <a:rPr lang="el-GR" dirty="0" smtClean="0"/>
              <a:t>Μουσείου της Ολυμπίας  </a:t>
            </a:r>
            <a:r>
              <a:rPr lang="el-GR" dirty="0"/>
              <a:t>με μεγάλη ιστορική σημασία, είναι το χάλκινο κορινθιακό κράνος του Μιλτιάδη. Μετά τη μάχη του Μαραθώνα (490 </a:t>
            </a:r>
            <a:r>
              <a:rPr lang="el-GR" dirty="0" err="1"/>
              <a:t>π.Χ.</a:t>
            </a:r>
            <a:r>
              <a:rPr lang="el-GR" dirty="0"/>
              <a:t>) ο μεγάλος αθηναίος στρατηγός αφιέρωσε το κράνος του στο Ιερό του Διός, για να τον ευχαριστήσει για τη νίκη. Ενδεχομένως πρόκειται για το κράνος που είχε χρησιμοποιήσει στη νικηφόρα μάχη.</a:t>
            </a:r>
          </a:p>
        </p:txBody>
      </p:sp>
      <p:sp>
        <p:nvSpPr>
          <p:cNvPr id="9" name="8 - Ορθογώνιο"/>
          <p:cNvSpPr/>
          <p:nvPr/>
        </p:nvSpPr>
        <p:spPr>
          <a:xfrm>
            <a:off x="357158" y="4143380"/>
            <a:ext cx="3429024" cy="1754326"/>
          </a:xfrm>
          <a:prstGeom prst="rect">
            <a:avLst/>
          </a:prstGeom>
        </p:spPr>
        <p:txBody>
          <a:bodyPr wrap="square">
            <a:spAutoFit/>
          </a:bodyPr>
          <a:lstStyle/>
          <a:p>
            <a:r>
              <a:rPr lang="el-GR" dirty="0"/>
              <a:t>Στην αριστερή παραγναθίδα φέρει εγχάρακτη επιγραφή του </a:t>
            </a:r>
            <a:r>
              <a:rPr lang="el-GR" dirty="0" err="1"/>
              <a:t>αναθέτη</a:t>
            </a:r>
            <a:r>
              <a:rPr lang="el-GR" dirty="0"/>
              <a:t>:</a:t>
            </a:r>
            <a:r>
              <a:rPr lang="el-GR" dirty="0" smtClean="0"/>
              <a:t/>
            </a:r>
            <a:br>
              <a:rPr lang="el-GR" dirty="0" smtClean="0"/>
            </a:br>
            <a:r>
              <a:rPr lang="el-GR" dirty="0"/>
              <a:t>ΜΙΛΤΙΑΔΕΣ ΑΝΕ[θ]ΕΚΕΝ [Τ]ΟΙ ΔΙΙ</a:t>
            </a:r>
            <a:r>
              <a:rPr lang="el-GR" dirty="0" smtClean="0"/>
              <a:t/>
            </a:r>
            <a:br>
              <a:rPr lang="el-GR" dirty="0" smtClean="0"/>
            </a:br>
            <a:r>
              <a:rPr lang="el-GR" dirty="0" err="1" smtClean="0"/>
              <a:t>μτφρ</a:t>
            </a:r>
            <a:r>
              <a:rPr lang="el-GR" dirty="0"/>
              <a:t>: Ο Μιλτιάδης αφιέρωσε στον Δία.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ΕΡΩΤΗΣΕΙΣ</a:t>
            </a:r>
            <a:endParaRPr lang="el-GR" dirty="0"/>
          </a:p>
        </p:txBody>
      </p:sp>
      <p:sp>
        <p:nvSpPr>
          <p:cNvPr id="3" name="2 - Θέση περιεχομένου"/>
          <p:cNvSpPr>
            <a:spLocks noGrp="1"/>
          </p:cNvSpPr>
          <p:nvPr>
            <p:ph idx="1"/>
          </p:nvPr>
        </p:nvSpPr>
        <p:spPr>
          <a:xfrm>
            <a:off x="457200" y="1071546"/>
            <a:ext cx="8229600" cy="5054617"/>
          </a:xfrm>
        </p:spPr>
        <p:txBody>
          <a:bodyPr>
            <a:normAutofit fontScale="85000" lnSpcReduction="20000"/>
          </a:bodyPr>
          <a:lstStyle/>
          <a:p>
            <a:pPr>
              <a:buNone/>
            </a:pPr>
            <a:r>
              <a:rPr lang="el-GR" dirty="0" smtClean="0"/>
              <a:t>1.Ποια ήταν η καταγωγή των Περσών και πώς ήταν οργανωμένο το κράτος τους;</a:t>
            </a:r>
          </a:p>
          <a:p>
            <a:pPr>
              <a:buNone/>
            </a:pPr>
            <a:r>
              <a:rPr lang="el-GR" dirty="0" smtClean="0"/>
              <a:t>2.Ποια στοιχεία χαρακτήριζαν τον περσικό πολιτισμό;</a:t>
            </a:r>
          </a:p>
          <a:p>
            <a:pPr>
              <a:buNone/>
            </a:pPr>
            <a:r>
              <a:rPr lang="el-GR" dirty="0" smtClean="0"/>
              <a:t>3.Σε ποιο βαθμό ανέπτυξαν τον πολιτισμό τους οι Έλληνες της </a:t>
            </a:r>
            <a:r>
              <a:rPr lang="el-GR" dirty="0" err="1" smtClean="0"/>
              <a:t>Μικράς</a:t>
            </a:r>
            <a:r>
              <a:rPr lang="el-GR" dirty="0" smtClean="0"/>
              <a:t> Ασίας και ποιες σχέσεις είχαν με τους Πέρσες;</a:t>
            </a:r>
            <a:endParaRPr lang="en-US" dirty="0" smtClean="0"/>
          </a:p>
          <a:p>
            <a:pPr>
              <a:buNone/>
            </a:pPr>
            <a:r>
              <a:rPr lang="en-US" dirty="0" smtClean="0"/>
              <a:t>4.</a:t>
            </a:r>
            <a:r>
              <a:rPr lang="el-GR" dirty="0" smtClean="0"/>
              <a:t>Ποιοι λόγοι οδήγησαν τους Έλληνες της </a:t>
            </a:r>
            <a:r>
              <a:rPr lang="el-GR" dirty="0" err="1" smtClean="0"/>
              <a:t>Μικράς</a:t>
            </a:r>
            <a:r>
              <a:rPr lang="el-GR" dirty="0" smtClean="0"/>
              <a:t> Ασίας στην Ιωνική επανάσταση, με ποιους συμμάχησαν, ποιο ήταν το αποτέλεσμα και ποιες οι συνέπειες;</a:t>
            </a:r>
          </a:p>
          <a:p>
            <a:pPr>
              <a:buNone/>
            </a:pPr>
            <a:r>
              <a:rPr lang="el-GR" dirty="0" smtClean="0"/>
              <a:t>5.Πώς οργανώθηκε η πρώτη εκστρατεία των Περσών κατά των Ελλήνων και ποιο αποτέλεσμα είχε;</a:t>
            </a:r>
          </a:p>
          <a:p>
            <a:pPr>
              <a:buNone/>
            </a:pPr>
            <a:r>
              <a:rPr lang="el-GR" dirty="0" smtClean="0"/>
              <a:t>6.Πώς οργανώθηκε η δεύτερη εκστρατεία των Περσών κατά των Ελλήνων και ποιο αποτέλεσμα είχε;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1643042" y="1071546"/>
            <a:ext cx="5605484" cy="3603528"/>
          </a:xfrm>
          <a:prstGeom prst="rect">
            <a:avLst/>
          </a:prstGeom>
          <a:noFill/>
        </p:spPr>
      </p:pic>
      <p:sp>
        <p:nvSpPr>
          <p:cNvPr id="3" name="2 - Ορθογώνιο"/>
          <p:cNvSpPr/>
          <p:nvPr/>
        </p:nvSpPr>
        <p:spPr>
          <a:xfrm>
            <a:off x="2285984" y="4929198"/>
            <a:ext cx="4572000" cy="646331"/>
          </a:xfrm>
          <a:prstGeom prst="rect">
            <a:avLst/>
          </a:prstGeom>
        </p:spPr>
        <p:txBody>
          <a:bodyPr>
            <a:spAutoFit/>
          </a:bodyPr>
          <a:lstStyle/>
          <a:p>
            <a:r>
              <a:rPr lang="el-GR" b="1" i="1" dirty="0"/>
              <a:t>Η περσική αυτοκρατορία και ο ελληνικός κόσμος περί το 480 </a:t>
            </a:r>
            <a:r>
              <a:rPr lang="el-GR" b="1" i="1" dirty="0" err="1"/>
              <a:t>π.Χ.</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Πέρσες και το κράτος τους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u="sng" dirty="0" smtClean="0"/>
              <a:t>Πέρσες</a:t>
            </a:r>
            <a:r>
              <a:rPr lang="el-GR" dirty="0" smtClean="0"/>
              <a:t>: ινδοευρωπαϊκός λαός, όπως και οι </a:t>
            </a:r>
            <a:r>
              <a:rPr lang="el-GR" dirty="0" err="1" smtClean="0"/>
              <a:t>Μήδοι</a:t>
            </a:r>
            <a:r>
              <a:rPr lang="el-GR" dirty="0" smtClean="0"/>
              <a:t> με τους οποίους ενώθηκαν</a:t>
            </a:r>
          </a:p>
          <a:p>
            <a:r>
              <a:rPr lang="el-GR" dirty="0" smtClean="0"/>
              <a:t>Κύρος Α΄(645-602 </a:t>
            </a:r>
            <a:r>
              <a:rPr lang="el-GR" dirty="0" err="1" smtClean="0"/>
              <a:t>π.Χ.</a:t>
            </a:r>
            <a:r>
              <a:rPr lang="el-GR" dirty="0" smtClean="0"/>
              <a:t>)= ιδρυτής βασιλιάς του Περσικού κράτους </a:t>
            </a:r>
          </a:p>
          <a:p>
            <a:r>
              <a:rPr lang="el-GR" dirty="0" smtClean="0"/>
              <a:t>Οργάνωση του περσικού κράτους:</a:t>
            </a:r>
          </a:p>
          <a:p>
            <a:pPr>
              <a:buNone/>
            </a:pPr>
            <a:r>
              <a:rPr lang="el-GR" dirty="0" smtClean="0"/>
              <a:t>1.πολυεθνικό κράτος που εξελίχθηκε σε μεγάλη αυτοκρατορία </a:t>
            </a:r>
          </a:p>
          <a:p>
            <a:pPr>
              <a:buNone/>
            </a:pPr>
            <a:r>
              <a:rPr lang="el-GR" dirty="0" smtClean="0"/>
              <a:t>2.ήταν χωρισμένο σε </a:t>
            </a:r>
            <a:r>
              <a:rPr lang="el-GR" u="sng" dirty="0" smtClean="0"/>
              <a:t>σατραπείες,</a:t>
            </a:r>
            <a:r>
              <a:rPr lang="el-GR" dirty="0" smtClean="0"/>
              <a:t> δηλ. μεγάλες επαρχίες που τις διοικούσαν οι </a:t>
            </a:r>
            <a:r>
              <a:rPr lang="el-GR" u="sng" dirty="0" smtClean="0"/>
              <a:t>σατράπες.</a:t>
            </a:r>
            <a:r>
              <a:rPr lang="el-GR" dirty="0" smtClean="0"/>
              <a:t> Ήταν υπεύθυνοι για τη χρηστή(=σωστή) διοίκηση και για την είσπραξη των φόρων. Φόρους δεν κατέβαλαν οι Πέρσες και οι </a:t>
            </a:r>
            <a:r>
              <a:rPr lang="el-GR" dirty="0" err="1" smtClean="0"/>
              <a:t>Μήδοι</a:t>
            </a:r>
            <a:endParaRPr lang="el-GR" dirty="0" smtClean="0"/>
          </a:p>
          <a:p>
            <a:pPr>
              <a:buNone/>
            </a:pPr>
            <a:r>
              <a:rPr lang="el-GR" dirty="0" smtClean="0"/>
              <a:t>3.Οι Πέρσες  επιδίωκαν να δημιουργήσουν μια κοσμοκρατορία </a:t>
            </a:r>
            <a:endParaRPr lang="el-GR" u="sng" dirty="0" smtClean="0"/>
          </a:p>
          <a:p>
            <a:pPr>
              <a:buNone/>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ownloads\site_0114_0002.jpg"/>
          <p:cNvPicPr>
            <a:picLocks noChangeAspect="1" noChangeArrowheads="1"/>
          </p:cNvPicPr>
          <p:nvPr/>
        </p:nvPicPr>
        <p:blipFill>
          <a:blip r:embed="rId2" cstate="print"/>
          <a:srcRect/>
          <a:stretch>
            <a:fillRect/>
          </a:stretch>
        </p:blipFill>
        <p:spPr bwMode="auto">
          <a:xfrm>
            <a:off x="1450975" y="1087438"/>
            <a:ext cx="6242050" cy="46815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ownloads\site_0114_0007.jpg"/>
          <p:cNvPicPr>
            <a:picLocks noChangeAspect="1" noChangeArrowheads="1"/>
          </p:cNvPicPr>
          <p:nvPr/>
        </p:nvPicPr>
        <p:blipFill>
          <a:blip r:embed="rId2" cstate="print"/>
          <a:srcRect/>
          <a:stretch>
            <a:fillRect/>
          </a:stretch>
        </p:blipFill>
        <p:spPr bwMode="auto">
          <a:xfrm>
            <a:off x="2857488" y="500042"/>
            <a:ext cx="4050000" cy="540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Περσικός πολιτισμός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Πίστευαν στον </a:t>
            </a:r>
            <a:r>
              <a:rPr lang="el-GR" dirty="0" err="1" smtClean="0"/>
              <a:t>Αχουραμάσδα</a:t>
            </a:r>
            <a:r>
              <a:rPr lang="el-GR" dirty="0" smtClean="0"/>
              <a:t>, τον θεό της σοφίας και της αλήθειας</a:t>
            </a:r>
          </a:p>
          <a:p>
            <a:r>
              <a:rPr lang="el-GR" dirty="0" smtClean="0"/>
              <a:t>Πίστευαν σε υψηλές ηθικές αξίες, όπως για παράδειγμα την αλήθεια. Μάλιστα ο ιστορικός Ηρόδοτος αναφέρει ότι τα παιδιά των Περσών από μικρή ηλικία μάθαιναν «να ιππεύουν, να τοξεύουν και να λένε την αλήθεια»</a:t>
            </a:r>
          </a:p>
          <a:p>
            <a:r>
              <a:rPr lang="el-GR" dirty="0" smtClean="0"/>
              <a:t>Είχαν τη σφηνοειδή γραφή, όπως την έμαθαν από παλιότερους λαούς της περιοχής τους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Έλληνες της </a:t>
            </a:r>
            <a:r>
              <a:rPr lang="el-GR" dirty="0" err="1" smtClean="0"/>
              <a:t>Μικράς</a:t>
            </a:r>
            <a:r>
              <a:rPr lang="el-GR" dirty="0" smtClean="0"/>
              <a:t> Ασίας και η σχέση τους με τους Πέρσες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Έλληνες άποικοι της </a:t>
            </a:r>
            <a:r>
              <a:rPr lang="el-GR" dirty="0" err="1" smtClean="0"/>
              <a:t>Μ.Ασίας</a:t>
            </a:r>
            <a:r>
              <a:rPr lang="el-GR" dirty="0" smtClean="0"/>
              <a:t>: ήταν εργατικοί, δραστήριοι και είχαν εμπορικές σχέσεις με τους κατοίκους της Μεσογείου και με τους κατοίκους του Εύξεινου Πόντου, όπου υπήρχαν και πολλές ελληνικές αποικίες</a:t>
            </a:r>
          </a:p>
          <a:p>
            <a:r>
              <a:rPr lang="el-GR" dirty="0" smtClean="0"/>
              <a:t>Οι </a:t>
            </a:r>
            <a:r>
              <a:rPr lang="el-GR" dirty="0" err="1" smtClean="0"/>
              <a:t>Λυδοί</a:t>
            </a:r>
            <a:r>
              <a:rPr lang="el-GR" dirty="0" smtClean="0"/>
              <a:t> και οι Πέρσες απείλησαν την ανεξαρτησία των Ελλήνων της Μ. Ασίας. Πλήρωναν  βαρύ φόρο και ακολουθούσαν υποχρεωτικά τους Πέρσες στις εκστρατείες τους. </a:t>
            </a:r>
          </a:p>
          <a:p>
            <a:r>
              <a:rPr lang="el-GR" dirty="0" smtClean="0"/>
              <a:t>Το 513 </a:t>
            </a:r>
            <a:r>
              <a:rPr lang="el-GR" dirty="0" err="1" smtClean="0"/>
              <a:t>πΧ</a:t>
            </a:r>
            <a:r>
              <a:rPr lang="el-GR" dirty="0" smtClean="0"/>
              <a:t> οι Πέρσες </a:t>
            </a:r>
            <a:r>
              <a:rPr lang="el-GR" dirty="0"/>
              <a:t>ε</a:t>
            </a:r>
            <a:r>
              <a:rPr lang="el-GR" dirty="0" smtClean="0"/>
              <a:t>κστράτευσαν κατά των </a:t>
            </a:r>
            <a:r>
              <a:rPr lang="el-GR" dirty="0" err="1" smtClean="0"/>
              <a:t>Σκυθών</a:t>
            </a:r>
            <a:r>
              <a:rPr lang="el-GR" dirty="0" smtClean="0"/>
              <a:t>, βόρεια του Δούναβη, απέτυχαν αλλά πήραν κάτω από τον έλεγχο τους τη Θράκη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42976" y="857232"/>
            <a:ext cx="7000924" cy="4308872"/>
          </a:xfrm>
          <a:prstGeom prst="rect">
            <a:avLst/>
          </a:prstGeom>
        </p:spPr>
        <p:txBody>
          <a:bodyPr wrap="square">
            <a:spAutoFit/>
          </a:bodyPr>
          <a:lstStyle/>
          <a:p>
            <a:r>
              <a:rPr lang="el-GR" sz="1600" dirty="0" smtClean="0"/>
              <a:t>                               ΟΙ </a:t>
            </a:r>
            <a:r>
              <a:rPr lang="el-GR" sz="1600" dirty="0"/>
              <a:t>ΙΩΝΕΣ ΚΑΙ ΟΙ ΑΙΟΛΕΙΣ ΠΡΟΣ ΤΟΝ ΚΥΡΟ</a:t>
            </a:r>
          </a:p>
          <a:p>
            <a:r>
              <a:rPr lang="el-GR" sz="1600" dirty="0"/>
              <a:t>Οι Ίωνες και οι Αιολείς μόλις κατακτήθηκε η Λυδία από τους Πέρσες, έστειλαν αντιπροσωπεία στις Σάρδεις δηλώνοντας στον </a:t>
            </a:r>
            <a:r>
              <a:rPr lang="el-GR" sz="1600" dirty="0" err="1"/>
              <a:t>Κύρο</a:t>
            </a:r>
            <a:r>
              <a:rPr lang="el-GR" sz="1600" dirty="0"/>
              <a:t> ότι ήθελαν να γίνουν υπήκοοί του με τους ίδιους όρους που ήταν πριν με τον Κροίσο. Εκείνος, αφού άκουσε τις προτάσεις τους, τους διηγήθηκε έναν μύθο: «Ένας αυλητής βλέποντας ψάρια στη θάλασσα άρχισε να παίζει τον αυλό του, γιατί νόμιζε ότι θα βγουν στην ξηρά. Έπεσε όμως έξω στους υπολογισμούς του. Πήρε τότε ένα δίχτυ και, αφού έπιασε πάρα πολλά, τα τράβηξε έξω. Κι όταν τα είδε να πηδούν, είπε σε αυτά: Σταματήστε να χορεύετε. Όταν έπαιζα προηγουμένως τον αυλό δεν θελήσατε να βγείτε έξω». Τον μύθο αυτό είπε στους Ίωνες και στους Αιολείς, γιατί προηγουμένως οι Ίωνες, όταν τους ζήτησε με απεσταλμένους να αποστατήσουν κατά του Κροίσου, δεν δέχτηκαν. Τώρα μπροστά σε τετελεσμένο γεγονός ήταν πρόθυμοι να υπακούσουν. Αυτά τα έλεγε γεμάτος οργή.                                                                                                                                               Ηρόδοτος, Ιστορία, 1. 141.</a:t>
            </a:r>
            <a:r>
              <a:rPr lang="el-GR" sz="1600" dirty="0" smtClean="0"/>
              <a:t/>
            </a:r>
            <a:br>
              <a:rPr lang="el-GR" sz="1600" dirty="0" smtClean="0"/>
            </a:br>
            <a:r>
              <a:rPr lang="el-GR" sz="1600" dirty="0"/>
              <a:t>Σημ.: Μετά από αυτά οι Ίωνες άρχισαν να χτίζουν τείχη και παράλληλα έστειλαν πρέσβεις στη Σπάρτη, ζητώντας βοήθεια</a:t>
            </a:r>
            <a:r>
              <a:rPr lang="el-GR"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571480"/>
            <a:ext cx="6858000" cy="4770537"/>
          </a:xfrm>
          <a:prstGeom prst="rect">
            <a:avLst/>
          </a:prstGeom>
        </p:spPr>
        <p:txBody>
          <a:bodyPr wrap="square">
            <a:spAutoFit/>
          </a:bodyPr>
          <a:lstStyle/>
          <a:p>
            <a:r>
              <a:rPr lang="el-GR" sz="1600" dirty="0" smtClean="0"/>
              <a:t>                                                                Η </a:t>
            </a:r>
            <a:r>
              <a:rPr lang="el-GR" sz="1600" dirty="0"/>
              <a:t>ΜΙΛΗΤΟΣ</a:t>
            </a:r>
          </a:p>
          <a:p>
            <a:r>
              <a:rPr lang="el-GR" sz="1600" dirty="0"/>
              <a:t>Η Μίλητος υπήρξε μία από τις παλαιότερες και σπουδαιότερες πόλεις της Ιωνίας, χτισμένη στις εκβολές του ποταμού Μαιάνδρου. Κατά τους αρχαίους χρόνους ήταν παραλιακή και διέθετε τέσσερα λιμάνια, ενώ σήμερα απέχει 9 χιλιόμετρα από τη θάλασσα, λόγω των προσχώσεων του ποταμού. Η παράδοση αναφέρει ότι στο β’ μισό του 11ου αιώνα </a:t>
            </a:r>
            <a:r>
              <a:rPr lang="el-GR" sz="1600" dirty="0" err="1"/>
              <a:t>π.Χ.</a:t>
            </a:r>
            <a:r>
              <a:rPr lang="el-GR" sz="1600" dirty="0"/>
              <a:t> η πόλη αποικίστηκε από Ίωνες με αρχηγό τον Νηλέα, γιο του Κόδρου, στοιχείο που ενισχύεται από την εύρεση γεωμετρικού οικισμού. Η πόλη γνώρισε μεγάλη πνευματική και οικονομική άνθηση_ από εκεί κατάγονταν μεγάλες μορφές της αρχαίας ελληνικής διανόησης, όπως ο Θαλής, ο Αναξίμανδρος, ο Αναξιμένης, ο Εκαταίος κ.ά. Στα τέλη του 7ου αιώνα </a:t>
            </a:r>
            <a:r>
              <a:rPr lang="el-GR" sz="1600" dirty="0" err="1"/>
              <a:t>π.Χ.</a:t>
            </a:r>
            <a:r>
              <a:rPr lang="el-GR" sz="1600" dirty="0"/>
              <a:t> εισήγαγε την κοπή νομίσματος από ήλεκτρο και ίδρυσε αποικίες, από τις οποίες σπουδαιότερες ήταν η </a:t>
            </a:r>
            <a:r>
              <a:rPr lang="el-GR" sz="1600" dirty="0" err="1"/>
              <a:t>Ναύκρατη</a:t>
            </a:r>
            <a:r>
              <a:rPr lang="el-GR" sz="1600" dirty="0"/>
              <a:t> στην Αίγυπτο, η Άβυδος και η </a:t>
            </a:r>
            <a:r>
              <a:rPr lang="el-GR" sz="1600" dirty="0" err="1"/>
              <a:t>Κύζικος</a:t>
            </a:r>
            <a:r>
              <a:rPr lang="el-GR" sz="1600" dirty="0"/>
              <a:t> στην Προποντίδα, η Αμισός, η Σινώπη, η Τραπεζούντα, ο Ολβία και η Απολλωνία στον Εύξεινο πόντο. Η Μίλητος πρωτοστάτησε στην Ιωνική επανάσταση, που καταπνίγηκε με τη ναυμαχία της </a:t>
            </a:r>
            <a:r>
              <a:rPr lang="el-GR" sz="1600" dirty="0" err="1"/>
              <a:t>Λάδης</a:t>
            </a:r>
            <a:r>
              <a:rPr lang="el-GR" sz="1600" dirty="0"/>
              <a:t> (494 </a:t>
            </a:r>
            <a:r>
              <a:rPr lang="el-GR" sz="1600" dirty="0" err="1"/>
              <a:t>π.Χ.</a:t>
            </a:r>
            <a:r>
              <a:rPr lang="el-GR" sz="1600" dirty="0"/>
              <a:t>) και μετά την οποία η πόλη ισοπεδώθηκε από τους Πέρσες. Μετά τη ναυμαχία της Μυκάλης (479 </a:t>
            </a:r>
            <a:r>
              <a:rPr lang="el-GR" sz="1600" dirty="0" err="1"/>
              <a:t>π.Χ.</a:t>
            </a:r>
            <a:r>
              <a:rPr lang="el-GR" sz="1600" dirty="0"/>
              <a:t>) άρχισε η ανοικοδόμησή της με αφετηρία το ιερό του Απόλλωνα και τον ναό της </a:t>
            </a:r>
            <a:r>
              <a:rPr lang="el-GR" sz="1600" dirty="0" smtClean="0"/>
              <a:t>Αθηνάς.</a:t>
            </a:r>
          </a:p>
          <a:p>
            <a:r>
              <a:rPr lang="el-GR" sz="1600" dirty="0"/>
              <a:t> </a:t>
            </a:r>
            <a:r>
              <a:rPr lang="el-GR" sz="1600" dirty="0" smtClean="0"/>
              <a:t>                                                          Εγκυκλοπαίδεια Πάπυρος-</a:t>
            </a:r>
            <a:r>
              <a:rPr lang="el-GR" sz="1600" dirty="0" err="1" smtClean="0"/>
              <a:t>Λαρούς</a:t>
            </a:r>
            <a:r>
              <a:rPr lang="el-GR" sz="1600" dirty="0" smtClean="0"/>
              <a:t>-</a:t>
            </a:r>
            <a:r>
              <a:rPr lang="el-GR" sz="1600" dirty="0" err="1" smtClean="0"/>
              <a:t>Μπριτάνικα</a:t>
            </a:r>
            <a:endParaRPr lang="el-G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1235</Words>
  <Application>Microsoft Office PowerPoint</Application>
  <PresentationFormat>Προβολή στην οθόνη (4:3)</PresentationFormat>
  <Paragraphs>56</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ΠΕΡΣΕΣ ΚΑΙ ΕΛΛΗΝΕΣ: ΔΥΟ ΚΟΣΜΟΙ ΣΥΓΚΡΟΥΟΝΤΑΙ</vt:lpstr>
      <vt:lpstr>Διαφάνεια 2</vt:lpstr>
      <vt:lpstr>Οι Πέρσες και το κράτος τους</vt:lpstr>
      <vt:lpstr>Διαφάνεια 4</vt:lpstr>
      <vt:lpstr>Διαφάνεια 5</vt:lpstr>
      <vt:lpstr>Περσικός πολιτισμός</vt:lpstr>
      <vt:lpstr>Οι Έλληνες της Μικράς Ασίας και η σχέση τους με τους Πέρσες</vt:lpstr>
      <vt:lpstr>Διαφάνεια 8</vt:lpstr>
      <vt:lpstr>Διαφάνεια 9</vt:lpstr>
      <vt:lpstr>Η Ιωνική επανάσταση</vt:lpstr>
      <vt:lpstr>Διαφάνεια 11</vt:lpstr>
      <vt:lpstr>Οι ελληνοπερσικές συγκρούσεις</vt:lpstr>
      <vt:lpstr>Διαφάνεια 13</vt:lpstr>
      <vt:lpstr>Διαφάνεια 14</vt:lpstr>
      <vt:lpstr>Διαφάνεια 15</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ΠΕΡΣΕΣ ΚΑΙ ΕΛΛΗΝΕΣ: ΔΥΟ ΚΟΣΜΟΙ ΣΥΓΚΡΟΥΟΝΤΑΙ</dc:title>
  <dc:creator>User</dc:creator>
  <cp:lastModifiedBy>User</cp:lastModifiedBy>
  <cp:revision>24</cp:revision>
  <dcterms:created xsi:type="dcterms:W3CDTF">2022-02-02T20:35:00Z</dcterms:created>
  <dcterms:modified xsi:type="dcterms:W3CDTF">2022-02-07T17:49:56Z</dcterms:modified>
</cp:coreProperties>
</file>