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92" r:id="rId6"/>
    <p:sldId id="290" r:id="rId7"/>
    <p:sldId id="258" r:id="rId8"/>
    <p:sldId id="280" r:id="rId9"/>
    <p:sldId id="259" r:id="rId10"/>
    <p:sldId id="260" r:id="rId11"/>
    <p:sldId id="281" r:id="rId12"/>
    <p:sldId id="261" r:id="rId13"/>
    <p:sldId id="282" r:id="rId14"/>
    <p:sldId id="262" r:id="rId15"/>
    <p:sldId id="283" r:id="rId16"/>
    <p:sldId id="284" r:id="rId17"/>
    <p:sldId id="263" r:id="rId18"/>
    <p:sldId id="285" r:id="rId19"/>
    <p:sldId id="264" r:id="rId20"/>
    <p:sldId id="286" r:id="rId21"/>
    <p:sldId id="265" r:id="rId22"/>
    <p:sldId id="266" r:id="rId23"/>
    <p:sldId id="288" r:id="rId24"/>
    <p:sldId id="289" r:id="rId25"/>
    <p:sldId id="267" r:id="rId26"/>
    <p:sldId id="287" r:id="rId27"/>
    <p:sldId id="275" r:id="rId28"/>
    <p:sldId id="291"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179F4DC-2FE4-42CC-9D90-3761230546C0}" type="datetimeFigureOut">
              <a:rPr lang="el-GR" smtClean="0"/>
              <a:pPr/>
              <a:t>17/2/2022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7BAF9D-825C-47D5-9CDD-E960AB06692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9F4DC-2FE4-42CC-9D90-3761230546C0}" type="datetimeFigureOut">
              <a:rPr lang="el-GR" smtClean="0"/>
              <a:pPr/>
              <a:t>17/2/2022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BAF9D-825C-47D5-9CDD-E960AB06692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greek-language.gr/digitalResources/ancient_greek/anthology/literature/browse.html?text_id=37"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00175"/>
            <a:ext cx="7772400" cy="2100276"/>
          </a:xfrm>
        </p:spPr>
        <p:txBody>
          <a:bodyPr>
            <a:normAutofit fontScale="90000"/>
          </a:bodyPr>
          <a:lstStyle/>
          <a:p>
            <a:r>
              <a:rPr lang="el-GR" dirty="0" smtClean="0"/>
              <a:t>ΤΑ ΓΡΑΜΜΑΤΑ ΚΑΤΑ ΤΗΝ ΑΡΧΑΪΚΗ ΕΠΟΧΗ</a:t>
            </a:r>
            <a:br>
              <a:rPr lang="el-GR" dirty="0" smtClean="0"/>
            </a:br>
            <a:r>
              <a:rPr lang="el-GR" dirty="0" smtClean="0"/>
              <a:t>(800-479 </a:t>
            </a:r>
            <a:r>
              <a:rPr lang="el-GR" dirty="0" err="1" smtClean="0"/>
              <a:t>π.Χ.</a:t>
            </a:r>
            <a:r>
              <a:rPr lang="el-GR" dirty="0" smtClean="0"/>
              <a:t>)</a:t>
            </a:r>
            <a:endParaRPr lang="el-GR" dirty="0"/>
          </a:p>
        </p:txBody>
      </p:sp>
      <p:sp>
        <p:nvSpPr>
          <p:cNvPr id="3" name="2 - Υπότιτλος"/>
          <p:cNvSpPr>
            <a:spLocks noGrp="1"/>
          </p:cNvSpPr>
          <p:nvPr>
            <p:ph type="subTitle" idx="1"/>
          </p:nvPr>
        </p:nvSpPr>
        <p:spPr/>
        <p:txBody>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Κορυφαίες δημιουργίες</a:t>
            </a:r>
            <a:endParaRPr lang="el-GR" dirty="0"/>
          </a:p>
        </p:txBody>
      </p:sp>
      <p:sp>
        <p:nvSpPr>
          <p:cNvPr id="3" name="2 - Θέση περιεχομένου"/>
          <p:cNvSpPr>
            <a:spLocks noGrp="1"/>
          </p:cNvSpPr>
          <p:nvPr>
            <p:ph idx="1"/>
          </p:nvPr>
        </p:nvSpPr>
        <p:spPr/>
        <p:txBody>
          <a:bodyPr/>
          <a:lstStyle/>
          <a:p>
            <a:pPr marL="514350" indent="-514350">
              <a:buAutoNum type="arabicPeriod"/>
            </a:pPr>
            <a:r>
              <a:rPr lang="el-GR" dirty="0" smtClean="0"/>
              <a:t>Ανέγερση λίθινων ναών. </a:t>
            </a:r>
          </a:p>
          <a:p>
            <a:pPr marL="514350" indent="-514350">
              <a:buAutoNum type="arabicPeriod"/>
            </a:pPr>
            <a:r>
              <a:rPr lang="el-GR" dirty="0" smtClean="0"/>
              <a:t>Δημιουργία λίθινων αγαλμάτων σε φυσικό και υπερφυσικό μέγεθος.</a:t>
            </a:r>
          </a:p>
          <a:p>
            <a:pPr marL="514350" indent="-514350">
              <a:buFont typeface="Wingdings" pitchFamily="2" charset="2"/>
              <a:buChar char="Ø"/>
            </a:pPr>
            <a:r>
              <a:rPr lang="el-GR" dirty="0" smtClean="0"/>
              <a:t>     Η τέχνη της αρχαϊκής εποχής δέχεται επιδράσεις από την τέχνη  της Ανατολής και της Αιγύπτου</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me.gr/chronos/04/gr/oroi/02_gr.gif"/>
          <p:cNvPicPr>
            <a:picLocks noChangeAspect="1" noChangeArrowheads="1"/>
          </p:cNvPicPr>
          <p:nvPr/>
        </p:nvPicPr>
        <p:blipFill>
          <a:blip r:embed="rId2"/>
          <a:srcRect/>
          <a:stretch>
            <a:fillRect/>
          </a:stretch>
        </p:blipFill>
        <p:spPr bwMode="auto">
          <a:xfrm>
            <a:off x="2714612" y="1214422"/>
            <a:ext cx="4124325" cy="2333626"/>
          </a:xfrm>
          <a:prstGeom prst="rect">
            <a:avLst/>
          </a:prstGeom>
          <a:noFill/>
        </p:spPr>
      </p:pic>
      <p:sp>
        <p:nvSpPr>
          <p:cNvPr id="3" name="2 - Ορθογώνιο"/>
          <p:cNvSpPr/>
          <p:nvPr/>
        </p:nvSpPr>
        <p:spPr>
          <a:xfrm>
            <a:off x="2357422" y="3714752"/>
            <a:ext cx="4572000" cy="646331"/>
          </a:xfrm>
          <a:prstGeom prst="rect">
            <a:avLst/>
          </a:prstGeom>
        </p:spPr>
        <p:txBody>
          <a:bodyPr>
            <a:spAutoFit/>
          </a:bodyPr>
          <a:lstStyle/>
          <a:p>
            <a:r>
              <a:rPr lang="el-GR" dirty="0"/>
              <a:t>Κάτοψη τυπικού αρχαίου ελληνικού ναού.</a:t>
            </a:r>
            <a:r>
              <a:rPr lang="el-GR" dirty="0" smtClean="0"/>
              <a:t/>
            </a:r>
            <a:br>
              <a:rPr lang="el-GR" dirty="0" smtClean="0"/>
            </a:br>
            <a:r>
              <a:rPr lang="el-GR" dirty="0"/>
              <a:t>© Ίδρυμα Μείζονος Ελληνισμού.</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ναοί</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Μνημειακοί ναοί που θα επηρεάσουν την παγκόσμια αρχιτεκτονική μέχρι και σήμερα</a:t>
            </a:r>
          </a:p>
          <a:p>
            <a:r>
              <a:rPr lang="el-GR" dirty="0" smtClean="0"/>
              <a:t>Κτίζονται από πέτρα και συχνά από μάρμαρο.</a:t>
            </a:r>
          </a:p>
          <a:p>
            <a:r>
              <a:rPr lang="el-GR" dirty="0" smtClean="0"/>
              <a:t>Το σχήμα τους θυμίζει το μυκηναϊκό </a:t>
            </a:r>
            <a:r>
              <a:rPr lang="el-GR" i="1" dirty="0" smtClean="0"/>
              <a:t>μέγαρο</a:t>
            </a:r>
            <a:r>
              <a:rPr lang="el-GR" dirty="0" smtClean="0"/>
              <a:t> </a:t>
            </a:r>
          </a:p>
          <a:p>
            <a:r>
              <a:rPr lang="el-GR" dirty="0" smtClean="0"/>
              <a:t>Τα τμήματα του ναού: </a:t>
            </a:r>
          </a:p>
          <a:p>
            <a:pPr>
              <a:buNone/>
            </a:pPr>
            <a:r>
              <a:rPr lang="el-GR" dirty="0" smtClean="0"/>
              <a:t>1. Ο πρόναος (= ανοικτός προθάλαμος με δύο κίονες)</a:t>
            </a:r>
          </a:p>
          <a:p>
            <a:pPr>
              <a:buNone/>
            </a:pPr>
            <a:r>
              <a:rPr lang="el-GR" dirty="0" smtClean="0"/>
              <a:t> 2. Ο σηκός (= το κυρίως δωμάτιο)</a:t>
            </a:r>
          </a:p>
          <a:p>
            <a:pPr>
              <a:buNone/>
            </a:pPr>
            <a:r>
              <a:rPr lang="el-GR" dirty="0" smtClean="0"/>
              <a:t> 3. Ο οπισθόδομος (=πίσω δωμάτιο)</a:t>
            </a:r>
          </a:p>
          <a:p>
            <a:pPr>
              <a:buNone/>
            </a:pPr>
            <a:r>
              <a:rPr lang="el-GR" dirty="0" smtClean="0"/>
              <a:t> 4. Το πτερό (=κιονοστοιχία γύρω από το κτίριο)</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p:cNvPicPr>
            <a:picLocks noChangeAspect="1" noChangeArrowheads="1"/>
          </p:cNvPicPr>
          <p:nvPr/>
        </p:nvPicPr>
        <p:blipFill>
          <a:blip r:embed="rId2"/>
          <a:srcRect/>
          <a:stretch>
            <a:fillRect/>
          </a:stretch>
        </p:blipFill>
        <p:spPr bwMode="auto">
          <a:xfrm>
            <a:off x="785786" y="928670"/>
            <a:ext cx="2857500" cy="1762126"/>
          </a:xfrm>
          <a:prstGeom prst="rect">
            <a:avLst/>
          </a:prstGeom>
          <a:noFill/>
        </p:spPr>
      </p:pic>
      <p:pic>
        <p:nvPicPr>
          <p:cNvPr id="28676" name="Picture 4" descr="image"/>
          <p:cNvPicPr>
            <a:picLocks noChangeAspect="1" noChangeArrowheads="1"/>
          </p:cNvPicPr>
          <p:nvPr/>
        </p:nvPicPr>
        <p:blipFill>
          <a:blip r:embed="rId3"/>
          <a:srcRect/>
          <a:stretch>
            <a:fillRect/>
          </a:stretch>
        </p:blipFill>
        <p:spPr bwMode="auto">
          <a:xfrm>
            <a:off x="4929190" y="500042"/>
            <a:ext cx="2228850" cy="3619500"/>
          </a:xfrm>
          <a:prstGeom prst="rect">
            <a:avLst/>
          </a:prstGeom>
          <a:noFill/>
        </p:spPr>
      </p:pic>
      <p:sp>
        <p:nvSpPr>
          <p:cNvPr id="4" name="3 - Ορθογώνιο"/>
          <p:cNvSpPr/>
          <p:nvPr/>
        </p:nvSpPr>
        <p:spPr>
          <a:xfrm>
            <a:off x="571472" y="2714620"/>
            <a:ext cx="3286148" cy="553998"/>
          </a:xfrm>
          <a:prstGeom prst="rect">
            <a:avLst/>
          </a:prstGeom>
        </p:spPr>
        <p:txBody>
          <a:bodyPr wrap="square">
            <a:spAutoFit/>
          </a:bodyPr>
          <a:lstStyle/>
          <a:p>
            <a:r>
              <a:rPr lang="el-GR" i="1" dirty="0"/>
              <a:t> </a:t>
            </a:r>
            <a:r>
              <a:rPr lang="el-GR" sz="1200" b="1" i="1" dirty="0"/>
              <a:t>Αναπαράσταση ναού δωρικού ρυθμού. Ο ναός της Αρτέμιδος-Γοργούς στην Κέρκυρα (580 </a:t>
            </a:r>
            <a:r>
              <a:rPr lang="el-GR" sz="1200" b="1" i="1" dirty="0" err="1"/>
              <a:t>π.Χ.</a:t>
            </a:r>
            <a:r>
              <a:rPr lang="el-GR" sz="1200" b="1" i="1" dirty="0"/>
              <a:t>).</a:t>
            </a:r>
            <a:endParaRPr lang="el-GR" sz="1200" dirty="0"/>
          </a:p>
        </p:txBody>
      </p:sp>
      <p:sp>
        <p:nvSpPr>
          <p:cNvPr id="5" name="4 - Ορθογώνιο"/>
          <p:cNvSpPr/>
          <p:nvPr/>
        </p:nvSpPr>
        <p:spPr>
          <a:xfrm>
            <a:off x="4214810" y="4214818"/>
            <a:ext cx="4572000" cy="461665"/>
          </a:xfrm>
          <a:prstGeom prst="rect">
            <a:avLst/>
          </a:prstGeom>
        </p:spPr>
        <p:txBody>
          <a:bodyPr>
            <a:spAutoFit/>
          </a:bodyPr>
          <a:lstStyle/>
          <a:p>
            <a:r>
              <a:rPr lang="el-GR" sz="1200" b="1" i="1" dirty="0"/>
              <a:t>Αναπαράσταση μέρους του ιωνικού αρχαϊκού ναού του Απόλλωνα στα Δίδυμα της Μιλήτου (6ος αιώνας </a:t>
            </a:r>
            <a:r>
              <a:rPr lang="el-GR" sz="1200" b="1" i="1" dirty="0" err="1"/>
              <a:t>π.Χ.</a:t>
            </a:r>
            <a:r>
              <a:rPr lang="el-GR" sz="1200" b="1" i="1" dirty="0"/>
              <a:t>).</a:t>
            </a:r>
            <a:endParaRPr lang="el-G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αρχιτεκτονικοί ρυθμοί</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Οι ναοί της αρχαϊκής εποχής χτίζονται με δύο ρυθμούς:</a:t>
            </a:r>
          </a:p>
          <a:p>
            <a:pPr marL="514350" indent="-514350">
              <a:buAutoNum type="arabicPeriod"/>
            </a:pPr>
            <a:r>
              <a:rPr lang="el-GR" dirty="0" smtClean="0"/>
              <a:t>Δωρικός (διαμορφώθηκε στις δωρικές πόλεις της Πελοποννήσου)</a:t>
            </a:r>
          </a:p>
          <a:p>
            <a:pPr marL="514350" indent="-514350">
              <a:buAutoNum type="arabicPeriod"/>
            </a:pPr>
            <a:r>
              <a:rPr lang="el-GR" dirty="0" smtClean="0"/>
              <a:t> Ιωνικός</a:t>
            </a:r>
            <a:r>
              <a:rPr lang="el-GR" dirty="0"/>
              <a:t> </a:t>
            </a:r>
            <a:r>
              <a:rPr lang="el-GR" dirty="0" smtClean="0"/>
              <a:t>(διαμορφώθηκε στα ιωνικά κέντρα του Αιγαίου και της </a:t>
            </a:r>
            <a:r>
              <a:rPr lang="el-GR" dirty="0" err="1" smtClean="0"/>
              <a:t>Μ.Ασίας</a:t>
            </a:r>
            <a:r>
              <a:rPr lang="el-GR" dirty="0" smtClean="0"/>
              <a:t>)</a:t>
            </a:r>
          </a:p>
          <a:p>
            <a:pPr marL="514350" indent="-514350">
              <a:buNone/>
            </a:pPr>
            <a:r>
              <a:rPr lang="el-GR" dirty="0" smtClean="0"/>
              <a:t> Διαφορές ρυθμών: </a:t>
            </a:r>
            <a:endParaRPr lang="el-GR" dirty="0"/>
          </a:p>
          <a:p>
            <a:pPr marL="514350" indent="-514350">
              <a:buNone/>
            </a:pPr>
            <a:r>
              <a:rPr lang="el-GR" dirty="0" smtClean="0"/>
              <a:t>Στον κίονα(</a:t>
            </a:r>
            <a:r>
              <a:rPr lang="el-GR" dirty="0" err="1" smtClean="0"/>
              <a:t>δωρικός=κοντός,βαρύς</a:t>
            </a:r>
            <a:r>
              <a:rPr lang="el-GR" dirty="0" smtClean="0"/>
              <a:t>, </a:t>
            </a:r>
            <a:r>
              <a:rPr lang="el-GR" dirty="0" err="1" smtClean="0"/>
              <a:t>αυστηρός#ιωνικός=ψηλός</a:t>
            </a:r>
            <a:r>
              <a:rPr lang="el-GR" dirty="0" smtClean="0"/>
              <a:t>, </a:t>
            </a:r>
            <a:r>
              <a:rPr lang="el-GR" dirty="0" err="1" smtClean="0"/>
              <a:t>κομψός,με</a:t>
            </a:r>
            <a:r>
              <a:rPr lang="el-GR" dirty="0" smtClean="0"/>
              <a:t> πλούσια διακόσμηση ) </a:t>
            </a:r>
          </a:p>
          <a:p>
            <a:pPr marL="514350" indent="-514350">
              <a:buNone/>
            </a:pPr>
            <a:r>
              <a:rPr lang="el-GR" dirty="0" smtClean="0"/>
              <a:t>Στο κιονόκρανο. (</a:t>
            </a:r>
            <a:r>
              <a:rPr lang="el-GR" dirty="0" err="1" smtClean="0"/>
              <a:t>δωρικό=απλό</a:t>
            </a:r>
            <a:r>
              <a:rPr lang="el-GR" dirty="0" smtClean="0"/>
              <a:t> </a:t>
            </a:r>
            <a:r>
              <a:rPr lang="el-GR" dirty="0" err="1" smtClean="0"/>
              <a:t>τετραγωνισμένο#ιωνικό=με</a:t>
            </a:r>
            <a:r>
              <a:rPr lang="el-GR" dirty="0" smtClean="0"/>
              <a:t> πλούσια διακόσμηση με έλικες) </a:t>
            </a:r>
          </a:p>
          <a:p>
            <a:pPr marL="514350" indent="-514350">
              <a:buNone/>
            </a:pPr>
            <a:r>
              <a:rPr lang="el-GR" dirty="0" smtClean="0"/>
              <a:t>Στα αρχιτεκτονικά γλυπτά(=ανάγλυφα ή ολόγλυφα λιοντάρια, μυθικά τέρατα και θέματα διακοσμούν το επάνω μέρος του ναού, το αέτωμα)</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ime.gr/chronos/04/gr/oroi/03_gr.gif"/>
          <p:cNvPicPr>
            <a:picLocks noChangeAspect="1" noChangeArrowheads="1"/>
          </p:cNvPicPr>
          <p:nvPr/>
        </p:nvPicPr>
        <p:blipFill>
          <a:blip r:embed="rId2"/>
          <a:srcRect/>
          <a:stretch>
            <a:fillRect/>
          </a:stretch>
        </p:blipFill>
        <p:spPr bwMode="auto">
          <a:xfrm>
            <a:off x="2571736" y="857232"/>
            <a:ext cx="4124325" cy="3219451"/>
          </a:xfrm>
          <a:prstGeom prst="rect">
            <a:avLst/>
          </a:prstGeom>
          <a:noFill/>
        </p:spPr>
      </p:pic>
      <p:sp>
        <p:nvSpPr>
          <p:cNvPr id="3" name="2 - Ορθογώνιο"/>
          <p:cNvSpPr/>
          <p:nvPr/>
        </p:nvSpPr>
        <p:spPr>
          <a:xfrm>
            <a:off x="2285984" y="4214818"/>
            <a:ext cx="4572000" cy="923330"/>
          </a:xfrm>
          <a:prstGeom prst="rect">
            <a:avLst/>
          </a:prstGeom>
        </p:spPr>
        <p:txBody>
          <a:bodyPr>
            <a:spAutoFit/>
          </a:bodyPr>
          <a:lstStyle/>
          <a:p>
            <a:r>
              <a:rPr lang="el-GR" dirty="0"/>
              <a:t>Σχεδιαστική αναπαράσταση της </a:t>
            </a:r>
            <a:r>
              <a:rPr lang="el-GR" dirty="0" err="1"/>
              <a:t>ανωδομής</a:t>
            </a:r>
            <a:r>
              <a:rPr lang="el-GR" dirty="0"/>
              <a:t> ναού δωρικού ρυθμού.</a:t>
            </a:r>
            <a:r>
              <a:rPr lang="el-GR" dirty="0" smtClean="0"/>
              <a:t/>
            </a:r>
            <a:br>
              <a:rPr lang="el-GR" dirty="0" smtClean="0"/>
            </a:br>
            <a:r>
              <a:rPr lang="el-GR" dirty="0"/>
              <a:t>© Ίδρυμα Μείζονος Ελληνισμού.</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ime.gr/chronos/04/gr/oroi/04_gr.gif"/>
          <p:cNvPicPr>
            <a:picLocks noChangeAspect="1" noChangeArrowheads="1"/>
          </p:cNvPicPr>
          <p:nvPr/>
        </p:nvPicPr>
        <p:blipFill>
          <a:blip r:embed="rId2"/>
          <a:srcRect/>
          <a:stretch>
            <a:fillRect/>
          </a:stretch>
        </p:blipFill>
        <p:spPr bwMode="auto">
          <a:xfrm>
            <a:off x="2571736" y="857232"/>
            <a:ext cx="3800475" cy="3381375"/>
          </a:xfrm>
          <a:prstGeom prst="rect">
            <a:avLst/>
          </a:prstGeom>
          <a:noFill/>
        </p:spPr>
      </p:pic>
      <p:sp>
        <p:nvSpPr>
          <p:cNvPr id="3" name="2 - Ορθογώνιο"/>
          <p:cNvSpPr/>
          <p:nvPr/>
        </p:nvSpPr>
        <p:spPr>
          <a:xfrm>
            <a:off x="2071670" y="4500570"/>
            <a:ext cx="4572000" cy="923330"/>
          </a:xfrm>
          <a:prstGeom prst="rect">
            <a:avLst/>
          </a:prstGeom>
        </p:spPr>
        <p:txBody>
          <a:bodyPr>
            <a:spAutoFit/>
          </a:bodyPr>
          <a:lstStyle/>
          <a:p>
            <a:r>
              <a:rPr lang="el-GR" dirty="0"/>
              <a:t>Σχεδιαστική αναπαράσταση της </a:t>
            </a:r>
            <a:r>
              <a:rPr lang="el-GR" dirty="0" err="1"/>
              <a:t>ανωδομής</a:t>
            </a:r>
            <a:r>
              <a:rPr lang="el-GR" dirty="0"/>
              <a:t> ναού ιωνικού ρυθμού.</a:t>
            </a:r>
            <a:r>
              <a:rPr lang="el-GR" dirty="0" smtClean="0"/>
              <a:t/>
            </a:r>
            <a:br>
              <a:rPr lang="el-GR" dirty="0" smtClean="0"/>
            </a:br>
            <a:r>
              <a:rPr lang="el-GR" dirty="0"/>
              <a:t>© Ίδρυμα Μείζονος Ελληνισμού.</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αγάλματα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Κατασκευάζονται αγάλματα από ασβεστόλιθο στην Κρήτη και από μάρμαρο στη Νάξο</a:t>
            </a:r>
          </a:p>
          <a:p>
            <a:r>
              <a:rPr lang="el-GR" dirty="0" smtClean="0"/>
              <a:t>Τα αρχαϊκά αγάλματα ήταν μεγάλα και με υπέρογκο κόστος κατασκευής</a:t>
            </a:r>
          </a:p>
          <a:p>
            <a:r>
              <a:rPr lang="el-GR" dirty="0" smtClean="0"/>
              <a:t>Αιτίες κατασκευής αγαλμάτων τέτοιου μεγέθους:</a:t>
            </a:r>
          </a:p>
          <a:p>
            <a:pPr>
              <a:buNone/>
            </a:pPr>
            <a:r>
              <a:rPr lang="el-GR" dirty="0" smtClean="0"/>
              <a:t>1. Τα εμπορικά ταξίδια στην Αίγυπτο. </a:t>
            </a:r>
          </a:p>
          <a:p>
            <a:pPr>
              <a:buNone/>
            </a:pPr>
            <a:r>
              <a:rPr lang="el-GR" dirty="0" smtClean="0"/>
              <a:t>2. Η αφθονία μαρμάρου στη Νάξο. </a:t>
            </a:r>
          </a:p>
          <a:p>
            <a:pPr>
              <a:buNone/>
            </a:pPr>
            <a:r>
              <a:rPr lang="el-GR" dirty="0" smtClean="0"/>
              <a:t>3. Η συγκέντρωση πλούτου στους αριστοκράτες και στις πόλεις.</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p:cNvPicPr>
            <a:picLocks noChangeAspect="1" noChangeArrowheads="1"/>
          </p:cNvPicPr>
          <p:nvPr/>
        </p:nvPicPr>
        <p:blipFill>
          <a:blip r:embed="rId2"/>
          <a:srcRect/>
          <a:stretch>
            <a:fillRect/>
          </a:stretch>
        </p:blipFill>
        <p:spPr bwMode="auto">
          <a:xfrm>
            <a:off x="714348" y="642918"/>
            <a:ext cx="1514475" cy="3619500"/>
          </a:xfrm>
          <a:prstGeom prst="rect">
            <a:avLst/>
          </a:prstGeom>
          <a:noFill/>
        </p:spPr>
      </p:pic>
      <p:pic>
        <p:nvPicPr>
          <p:cNvPr id="30724" name="Picture 4" descr="image"/>
          <p:cNvPicPr>
            <a:picLocks noChangeAspect="1" noChangeArrowheads="1"/>
          </p:cNvPicPr>
          <p:nvPr/>
        </p:nvPicPr>
        <p:blipFill>
          <a:blip r:embed="rId3"/>
          <a:srcRect/>
          <a:stretch>
            <a:fillRect/>
          </a:stretch>
        </p:blipFill>
        <p:spPr bwMode="auto">
          <a:xfrm>
            <a:off x="2786050" y="571480"/>
            <a:ext cx="1257300" cy="3619500"/>
          </a:xfrm>
          <a:prstGeom prst="rect">
            <a:avLst/>
          </a:prstGeom>
          <a:noFill/>
        </p:spPr>
      </p:pic>
      <p:sp>
        <p:nvSpPr>
          <p:cNvPr id="4" name="3 - Ορθογώνιο"/>
          <p:cNvSpPr/>
          <p:nvPr/>
        </p:nvSpPr>
        <p:spPr>
          <a:xfrm>
            <a:off x="500034" y="4286256"/>
            <a:ext cx="1643074" cy="646331"/>
          </a:xfrm>
          <a:prstGeom prst="rect">
            <a:avLst/>
          </a:prstGeom>
        </p:spPr>
        <p:txBody>
          <a:bodyPr wrap="square">
            <a:spAutoFit/>
          </a:bodyPr>
          <a:lstStyle/>
          <a:p>
            <a:r>
              <a:rPr lang="el-GR" sz="1200" b="1" i="1" dirty="0"/>
              <a:t>Κούρος από </a:t>
            </a:r>
            <a:r>
              <a:rPr lang="el-GR" sz="1200" b="1" i="1" dirty="0" smtClean="0"/>
              <a:t>νεκροταφείο </a:t>
            </a:r>
            <a:r>
              <a:rPr lang="el-GR" sz="1200" b="1" i="1" dirty="0"/>
              <a:t>της Αναβύσσου (530 </a:t>
            </a:r>
            <a:r>
              <a:rPr lang="el-GR" sz="1200" b="1" i="1" dirty="0" err="1"/>
              <a:t>π.Χ.</a:t>
            </a:r>
            <a:r>
              <a:rPr lang="el-GR" sz="1200" b="1" i="1" dirty="0"/>
              <a:t>).</a:t>
            </a:r>
            <a:endParaRPr lang="el-GR" sz="1200" dirty="0"/>
          </a:p>
        </p:txBody>
      </p:sp>
      <p:sp>
        <p:nvSpPr>
          <p:cNvPr id="5" name="4 - Ορθογώνιο"/>
          <p:cNvSpPr/>
          <p:nvPr/>
        </p:nvSpPr>
        <p:spPr>
          <a:xfrm>
            <a:off x="2786050" y="4214818"/>
            <a:ext cx="1285884" cy="830997"/>
          </a:xfrm>
          <a:prstGeom prst="rect">
            <a:avLst/>
          </a:prstGeom>
        </p:spPr>
        <p:txBody>
          <a:bodyPr wrap="square">
            <a:spAutoFit/>
          </a:bodyPr>
          <a:lstStyle/>
          <a:p>
            <a:r>
              <a:rPr lang="el-GR" sz="1200" b="1" i="1" dirty="0"/>
              <a:t>Άγαλμα της κόρης </a:t>
            </a:r>
            <a:r>
              <a:rPr lang="el-GR" sz="1200" b="1" i="1" dirty="0" err="1"/>
              <a:t>Φρασίκλειας</a:t>
            </a:r>
            <a:r>
              <a:rPr lang="el-GR" sz="1200" b="1" i="1" dirty="0"/>
              <a:t> (550-540 </a:t>
            </a:r>
            <a:r>
              <a:rPr lang="el-GR" sz="1200" b="1" i="1" dirty="0" err="1"/>
              <a:t>π.Χ.</a:t>
            </a:r>
            <a:r>
              <a:rPr lang="el-GR" sz="1200" b="1" i="1" dirty="0"/>
              <a:t>)</a:t>
            </a:r>
            <a:endParaRPr lang="el-GR" sz="1200" dirty="0"/>
          </a:p>
        </p:txBody>
      </p:sp>
      <p:pic>
        <p:nvPicPr>
          <p:cNvPr id="30726" name="Picture 6" descr="image"/>
          <p:cNvPicPr>
            <a:picLocks noChangeAspect="1" noChangeArrowheads="1"/>
          </p:cNvPicPr>
          <p:nvPr/>
        </p:nvPicPr>
        <p:blipFill>
          <a:blip r:embed="rId4"/>
          <a:srcRect/>
          <a:stretch>
            <a:fillRect/>
          </a:stretch>
        </p:blipFill>
        <p:spPr bwMode="auto">
          <a:xfrm>
            <a:off x="4214810" y="785794"/>
            <a:ext cx="3505200" cy="1466851"/>
          </a:xfrm>
          <a:prstGeom prst="rect">
            <a:avLst/>
          </a:prstGeom>
          <a:noFill/>
        </p:spPr>
      </p:pic>
      <p:sp>
        <p:nvSpPr>
          <p:cNvPr id="7" name="6 - Ορθογώνιο"/>
          <p:cNvSpPr/>
          <p:nvPr/>
        </p:nvSpPr>
        <p:spPr>
          <a:xfrm>
            <a:off x="4214810" y="2285992"/>
            <a:ext cx="4572000" cy="830997"/>
          </a:xfrm>
          <a:prstGeom prst="rect">
            <a:avLst/>
          </a:prstGeom>
        </p:spPr>
        <p:txBody>
          <a:bodyPr>
            <a:spAutoFit/>
          </a:bodyPr>
          <a:lstStyle/>
          <a:p>
            <a:r>
              <a:rPr lang="el-GR" sz="1200" b="1" i="1" dirty="0"/>
              <a:t>Αναπαράσταση των αγαλμάτων μιας οικογένειας από τη Σάμο: ο συμποσιαστής πατέρας σε ανάκλιντρο δεξιά, η μητέρα καθιστή αριστερά, και ανάμεσά τους τα παιδιά τους, ο γιός (ντυμένος κούρος) και οι τρείς κόρες. Έργο του </a:t>
            </a:r>
            <a:r>
              <a:rPr lang="el-GR" sz="1200" b="1" i="1" dirty="0" err="1"/>
              <a:t>Γενέλεω</a:t>
            </a:r>
            <a:r>
              <a:rPr lang="el-GR" sz="1200" b="1" i="1" dirty="0"/>
              <a:t>. (Σάμος και Βερολίνο)</a:t>
            </a:r>
            <a:endParaRPr lang="el-G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Βασικοί τύποι αρχαϊκών αγαλμάτων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Ανθρώπινες μορφές: τυποποιημένες και ακίνητες. Μοναδικό σημάδι κίνησης είναι η προβολή του αριστερού ποδιού και, κάποτε, το λύγισμα των χεριών. Χαρακτηριστικό και το αρχαϊκό μειδίαμα</a:t>
            </a:r>
            <a:endParaRPr lang="en-US" dirty="0" smtClean="0"/>
          </a:p>
          <a:p>
            <a:pPr>
              <a:buNone/>
            </a:pPr>
            <a:r>
              <a:rPr lang="el-GR" dirty="0">
                <a:solidFill>
                  <a:srgbClr val="FF0000"/>
                </a:solidFill>
              </a:rPr>
              <a:t> </a:t>
            </a:r>
            <a:r>
              <a:rPr lang="el-GR" dirty="0" smtClean="0">
                <a:solidFill>
                  <a:srgbClr val="FF0000"/>
                </a:solidFill>
              </a:rPr>
              <a:t>   Κούροι</a:t>
            </a:r>
            <a:r>
              <a:rPr lang="el-GR" dirty="0" smtClean="0"/>
              <a:t>: γυμνές όρθιες ανδρικές μορφές με καλογυμνασμένα σώματα και πλούσια κόμη</a:t>
            </a:r>
          </a:p>
          <a:p>
            <a:pPr>
              <a:buNone/>
            </a:pPr>
            <a:r>
              <a:rPr lang="el-GR" dirty="0" smtClean="0"/>
              <a:t>    </a:t>
            </a:r>
            <a:r>
              <a:rPr lang="el-GR" dirty="0" smtClean="0">
                <a:solidFill>
                  <a:srgbClr val="FF0000"/>
                </a:solidFill>
              </a:rPr>
              <a:t>Κόρες</a:t>
            </a:r>
            <a:r>
              <a:rPr lang="el-GR" dirty="0" smtClean="0"/>
              <a:t>: ντυμένες γυναικείες μορφές, όρθιες, κομψά ντυμένες, καλοχτενισμένες, στολισμένες με πλήθος κοσμημάτων</a:t>
            </a:r>
          </a:p>
          <a:p>
            <a:pPr>
              <a:buNone/>
            </a:pPr>
            <a:r>
              <a:rPr lang="el-GR" dirty="0"/>
              <a:t> </a:t>
            </a:r>
            <a:r>
              <a:rPr lang="el-GR" dirty="0" smtClean="0"/>
              <a:t>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ποίηση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Ομηρικά ηρωικά ποιήματα. </a:t>
            </a:r>
            <a:endParaRPr lang="el-GR" dirty="0"/>
          </a:p>
          <a:p>
            <a:r>
              <a:rPr lang="el-GR" dirty="0" smtClean="0"/>
              <a:t>Διδακτική ποίηση του Ησιόδου (Θεογονία-η δημιουργία του κόσμου και η επικράτηση των θεών του Ολύμπου, Έργα και </a:t>
            </a:r>
            <a:r>
              <a:rPr lang="el-GR" dirty="0" err="1" smtClean="0"/>
              <a:t>Ημέραι</a:t>
            </a:r>
            <a:r>
              <a:rPr lang="el-GR" dirty="0" smtClean="0"/>
              <a:t>-συμβουλές και οδηγίες για τη ζωή και την ηθική των ανθρώπων). </a:t>
            </a:r>
          </a:p>
          <a:p>
            <a:r>
              <a:rPr lang="el-GR" dirty="0" smtClean="0"/>
              <a:t> Λυρική και χορική ποίηση: 1.ποιήματα που τραγουδιούνται από τους δημιουργούς τους ή από ομάδα τραγουδιστών με τη συνοδεία μουσικού οργάνου, λύρας ή αυλού 2.παρουσιάζουν τον εσωτερικό ψυχικό κόσμο και τα συναισθήματα των ανθρώπων. 3.υμνουν τους θεούς, τους αθλητές που νικούν σε αγώνες, τον έρωτα, τις πολιτικές αρετές, σατιρίζουν τα ελαττώματα και τις αδυναμίες των ανθρώπων</a:t>
            </a:r>
          </a:p>
          <a:p>
            <a:r>
              <a:rPr lang="el-GR" dirty="0" smtClean="0"/>
              <a:t> Κυριότεροι εκπρόσωποι: Αρχίλοχος (Πάρος), Σιμωνίδης (Κέα), Μίμνερμος (Κολοφώνας), Αλκαίος (Λέσβος), Σαπφώ (Λέσβος),  Αλκμάν (Σπάρτη), Πίνδαρος (Βοιωτία)</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upload.wikimedia.org/wikipedia/commons/thumb/6/66/Ac.kleobisandbiton.jpg/800px-Ac.kleobisandbiton.jpg"/>
          <p:cNvPicPr>
            <a:picLocks noChangeAspect="1" noChangeArrowheads="1"/>
          </p:cNvPicPr>
          <p:nvPr/>
        </p:nvPicPr>
        <p:blipFill>
          <a:blip r:embed="rId2"/>
          <a:srcRect/>
          <a:stretch>
            <a:fillRect/>
          </a:stretch>
        </p:blipFill>
        <p:spPr bwMode="auto">
          <a:xfrm>
            <a:off x="285720" y="214290"/>
            <a:ext cx="3447513" cy="4680000"/>
          </a:xfrm>
          <a:prstGeom prst="rect">
            <a:avLst/>
          </a:prstGeom>
          <a:noFill/>
        </p:spPr>
      </p:pic>
      <p:sp>
        <p:nvSpPr>
          <p:cNvPr id="3" name="2 - Ορθογώνιο"/>
          <p:cNvSpPr/>
          <p:nvPr/>
        </p:nvSpPr>
        <p:spPr>
          <a:xfrm>
            <a:off x="500034" y="5000636"/>
            <a:ext cx="3415166" cy="276999"/>
          </a:xfrm>
          <a:prstGeom prst="rect">
            <a:avLst/>
          </a:prstGeom>
        </p:spPr>
        <p:txBody>
          <a:bodyPr wrap="none">
            <a:spAutoFit/>
          </a:bodyPr>
          <a:lstStyle/>
          <a:p>
            <a:r>
              <a:rPr lang="el-GR" sz="1200" b="1" dirty="0" err="1"/>
              <a:t>Κλέοβις</a:t>
            </a:r>
            <a:r>
              <a:rPr lang="el-GR" sz="1200" b="1" dirty="0"/>
              <a:t> και </a:t>
            </a:r>
            <a:r>
              <a:rPr lang="el-GR" sz="1200" b="1" dirty="0" err="1" smtClean="0"/>
              <a:t>Βίτων</a:t>
            </a:r>
            <a:r>
              <a:rPr lang="el-GR" sz="1200" b="1" dirty="0" smtClean="0"/>
              <a:t>, αρχαιολογικό μουσείο Δελφών</a:t>
            </a:r>
            <a:endParaRPr lang="el-GR" sz="1200" dirty="0"/>
          </a:p>
        </p:txBody>
      </p:sp>
      <p:pic>
        <p:nvPicPr>
          <p:cNvPr id="33796" name="Picture 4" descr="https://upload.wikimedia.org/wikipedia/commons/thumb/2/20/Museo_archeologico_di_Firenze%2C_Kouros_di_Milani_530_a.c._2.JPG/800px-Museo_archeologico_di_Firenze%2C_Kouros_di_Milani_530_a.c._2.JPG"/>
          <p:cNvPicPr>
            <a:picLocks noChangeAspect="1" noChangeArrowheads="1"/>
          </p:cNvPicPr>
          <p:nvPr/>
        </p:nvPicPr>
        <p:blipFill>
          <a:blip r:embed="rId3"/>
          <a:srcRect/>
          <a:stretch>
            <a:fillRect/>
          </a:stretch>
        </p:blipFill>
        <p:spPr bwMode="auto">
          <a:xfrm>
            <a:off x="4786314" y="357166"/>
            <a:ext cx="3508903" cy="4680000"/>
          </a:xfrm>
          <a:prstGeom prst="rect">
            <a:avLst/>
          </a:prstGeom>
          <a:noFill/>
        </p:spPr>
      </p:pic>
      <p:sp>
        <p:nvSpPr>
          <p:cNvPr id="5" name="4 - Ορθογώνιο"/>
          <p:cNvSpPr/>
          <p:nvPr/>
        </p:nvSpPr>
        <p:spPr>
          <a:xfrm>
            <a:off x="4786314" y="5214950"/>
            <a:ext cx="2435347" cy="276999"/>
          </a:xfrm>
          <a:prstGeom prst="rect">
            <a:avLst/>
          </a:prstGeom>
        </p:spPr>
        <p:txBody>
          <a:bodyPr wrap="none">
            <a:spAutoFit/>
          </a:bodyPr>
          <a:lstStyle/>
          <a:p>
            <a:r>
              <a:rPr lang="el-GR" sz="1200" dirty="0"/>
              <a:t>Αρχαιολογικό Μουσείο </a:t>
            </a:r>
            <a:r>
              <a:rPr lang="el-GR" sz="1200" dirty="0" smtClean="0"/>
              <a:t>Φλωρεντίας</a:t>
            </a:r>
            <a:endParaRPr lang="el-G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Άλλα μοτίβα παρουσίασης των μορφών</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Άρχοντες καθιστοί  </a:t>
            </a:r>
          </a:p>
          <a:p>
            <a:r>
              <a:rPr lang="el-GR" dirty="0" smtClean="0"/>
              <a:t>Γυναίκες ( οικοδέσποινες και ιέρειες) καθιστές</a:t>
            </a:r>
          </a:p>
          <a:p>
            <a:r>
              <a:rPr lang="el-GR" dirty="0" smtClean="0"/>
              <a:t>Κούροι ντυμένοι, κούροι με προσφορές στους θεούς</a:t>
            </a:r>
          </a:p>
          <a:p>
            <a:r>
              <a:rPr lang="el-GR" dirty="0" smtClean="0"/>
              <a:t>Ιππείς. </a:t>
            </a:r>
            <a:endParaRPr lang="el-GR" dirty="0"/>
          </a:p>
          <a:p>
            <a:r>
              <a:rPr lang="el-GR" dirty="0" smtClean="0"/>
              <a:t>Πολεμιστές</a:t>
            </a:r>
          </a:p>
          <a:p>
            <a:r>
              <a:rPr lang="el-GR" dirty="0" smtClean="0"/>
              <a:t>Μυθικά τέρατα (σφίγγες, σειρήνες)</a:t>
            </a:r>
          </a:p>
          <a:p>
            <a:r>
              <a:rPr lang="el-GR" dirty="0" smtClean="0"/>
              <a:t>Διάφορα ζώα (λιοντάρια, άλογα κλπ)</a:t>
            </a:r>
          </a:p>
          <a:p>
            <a:r>
              <a:rPr lang="el-GR" dirty="0" smtClean="0"/>
              <a:t>Προσωποποιήσεις της ιδέας της νίκης (Νίκες) </a:t>
            </a:r>
            <a:endParaRPr lang="el-GR" dirty="0"/>
          </a:p>
          <a:p>
            <a:r>
              <a:rPr lang="el-GR" dirty="0" smtClean="0"/>
              <a:t>Θεοί με τα χαρακτηριστικά σύμβολα.</a:t>
            </a:r>
          </a:p>
          <a:p>
            <a:r>
              <a:rPr lang="el-GR" dirty="0" smtClean="0"/>
              <a:t>Επιτύμβιες (=επιτάφιες ) ανάγλυφες στήλες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άνθιση της κεραμικής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Αντί της γεωμετρικής διακόσμησης επικρατεί στα αρχαϊκά χρόνια η </a:t>
            </a:r>
            <a:r>
              <a:rPr lang="el-GR" i="1" dirty="0" smtClean="0"/>
              <a:t>φυτική</a:t>
            </a:r>
            <a:r>
              <a:rPr lang="el-GR" dirty="0" smtClean="0"/>
              <a:t> (επιρροή από την Ανατολή) και η </a:t>
            </a:r>
            <a:r>
              <a:rPr lang="el-GR" i="1" dirty="0" smtClean="0"/>
              <a:t>εικονιστική</a:t>
            </a:r>
            <a:r>
              <a:rPr lang="el-GR" dirty="0" smtClean="0"/>
              <a:t> (σκηνές από τον μύθο </a:t>
            </a:r>
            <a:r>
              <a:rPr lang="el-GR" dirty="0" err="1" smtClean="0"/>
              <a:t>ήτην</a:t>
            </a:r>
            <a:r>
              <a:rPr lang="el-GR" dirty="0" smtClean="0"/>
              <a:t> καθημερινή ζωή)</a:t>
            </a:r>
            <a:endParaRPr lang="el-GR" dirty="0"/>
          </a:p>
          <a:p>
            <a:r>
              <a:rPr lang="el-GR" dirty="0" smtClean="0"/>
              <a:t>Μεγάλα κέντρα: Κόρινθος (7ος αιώνας), Αθήνα (6ος αιώνας). </a:t>
            </a:r>
            <a:endParaRPr lang="el-GR" dirty="0"/>
          </a:p>
          <a:p>
            <a:r>
              <a:rPr lang="el-GR" dirty="0" smtClean="0"/>
              <a:t> Εμφάνιση νέων τεχνικών διακόσμησης </a:t>
            </a:r>
          </a:p>
          <a:p>
            <a:pPr>
              <a:buNone/>
            </a:pPr>
            <a:r>
              <a:rPr lang="el-GR" dirty="0" smtClean="0"/>
              <a:t>α. Μελανόμορφη (μαύρες μορφές σε κοκκινωπή επιφάνεια και εγχάρακτες λεπτομέρειες) </a:t>
            </a:r>
          </a:p>
          <a:p>
            <a:pPr>
              <a:buNone/>
            </a:pPr>
            <a:r>
              <a:rPr lang="el-GR" dirty="0" smtClean="0"/>
              <a:t>β. Ερυθρόμορφη (κόκκινες μορφές πάνω στη μαύρη γυαλιστερή επιφάνεια)</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www.greek-language.gr/digitalResources/cache/image/befe558796b99584/9677.480.jpg"/>
          <p:cNvPicPr>
            <a:picLocks noChangeAspect="1" noChangeArrowheads="1"/>
          </p:cNvPicPr>
          <p:nvPr/>
        </p:nvPicPr>
        <p:blipFill>
          <a:blip r:embed="rId2"/>
          <a:srcRect/>
          <a:stretch>
            <a:fillRect/>
          </a:stretch>
        </p:blipFill>
        <p:spPr bwMode="auto">
          <a:xfrm>
            <a:off x="500034" y="500042"/>
            <a:ext cx="4286280" cy="4572000"/>
          </a:xfrm>
          <a:prstGeom prst="rect">
            <a:avLst/>
          </a:prstGeom>
          <a:noFill/>
        </p:spPr>
      </p:pic>
      <p:pic>
        <p:nvPicPr>
          <p:cNvPr id="29700" name="Picture 4" descr="https://www.greek-language.gr/digitalResources/cache/image/befe558796b99584/9678.480.jpg"/>
          <p:cNvPicPr>
            <a:picLocks noChangeAspect="1" noChangeArrowheads="1"/>
          </p:cNvPicPr>
          <p:nvPr/>
        </p:nvPicPr>
        <p:blipFill>
          <a:blip r:embed="rId3"/>
          <a:srcRect/>
          <a:stretch>
            <a:fillRect/>
          </a:stretch>
        </p:blipFill>
        <p:spPr bwMode="auto">
          <a:xfrm>
            <a:off x="5143504" y="642918"/>
            <a:ext cx="3571868" cy="4572000"/>
          </a:xfrm>
          <a:prstGeom prst="rect">
            <a:avLst/>
          </a:prstGeom>
          <a:noFill/>
        </p:spPr>
      </p:pic>
      <p:sp>
        <p:nvSpPr>
          <p:cNvPr id="4" name="3 - Ορθογώνιο"/>
          <p:cNvSpPr/>
          <p:nvPr/>
        </p:nvSpPr>
        <p:spPr>
          <a:xfrm>
            <a:off x="5286380" y="5357826"/>
            <a:ext cx="3500430" cy="461665"/>
          </a:xfrm>
          <a:prstGeom prst="rect">
            <a:avLst/>
          </a:prstGeom>
        </p:spPr>
        <p:txBody>
          <a:bodyPr wrap="square">
            <a:spAutoFit/>
          </a:bodyPr>
          <a:lstStyle/>
          <a:p>
            <a:r>
              <a:rPr lang="el-GR" sz="1200" dirty="0"/>
              <a:t>Λέβητας του Σοφίλου, γύρω στο 580 </a:t>
            </a:r>
            <a:r>
              <a:rPr lang="el-GR" sz="1200" dirty="0" err="1"/>
              <a:t>π.Χ.</a:t>
            </a:r>
            <a:r>
              <a:rPr lang="el-GR" sz="1200" dirty="0"/>
              <a:t> Λονδίνο, Βρετανικό Μουσείο.</a:t>
            </a:r>
          </a:p>
        </p:txBody>
      </p:sp>
      <p:sp>
        <p:nvSpPr>
          <p:cNvPr id="5" name="4 - Ορθογώνιο"/>
          <p:cNvSpPr/>
          <p:nvPr/>
        </p:nvSpPr>
        <p:spPr>
          <a:xfrm>
            <a:off x="500034" y="5214950"/>
            <a:ext cx="4572000" cy="461665"/>
          </a:xfrm>
          <a:prstGeom prst="rect">
            <a:avLst/>
          </a:prstGeom>
        </p:spPr>
        <p:txBody>
          <a:bodyPr>
            <a:spAutoFit/>
          </a:bodyPr>
          <a:lstStyle/>
          <a:p>
            <a:r>
              <a:rPr lang="el-GR" sz="1200" dirty="0"/>
              <a:t>Θραύσμα από λέβητα του Σοφίλου, γύρω στο 580 </a:t>
            </a:r>
            <a:r>
              <a:rPr lang="el-GR" sz="1200" dirty="0" err="1"/>
              <a:t>π.Χ.</a:t>
            </a:r>
            <a:r>
              <a:rPr lang="el-GR" sz="1200" dirty="0"/>
              <a:t> Αθήνα, Εθνικό Αρχαιολογικό Μουσείο.</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p:cNvPicPr>
            <a:picLocks noChangeAspect="1" noChangeArrowheads="1"/>
          </p:cNvPicPr>
          <p:nvPr/>
        </p:nvPicPr>
        <p:blipFill>
          <a:blip r:embed="rId2"/>
          <a:srcRect/>
          <a:stretch>
            <a:fillRect/>
          </a:stretch>
        </p:blipFill>
        <p:spPr bwMode="auto">
          <a:xfrm>
            <a:off x="428596" y="642918"/>
            <a:ext cx="2514600" cy="3933826"/>
          </a:xfrm>
          <a:prstGeom prst="rect">
            <a:avLst/>
          </a:prstGeom>
          <a:noFill/>
        </p:spPr>
      </p:pic>
      <p:sp>
        <p:nvSpPr>
          <p:cNvPr id="3" name="2 - Ορθογώνιο"/>
          <p:cNvSpPr/>
          <p:nvPr/>
        </p:nvSpPr>
        <p:spPr>
          <a:xfrm>
            <a:off x="428596" y="4643446"/>
            <a:ext cx="2571768" cy="1569660"/>
          </a:xfrm>
          <a:prstGeom prst="rect">
            <a:avLst/>
          </a:prstGeom>
        </p:spPr>
        <p:txBody>
          <a:bodyPr wrap="square">
            <a:spAutoFit/>
          </a:bodyPr>
          <a:lstStyle/>
          <a:p>
            <a:r>
              <a:rPr lang="el-GR" sz="1200" b="1" i="1" dirty="0"/>
              <a:t>Μελανόμορφος αθηναϊκός αμφορέας.</a:t>
            </a:r>
            <a:br>
              <a:rPr lang="el-GR" sz="1200" b="1" i="1" dirty="0"/>
            </a:br>
            <a:r>
              <a:rPr lang="el-GR" sz="1200" b="1" i="1" dirty="0"/>
              <a:t>Ο Ηρακλής φονεύει τον κένταυρο Νέσσο</a:t>
            </a:r>
            <a:br>
              <a:rPr lang="el-GR" sz="1200" b="1" i="1" dirty="0"/>
            </a:br>
            <a:r>
              <a:rPr lang="el-GR" sz="1200" b="1" i="1" dirty="0"/>
              <a:t>(λαιμός). Οι Γοργόνες κυνηγούν τον</a:t>
            </a:r>
            <a:br>
              <a:rPr lang="el-GR" sz="1200" b="1" i="1" dirty="0"/>
            </a:br>
            <a:r>
              <a:rPr lang="el-GR" sz="1200" b="1" i="1" dirty="0"/>
              <a:t>Περσέα που αποκεφάλισε την</a:t>
            </a:r>
            <a:br>
              <a:rPr lang="el-GR" sz="1200" b="1" i="1" dirty="0"/>
            </a:br>
            <a:r>
              <a:rPr lang="el-GR" sz="1200" b="1" i="1" dirty="0"/>
              <a:t>αδερφή τους. (Αθήνα, Εθνικό</a:t>
            </a:r>
            <a:br>
              <a:rPr lang="el-GR" sz="1200" b="1" i="1" dirty="0"/>
            </a:br>
            <a:r>
              <a:rPr lang="el-GR" sz="1200" b="1" i="1" dirty="0"/>
              <a:t>Αρχαιολογικό Μουσείο)</a:t>
            </a:r>
            <a:endParaRPr lang="el-GR" sz="1200" dirty="0"/>
          </a:p>
        </p:txBody>
      </p:sp>
      <p:pic>
        <p:nvPicPr>
          <p:cNvPr id="31748" name="Picture 4" descr="image"/>
          <p:cNvPicPr>
            <a:picLocks noChangeAspect="1" noChangeArrowheads="1"/>
          </p:cNvPicPr>
          <p:nvPr/>
        </p:nvPicPr>
        <p:blipFill>
          <a:blip r:embed="rId3"/>
          <a:srcRect/>
          <a:stretch>
            <a:fillRect/>
          </a:stretch>
        </p:blipFill>
        <p:spPr bwMode="auto">
          <a:xfrm>
            <a:off x="3428992" y="642918"/>
            <a:ext cx="2943225" cy="2619375"/>
          </a:xfrm>
          <a:prstGeom prst="rect">
            <a:avLst/>
          </a:prstGeom>
          <a:noFill/>
        </p:spPr>
      </p:pic>
      <p:sp>
        <p:nvSpPr>
          <p:cNvPr id="5" name="4 - Ορθογώνιο"/>
          <p:cNvSpPr/>
          <p:nvPr/>
        </p:nvSpPr>
        <p:spPr>
          <a:xfrm>
            <a:off x="3071802" y="3000372"/>
            <a:ext cx="2571768" cy="1384995"/>
          </a:xfrm>
          <a:prstGeom prst="rect">
            <a:avLst/>
          </a:prstGeom>
        </p:spPr>
        <p:txBody>
          <a:bodyPr wrap="square">
            <a:spAutoFit/>
          </a:bodyPr>
          <a:lstStyle/>
          <a:p>
            <a:r>
              <a:rPr lang="el-GR" sz="1200" b="1" i="1" dirty="0"/>
              <a:t>Μελανόμορφο κορινθιακό μυροδοχείο(</a:t>
            </a:r>
            <a:r>
              <a:rPr lang="el-GR" sz="1200" b="1" i="1" dirty="0" err="1"/>
              <a:t>αρύβαλλος</a:t>
            </a:r>
            <a:r>
              <a:rPr lang="el-GR" sz="1200" b="1" i="1" dirty="0"/>
              <a:t>).</a:t>
            </a:r>
            <a:r>
              <a:rPr lang="el-GR" sz="1200" i="1" dirty="0"/>
              <a:t> Με τα πολύ μικρά και κομψά αυτά αγγεία που διακοσμούνται με παραστάσεις ζώων, φυτών, σκηνές κυνηγιού, πολεμικές κ.α., εξάγονταν αρωματικά έλαια σε όλη τη Μεσόγειο. 7ος αιώνας </a:t>
            </a:r>
            <a:r>
              <a:rPr lang="el-GR" sz="1200" i="1" dirty="0" err="1"/>
              <a:t>π.Χ.</a:t>
            </a:r>
            <a:endParaRPr lang="el-GR" sz="1200" dirty="0"/>
          </a:p>
        </p:txBody>
      </p:sp>
      <p:pic>
        <p:nvPicPr>
          <p:cNvPr id="31750" name="Picture 6" descr="https://www.namuseum.gr/wp-content/uploads/2018/10/1409_lightbox.jpg"/>
          <p:cNvPicPr>
            <a:picLocks noChangeAspect="1" noChangeArrowheads="1"/>
          </p:cNvPicPr>
          <p:nvPr/>
        </p:nvPicPr>
        <p:blipFill>
          <a:blip r:embed="rId4"/>
          <a:srcRect/>
          <a:stretch>
            <a:fillRect/>
          </a:stretch>
        </p:blipFill>
        <p:spPr bwMode="auto">
          <a:xfrm>
            <a:off x="4857752" y="4338000"/>
            <a:ext cx="3780000" cy="2520000"/>
          </a:xfrm>
          <a:prstGeom prst="rect">
            <a:avLst/>
          </a:prstGeom>
          <a:noFill/>
        </p:spPr>
      </p:pic>
      <p:sp>
        <p:nvSpPr>
          <p:cNvPr id="7" name="6 - Ορθογώνιο"/>
          <p:cNvSpPr/>
          <p:nvPr/>
        </p:nvSpPr>
        <p:spPr>
          <a:xfrm>
            <a:off x="6072198" y="3429000"/>
            <a:ext cx="2428860" cy="830997"/>
          </a:xfrm>
          <a:prstGeom prst="rect">
            <a:avLst/>
          </a:prstGeom>
        </p:spPr>
        <p:txBody>
          <a:bodyPr wrap="square">
            <a:spAutoFit/>
          </a:bodyPr>
          <a:lstStyle/>
          <a:p>
            <a:pPr fontAlgn="base"/>
            <a:r>
              <a:rPr lang="el-GR" sz="1200" dirty="0"/>
              <a:t>Αττική ερυθρόμορφη κύλικα. Από την Καρδίτσα της Βοιωτίας. Έργο του κεραμέα </a:t>
            </a:r>
            <a:r>
              <a:rPr lang="el-GR" sz="1200" dirty="0" err="1"/>
              <a:t>Παμφαίου</a:t>
            </a:r>
            <a:r>
              <a:rPr lang="el-GR" sz="1200" dirty="0"/>
              <a:t>. 500-490 </a:t>
            </a:r>
            <a:r>
              <a:rPr lang="el-GR" sz="1200" dirty="0" err="1"/>
              <a:t>π.Χ.</a:t>
            </a:r>
            <a:endParaRPr lang="el-G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Άλλες μορφές τέχνης</a:t>
            </a:r>
            <a:endParaRPr lang="el-GR" dirty="0"/>
          </a:p>
        </p:txBody>
      </p:sp>
      <p:sp>
        <p:nvSpPr>
          <p:cNvPr id="3" name="2 - Θέση περιεχομένου"/>
          <p:cNvSpPr>
            <a:spLocks noGrp="1"/>
          </p:cNvSpPr>
          <p:nvPr>
            <p:ph idx="1"/>
          </p:nvPr>
        </p:nvSpPr>
        <p:spPr/>
        <p:txBody>
          <a:bodyPr/>
          <a:lstStyle/>
          <a:p>
            <a:r>
              <a:rPr lang="el-GR" dirty="0" smtClean="0"/>
              <a:t>Μεταλλοτεχνία</a:t>
            </a:r>
          </a:p>
          <a:p>
            <a:r>
              <a:rPr lang="el-GR" dirty="0" smtClean="0"/>
              <a:t>Μικροτεχνία</a:t>
            </a:r>
          </a:p>
          <a:p>
            <a:r>
              <a:rPr lang="el-GR" dirty="0" smtClean="0"/>
              <a:t>Ειδώλια από χαλκό ή πηλό</a:t>
            </a:r>
          </a:p>
          <a:p>
            <a:pPr>
              <a:buNone/>
            </a:pPr>
            <a:r>
              <a:rPr lang="el-GR" dirty="0" smtClean="0"/>
              <a:t>Όλα μαρτυρούν την ευημερία και το καλό γούστο.</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www.namuseum.gr/wp-content/uploads/2018/10/29-a_lightbox.jpg"/>
          <p:cNvPicPr>
            <a:picLocks noChangeAspect="1" noChangeArrowheads="1"/>
          </p:cNvPicPr>
          <p:nvPr/>
        </p:nvPicPr>
        <p:blipFill>
          <a:blip r:embed="rId2"/>
          <a:srcRect/>
          <a:stretch>
            <a:fillRect/>
          </a:stretch>
        </p:blipFill>
        <p:spPr bwMode="auto">
          <a:xfrm>
            <a:off x="357158" y="214290"/>
            <a:ext cx="2438400" cy="6191250"/>
          </a:xfrm>
          <a:prstGeom prst="rect">
            <a:avLst/>
          </a:prstGeom>
          <a:noFill/>
        </p:spPr>
      </p:pic>
      <p:sp>
        <p:nvSpPr>
          <p:cNvPr id="3" name="2 - Ορθογώνιο"/>
          <p:cNvSpPr/>
          <p:nvPr/>
        </p:nvSpPr>
        <p:spPr>
          <a:xfrm>
            <a:off x="2286000" y="2690336"/>
            <a:ext cx="1500182" cy="2123658"/>
          </a:xfrm>
          <a:prstGeom prst="rect">
            <a:avLst/>
          </a:prstGeom>
        </p:spPr>
        <p:txBody>
          <a:bodyPr wrap="square">
            <a:spAutoFit/>
          </a:bodyPr>
          <a:lstStyle/>
          <a:p>
            <a:pPr fontAlgn="base"/>
            <a:r>
              <a:rPr lang="el-GR" sz="1200" dirty="0"/>
              <a:t>H μαρμάρινη επιτύμβια στήλη του οπλίτη </a:t>
            </a:r>
            <a:r>
              <a:rPr lang="el-GR" sz="1200" dirty="0" err="1"/>
              <a:t>Aριστίωνος</a:t>
            </a:r>
            <a:r>
              <a:rPr lang="el-GR" sz="1200" dirty="0"/>
              <a:t>, έργο του </a:t>
            </a:r>
            <a:r>
              <a:rPr lang="el-GR" sz="1200" dirty="0" err="1"/>
              <a:t>Aριστοκλέους</a:t>
            </a:r>
            <a:r>
              <a:rPr lang="el-GR" sz="1200" dirty="0"/>
              <a:t>, από τη </a:t>
            </a:r>
            <a:r>
              <a:rPr lang="el-GR" sz="1200" dirty="0" err="1"/>
              <a:t>Bελανιδέζα</a:t>
            </a:r>
            <a:r>
              <a:rPr lang="el-GR" sz="1200" dirty="0"/>
              <a:t> </a:t>
            </a:r>
            <a:r>
              <a:rPr lang="el-GR" sz="1200" dirty="0" err="1"/>
              <a:t>Aττικής</a:t>
            </a:r>
            <a:r>
              <a:rPr lang="el-GR" sz="1200" dirty="0"/>
              <a:t> Γύρω στο 510 </a:t>
            </a:r>
            <a:r>
              <a:rPr lang="el-GR" sz="1200" dirty="0" err="1"/>
              <a:t>π.X</a:t>
            </a:r>
            <a:r>
              <a:rPr lang="el-GR" sz="1200" dirty="0"/>
              <a:t>. </a:t>
            </a:r>
          </a:p>
          <a:p>
            <a:r>
              <a:rPr lang="el-GR" dirty="0"/>
              <a:t/>
            </a:r>
            <a:br>
              <a:rPr lang="el-GR" dirty="0"/>
            </a:br>
            <a:endParaRPr lang="el-GR" dirty="0"/>
          </a:p>
        </p:txBody>
      </p:sp>
      <p:pic>
        <p:nvPicPr>
          <p:cNvPr id="34820" name="Picture 4" descr="https://www.namuseum.gr/wp-content/uploads/2018/10/21_lightbox.jpg"/>
          <p:cNvPicPr>
            <a:picLocks noChangeAspect="1" noChangeArrowheads="1"/>
          </p:cNvPicPr>
          <p:nvPr/>
        </p:nvPicPr>
        <p:blipFill>
          <a:blip r:embed="rId3"/>
          <a:srcRect/>
          <a:stretch>
            <a:fillRect/>
          </a:stretch>
        </p:blipFill>
        <p:spPr bwMode="auto">
          <a:xfrm>
            <a:off x="3929059" y="214290"/>
            <a:ext cx="2527476" cy="4357718"/>
          </a:xfrm>
          <a:prstGeom prst="rect">
            <a:avLst/>
          </a:prstGeom>
          <a:noFill/>
        </p:spPr>
      </p:pic>
      <p:sp>
        <p:nvSpPr>
          <p:cNvPr id="5" name="4 - Ορθογώνιο"/>
          <p:cNvSpPr/>
          <p:nvPr/>
        </p:nvSpPr>
        <p:spPr>
          <a:xfrm>
            <a:off x="3929058" y="4572008"/>
            <a:ext cx="2928926" cy="461665"/>
          </a:xfrm>
          <a:prstGeom prst="rect">
            <a:avLst/>
          </a:prstGeom>
        </p:spPr>
        <p:txBody>
          <a:bodyPr wrap="square">
            <a:spAutoFit/>
          </a:bodyPr>
          <a:lstStyle/>
          <a:p>
            <a:pPr fontAlgn="base"/>
            <a:r>
              <a:rPr lang="el-GR" sz="1200" dirty="0"/>
              <a:t>Μαρμάρινο άγαλμα Νίκης από τη Δήλο, Κυκλάδες. Γύρω στο 550 </a:t>
            </a:r>
            <a:r>
              <a:rPr lang="el-GR" sz="1200" dirty="0" err="1"/>
              <a:t>π.Χ.</a:t>
            </a:r>
            <a:endParaRPr lang="el-GR" sz="1200" dirty="0"/>
          </a:p>
        </p:txBody>
      </p:sp>
      <p:pic>
        <p:nvPicPr>
          <p:cNvPr id="34822" name="Picture 6" descr="https://www.namuseum.gr/wp-content/uploads/2018/10/3476_lightbox.jpg"/>
          <p:cNvPicPr>
            <a:picLocks noChangeAspect="1" noChangeArrowheads="1"/>
          </p:cNvPicPr>
          <p:nvPr/>
        </p:nvPicPr>
        <p:blipFill>
          <a:blip r:embed="rId4" cstate="print"/>
          <a:srcRect/>
          <a:stretch>
            <a:fillRect/>
          </a:stretch>
        </p:blipFill>
        <p:spPr bwMode="auto">
          <a:xfrm>
            <a:off x="3214678" y="5143512"/>
            <a:ext cx="3429024" cy="1714488"/>
          </a:xfrm>
          <a:prstGeom prst="rect">
            <a:avLst/>
          </a:prstGeom>
          <a:noFill/>
        </p:spPr>
      </p:pic>
      <p:sp>
        <p:nvSpPr>
          <p:cNvPr id="7" name="6 - Ορθογώνιο"/>
          <p:cNvSpPr/>
          <p:nvPr/>
        </p:nvSpPr>
        <p:spPr>
          <a:xfrm>
            <a:off x="6572232" y="5643578"/>
            <a:ext cx="2571768" cy="830997"/>
          </a:xfrm>
          <a:prstGeom prst="rect">
            <a:avLst/>
          </a:prstGeom>
        </p:spPr>
        <p:txBody>
          <a:bodyPr wrap="square">
            <a:spAutoFit/>
          </a:bodyPr>
          <a:lstStyle/>
          <a:p>
            <a:pPr fontAlgn="base"/>
            <a:r>
              <a:rPr lang="el-GR" sz="1200" dirty="0" err="1"/>
              <a:t>Mαρμάρινη</a:t>
            </a:r>
            <a:r>
              <a:rPr lang="el-GR" sz="1200" dirty="0"/>
              <a:t> βάση επιτύμβιου αγάλματος κούρου με ανάγλυφες παραστάσεις. </a:t>
            </a:r>
            <a:r>
              <a:rPr lang="el-GR" sz="1200" dirty="0" err="1"/>
              <a:t>Bρέθηκε</a:t>
            </a:r>
            <a:r>
              <a:rPr lang="el-GR" sz="1200" dirty="0"/>
              <a:t> στην </a:t>
            </a:r>
            <a:r>
              <a:rPr lang="el-GR" sz="1200" dirty="0" err="1"/>
              <a:t>Aθήνα</a:t>
            </a:r>
            <a:r>
              <a:rPr lang="el-GR" sz="1200" dirty="0"/>
              <a:t> 510-500 </a:t>
            </a:r>
            <a:r>
              <a:rPr lang="el-GR" sz="1200" dirty="0" err="1"/>
              <a:t>π.X</a:t>
            </a:r>
            <a:r>
              <a:rPr lang="el-GR" sz="12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namuseum.gr/wp-content/uploads/2018/10/4009_lightbox.jpg"/>
          <p:cNvPicPr>
            <a:picLocks noChangeAspect="1" noChangeArrowheads="1"/>
          </p:cNvPicPr>
          <p:nvPr/>
        </p:nvPicPr>
        <p:blipFill>
          <a:blip r:embed="rId2"/>
          <a:srcRect/>
          <a:stretch>
            <a:fillRect/>
          </a:stretch>
        </p:blipFill>
        <p:spPr bwMode="auto">
          <a:xfrm>
            <a:off x="500034" y="928670"/>
            <a:ext cx="1506462" cy="3600000"/>
          </a:xfrm>
          <a:prstGeom prst="rect">
            <a:avLst/>
          </a:prstGeom>
          <a:noFill/>
        </p:spPr>
      </p:pic>
      <p:sp>
        <p:nvSpPr>
          <p:cNvPr id="3" name="2 - Ορθογώνιο"/>
          <p:cNvSpPr/>
          <p:nvPr/>
        </p:nvSpPr>
        <p:spPr>
          <a:xfrm>
            <a:off x="428596" y="4714884"/>
            <a:ext cx="2214578" cy="646331"/>
          </a:xfrm>
          <a:prstGeom prst="rect">
            <a:avLst/>
          </a:prstGeom>
        </p:spPr>
        <p:txBody>
          <a:bodyPr wrap="square">
            <a:spAutoFit/>
          </a:bodyPr>
          <a:lstStyle/>
          <a:p>
            <a:pPr fontAlgn="base"/>
            <a:r>
              <a:rPr lang="el-GR" sz="1200" dirty="0"/>
              <a:t>Βοιωτικό </a:t>
            </a:r>
            <a:r>
              <a:rPr lang="el-GR" sz="1200" dirty="0" err="1"/>
              <a:t>σανιδόσχημο</a:t>
            </a:r>
            <a:r>
              <a:rPr lang="el-GR" sz="1200" dirty="0"/>
              <a:t> γυναικείο ειδώλιο. Από την Τανάγρα. 575-550 </a:t>
            </a:r>
            <a:r>
              <a:rPr lang="el-GR" sz="1200" dirty="0" err="1"/>
              <a:t>π.Χ</a:t>
            </a:r>
            <a:endParaRPr lang="el-GR" sz="1200" dirty="0"/>
          </a:p>
        </p:txBody>
      </p:sp>
      <p:pic>
        <p:nvPicPr>
          <p:cNvPr id="32772" name="Picture 4" descr="https://www.namuseum.gr/wp-content/uploads/2018/10/5635_lightbox.jpg"/>
          <p:cNvPicPr>
            <a:picLocks noChangeAspect="1" noChangeArrowheads="1"/>
          </p:cNvPicPr>
          <p:nvPr/>
        </p:nvPicPr>
        <p:blipFill>
          <a:blip r:embed="rId3"/>
          <a:srcRect/>
          <a:stretch>
            <a:fillRect/>
          </a:stretch>
        </p:blipFill>
        <p:spPr bwMode="auto">
          <a:xfrm>
            <a:off x="2428860" y="500042"/>
            <a:ext cx="1967262" cy="4320000"/>
          </a:xfrm>
          <a:prstGeom prst="rect">
            <a:avLst/>
          </a:prstGeom>
          <a:noFill/>
        </p:spPr>
      </p:pic>
      <p:sp>
        <p:nvSpPr>
          <p:cNvPr id="5" name="4 - Ορθογώνιο"/>
          <p:cNvSpPr/>
          <p:nvPr/>
        </p:nvSpPr>
        <p:spPr>
          <a:xfrm>
            <a:off x="2357422" y="5000636"/>
            <a:ext cx="2643206" cy="1754326"/>
          </a:xfrm>
          <a:prstGeom prst="rect">
            <a:avLst/>
          </a:prstGeom>
        </p:spPr>
        <p:txBody>
          <a:bodyPr wrap="square">
            <a:spAutoFit/>
          </a:bodyPr>
          <a:lstStyle/>
          <a:p>
            <a:pPr fontAlgn="base"/>
            <a:r>
              <a:rPr lang="el-GR" sz="1200" dirty="0"/>
              <a:t>Βοιωτικό γυναικείο ειδώλιο με κινητά πόδια. Από τη Θήβα. Αρχές 7ου αιώνα </a:t>
            </a:r>
            <a:r>
              <a:rPr lang="el-GR" sz="1200" dirty="0" err="1"/>
              <a:t>π.Χ</a:t>
            </a:r>
            <a:r>
              <a:rPr lang="el-GR" sz="1200" dirty="0" err="1" smtClean="0"/>
              <a:t>.</a:t>
            </a:r>
            <a:r>
              <a:rPr lang="el-GR" sz="1200" dirty="0"/>
              <a:t> Σώμα </a:t>
            </a:r>
            <a:r>
              <a:rPr lang="el-GR" sz="1200" dirty="0" err="1"/>
              <a:t>κωδωνόσχημο</a:t>
            </a:r>
            <a:r>
              <a:rPr lang="el-GR" sz="1200" dirty="0"/>
              <a:t> με πλαστική δήλωση του στήθους, λαιμός ψηλός που απολήγει σε </a:t>
            </a:r>
            <a:r>
              <a:rPr lang="el-GR" sz="1200" dirty="0" err="1"/>
              <a:t>πτηνόμορφο</a:t>
            </a:r>
            <a:r>
              <a:rPr lang="el-GR" sz="1200" dirty="0"/>
              <a:t> κεφάλι. Το ειδώλιο αυτό υπήρξε η πηγή της έμπνευσης για τις μασκότ των Ολυμπιακών Αγώνων της Αθήνας 2004, Φοίβο και Αθηνά.</a:t>
            </a:r>
          </a:p>
        </p:txBody>
      </p:sp>
      <p:pic>
        <p:nvPicPr>
          <p:cNvPr id="32776" name="Picture 8" descr="https://www.namuseum.gr/wp-content/uploads/2018/10/6-%CE%9A%CE%B1%CF%81_lightbox.jpg"/>
          <p:cNvPicPr>
            <a:picLocks noChangeAspect="1" noChangeArrowheads="1"/>
          </p:cNvPicPr>
          <p:nvPr/>
        </p:nvPicPr>
        <p:blipFill>
          <a:blip r:embed="rId4" cstate="print"/>
          <a:srcRect/>
          <a:stretch>
            <a:fillRect/>
          </a:stretch>
        </p:blipFill>
        <p:spPr bwMode="auto">
          <a:xfrm>
            <a:off x="4929190" y="357166"/>
            <a:ext cx="3643338" cy="2406776"/>
          </a:xfrm>
          <a:prstGeom prst="rect">
            <a:avLst/>
          </a:prstGeom>
          <a:noFill/>
        </p:spPr>
      </p:pic>
      <p:sp>
        <p:nvSpPr>
          <p:cNvPr id="8" name="7 - Ορθογώνιο"/>
          <p:cNvSpPr/>
          <p:nvPr/>
        </p:nvSpPr>
        <p:spPr>
          <a:xfrm>
            <a:off x="4857752" y="2857496"/>
            <a:ext cx="3000396" cy="461665"/>
          </a:xfrm>
          <a:prstGeom prst="rect">
            <a:avLst/>
          </a:prstGeom>
        </p:spPr>
        <p:txBody>
          <a:bodyPr wrap="square">
            <a:spAutoFit/>
          </a:bodyPr>
          <a:lstStyle/>
          <a:p>
            <a:pPr fontAlgn="base"/>
            <a:r>
              <a:rPr lang="el-GR" sz="1200" dirty="0" err="1"/>
              <a:t>Xάλκινο</a:t>
            </a:r>
            <a:r>
              <a:rPr lang="el-GR" sz="1200" dirty="0"/>
              <a:t> αγαλμάτιο κόρης-δρομέα από το ιερό του Διός στη Δωδώνη. 550-540 </a:t>
            </a:r>
            <a:r>
              <a:rPr lang="el-GR" sz="1200" dirty="0" err="1"/>
              <a:t>π.Χ.</a:t>
            </a:r>
            <a:endParaRPr lang="el-GR" sz="1200" dirty="0"/>
          </a:p>
        </p:txBody>
      </p:sp>
      <p:pic>
        <p:nvPicPr>
          <p:cNvPr id="32778" name="Picture 10" descr="https://www.namuseum.gr/wp-content/uploads/2018/10/4-%CE%A7-7381_lightbox.jpg"/>
          <p:cNvPicPr>
            <a:picLocks noChangeAspect="1" noChangeArrowheads="1"/>
          </p:cNvPicPr>
          <p:nvPr/>
        </p:nvPicPr>
        <p:blipFill>
          <a:blip r:embed="rId5" cstate="print"/>
          <a:srcRect/>
          <a:stretch>
            <a:fillRect/>
          </a:stretch>
        </p:blipFill>
        <p:spPr bwMode="auto">
          <a:xfrm>
            <a:off x="5857884" y="3643314"/>
            <a:ext cx="2857520" cy="1734921"/>
          </a:xfrm>
          <a:prstGeom prst="rect">
            <a:avLst/>
          </a:prstGeom>
          <a:noFill/>
        </p:spPr>
      </p:pic>
      <p:sp>
        <p:nvSpPr>
          <p:cNvPr id="10" name="9 - Ορθογώνιο"/>
          <p:cNvSpPr/>
          <p:nvPr/>
        </p:nvSpPr>
        <p:spPr>
          <a:xfrm>
            <a:off x="5500694" y="4857760"/>
            <a:ext cx="2714612" cy="1200329"/>
          </a:xfrm>
          <a:prstGeom prst="rect">
            <a:avLst/>
          </a:prstGeom>
        </p:spPr>
        <p:txBody>
          <a:bodyPr wrap="square">
            <a:spAutoFit/>
          </a:bodyPr>
          <a:lstStyle/>
          <a:p>
            <a:pPr fontAlgn="base"/>
            <a:r>
              <a:rPr lang="el-GR" sz="1200" dirty="0" err="1"/>
              <a:t>Xάλκινο</a:t>
            </a:r>
            <a:r>
              <a:rPr lang="el-GR" sz="1200" dirty="0"/>
              <a:t> ειδώλιο Απόλλωνος στον τύπο του κούρου. Επιγραφή στον μηρό δηλώνει ότι ήταν αφιέρωμα του </a:t>
            </a:r>
            <a:r>
              <a:rPr lang="el-GR" sz="1200" dirty="0" err="1"/>
              <a:t>Ευγειτία</a:t>
            </a:r>
            <a:r>
              <a:rPr lang="el-GR" sz="1200" dirty="0"/>
              <a:t>. Από το ιερό του Απόλλωνος στο </a:t>
            </a:r>
            <a:r>
              <a:rPr lang="el-GR" sz="1200" dirty="0" err="1"/>
              <a:t>Πτώον</a:t>
            </a:r>
            <a:r>
              <a:rPr lang="el-GR" sz="1200" dirty="0"/>
              <a:t> της Βοιωτίας. Ναξιακού εργαστηρίου. Γύρω στο 510 </a:t>
            </a:r>
            <a:r>
              <a:rPr lang="el-GR" sz="1200" dirty="0" err="1"/>
              <a:t>π.Χ.</a:t>
            </a:r>
            <a:r>
              <a:rPr lang="el-GR" sz="12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39718"/>
          </a:xfrm>
        </p:spPr>
        <p:txBody>
          <a:bodyPr>
            <a:normAutofit fontScale="90000"/>
          </a:bodyPr>
          <a:lstStyle/>
          <a:p>
            <a:r>
              <a:rPr lang="el-GR" dirty="0" smtClean="0"/>
              <a:t>ΕΡΩΤΗΣΕΙΣ</a:t>
            </a:r>
            <a:endParaRPr lang="el-GR" dirty="0"/>
          </a:p>
        </p:txBody>
      </p:sp>
      <p:sp>
        <p:nvSpPr>
          <p:cNvPr id="3" name="2 - Θέση περιεχομένου"/>
          <p:cNvSpPr>
            <a:spLocks noGrp="1"/>
          </p:cNvSpPr>
          <p:nvPr>
            <p:ph idx="1"/>
          </p:nvPr>
        </p:nvSpPr>
        <p:spPr>
          <a:xfrm>
            <a:off x="457200" y="785794"/>
            <a:ext cx="8229600" cy="5340369"/>
          </a:xfrm>
        </p:spPr>
        <p:txBody>
          <a:bodyPr>
            <a:normAutofit fontScale="62500" lnSpcReduction="20000"/>
          </a:bodyPr>
          <a:lstStyle/>
          <a:p>
            <a:pPr>
              <a:buNone/>
            </a:pPr>
            <a:r>
              <a:rPr lang="el-GR" dirty="0" smtClean="0"/>
              <a:t>1.Ποια είδη ποίησης καλλιεργήθηκαν κατά την αρχαϊκή εποχή και ποια θέματα πραγματεύονταν;</a:t>
            </a:r>
          </a:p>
          <a:p>
            <a:pPr>
              <a:buNone/>
            </a:pPr>
            <a:r>
              <a:rPr lang="el-GR" dirty="0" smtClean="0"/>
              <a:t>2.Πώς ξεκίνησε η επιστημονική και φιλοσοφική σκέψη κατά την αρχαϊκή περίοδο;</a:t>
            </a:r>
          </a:p>
          <a:p>
            <a:pPr>
              <a:buNone/>
            </a:pPr>
            <a:r>
              <a:rPr lang="el-GR" dirty="0" smtClean="0"/>
              <a:t>3.Ποιες είναι οι κορυφαίες καλλιτεχνικές δημιουργίες της αρχαϊκής εποχής; Από πού δέχεται επιδράσεις η τέχνη αυτής της εποχής;</a:t>
            </a:r>
          </a:p>
          <a:p>
            <a:pPr>
              <a:buNone/>
            </a:pPr>
            <a:r>
              <a:rPr lang="el-GR" dirty="0" smtClean="0"/>
              <a:t>4.Ποια ήταν τα κυριότερα χαρακτηριστικά και τα σχηματικά μέρη των ναών αυτής της εποχής;</a:t>
            </a:r>
          </a:p>
          <a:p>
            <a:pPr>
              <a:buNone/>
            </a:pPr>
            <a:r>
              <a:rPr lang="el-GR" dirty="0" smtClean="0"/>
              <a:t>5.Ποιοι είναι οι κυριότεροι αρχιτεκτονικοί ρυθμοί της αρχαϊκής εποχής και ποια τα χαρακτηριστικά τους;</a:t>
            </a:r>
          </a:p>
          <a:p>
            <a:pPr>
              <a:buNone/>
            </a:pPr>
            <a:r>
              <a:rPr lang="el-GR" dirty="0" smtClean="0"/>
              <a:t>6.Ποια είναι τα κυριότερα χαρακτηριστικά των αγαλμάτων κατά την αρχαϊκή περίοδο;</a:t>
            </a:r>
          </a:p>
          <a:p>
            <a:pPr>
              <a:buNone/>
            </a:pPr>
            <a:r>
              <a:rPr lang="el-GR" dirty="0" smtClean="0"/>
              <a:t>7.Για ποιους λόγους κατασκευάστηκαν μεγάλες γλυπτές μορφές αυτήν την περίοδο;</a:t>
            </a:r>
          </a:p>
          <a:p>
            <a:pPr>
              <a:buNone/>
            </a:pPr>
            <a:r>
              <a:rPr lang="el-GR" dirty="0" smtClean="0"/>
              <a:t>8.Ποιοι είναι οι πιο γνωστοί τύποι αγαλμάτων αυτήν την περίοδο και ποια τα χαρακτηριστικά τους;</a:t>
            </a:r>
          </a:p>
          <a:p>
            <a:pPr>
              <a:buNone/>
            </a:pPr>
            <a:r>
              <a:rPr lang="el-GR" dirty="0" smtClean="0"/>
              <a:t>9.Ποιες άλλες μορφές απεικονίζονται στα γλυπτά της αρχαϊκής εποχής;</a:t>
            </a:r>
          </a:p>
          <a:p>
            <a:pPr>
              <a:buNone/>
            </a:pPr>
            <a:r>
              <a:rPr lang="el-GR" smtClean="0"/>
              <a:t>10.Ποια </a:t>
            </a:r>
            <a:r>
              <a:rPr lang="el-GR" dirty="0" smtClean="0"/>
              <a:t>είναι τα χαρακτηριστικά της αρχαϊκής κεραμικής τέχνης;</a:t>
            </a:r>
          </a:p>
          <a:p>
            <a:pPr>
              <a:buNone/>
            </a:pPr>
            <a:r>
              <a:rPr lang="el-GR" dirty="0" smtClean="0"/>
              <a:t>11.Ποιες άλλες μορφές τέχνης αναπτύσσονται κατά την αρχαϊκή περίοδο;</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57356" y="1428736"/>
            <a:ext cx="5214958" cy="4401205"/>
          </a:xfrm>
          <a:prstGeom prst="rect">
            <a:avLst/>
          </a:prstGeom>
        </p:spPr>
        <p:txBody>
          <a:bodyPr wrap="square">
            <a:spAutoFit/>
          </a:bodyPr>
          <a:lstStyle/>
          <a:p>
            <a:r>
              <a:rPr lang="el-GR" sz="1400" dirty="0" smtClean="0"/>
              <a:t>                            ΑΠΟΣΠΑΣΜΑ ΑΠΟ ΠΟΙΗΜΑ ΤΟΥ ΑΛΚΑΙΟΥ</a:t>
            </a:r>
            <a:br>
              <a:rPr lang="el-GR" sz="1400" dirty="0" smtClean="0"/>
            </a:br>
            <a:r>
              <a:rPr lang="el-GR" sz="1400" dirty="0" smtClean="0"/>
              <a:t>                                  «ΤΑ ΔΕΙΝΑ ΤΟΥ ΠΟΛΕΜΟΥ»</a:t>
            </a:r>
          </a:p>
          <a:p>
            <a:r>
              <a:rPr lang="el-GR" sz="1400" dirty="0" smtClean="0"/>
              <a:t>Μα βέβαια και για μας μικρό δε βγήκε</a:t>
            </a:r>
          </a:p>
          <a:p>
            <a:r>
              <a:rPr lang="el-GR" sz="1400" dirty="0" smtClean="0"/>
              <a:t>κακό: γιατί μια </a:t>
            </a:r>
            <a:r>
              <a:rPr lang="el-GR" sz="1400" dirty="0" err="1" smtClean="0"/>
              <a:t>τρέλ</a:t>
            </a:r>
            <a:r>
              <a:rPr lang="el-GR" sz="1400" dirty="0" smtClean="0"/>
              <a:t>’ από τα ουράνια</a:t>
            </a:r>
          </a:p>
          <a:p>
            <a:r>
              <a:rPr lang="el-GR" sz="1400" dirty="0" smtClean="0"/>
              <a:t>στέλνοντας </a:t>
            </a:r>
            <a:r>
              <a:rPr lang="el-GR" sz="1400" dirty="0" err="1" smtClean="0"/>
              <a:t>κάτου</a:t>
            </a:r>
            <a:r>
              <a:rPr lang="el-GR" sz="1400" dirty="0" smtClean="0"/>
              <a:t> ο Δίας, σ’ έναν αγώνα</a:t>
            </a:r>
          </a:p>
          <a:p>
            <a:r>
              <a:rPr lang="el-GR" sz="1400" dirty="0" smtClean="0"/>
              <a:t>που </a:t>
            </a:r>
            <a:r>
              <a:rPr lang="el-GR" sz="1400" dirty="0" err="1" smtClean="0"/>
              <a:t>μαύρον</a:t>
            </a:r>
            <a:r>
              <a:rPr lang="el-GR" sz="1400" dirty="0" smtClean="0"/>
              <a:t> </a:t>
            </a:r>
            <a:r>
              <a:rPr lang="el-GR" sz="1400" dirty="0" err="1" smtClean="0"/>
              <a:t>θρήνον</a:t>
            </a:r>
            <a:r>
              <a:rPr lang="el-GR" sz="1400" dirty="0" smtClean="0"/>
              <a:t> έσυρε, πολλούς</a:t>
            </a:r>
          </a:p>
          <a:p>
            <a:r>
              <a:rPr lang="el-GR" sz="1400" dirty="0" smtClean="0"/>
              <a:t>ξεσήκωσε λεβέντες διαλεγμένους</a:t>
            </a:r>
          </a:p>
          <a:p>
            <a:r>
              <a:rPr lang="el-GR" sz="1400" dirty="0" smtClean="0"/>
              <a:t>για πόλεμο, έναν κι έναν, που μεγάλη</a:t>
            </a:r>
          </a:p>
          <a:p>
            <a:r>
              <a:rPr lang="el-GR" sz="1400" dirty="0" smtClean="0"/>
              <a:t>η δόξα τους πολύ μακριά έχει φτάσει.</a:t>
            </a:r>
          </a:p>
          <a:p>
            <a:r>
              <a:rPr lang="el-GR" sz="1400" dirty="0" smtClean="0"/>
              <a:t>Γιατί ψυχές αντρίκιες αυτοί, κάστρο</a:t>
            </a:r>
          </a:p>
          <a:p>
            <a:r>
              <a:rPr lang="el-GR" sz="1400" dirty="0" smtClean="0"/>
              <a:t>της πολιτείας, ορθώθηκαν αγνάντι</a:t>
            </a:r>
          </a:p>
          <a:p>
            <a:r>
              <a:rPr lang="el-GR" sz="1400" dirty="0" smtClean="0"/>
              <a:t>καθώς Εκείνος το’ θελε: και τότε</a:t>
            </a:r>
          </a:p>
          <a:p>
            <a:r>
              <a:rPr lang="el-GR" sz="1400" dirty="0" smtClean="0"/>
              <a:t>πολλούς η μοίρα βρήκε του θανάτου,</a:t>
            </a:r>
          </a:p>
          <a:p>
            <a:r>
              <a:rPr lang="el-GR" sz="1400" dirty="0" smtClean="0"/>
              <a:t>και οι άλλοι, όσοι σωθήκαμε, γεμάτοι</a:t>
            </a:r>
          </a:p>
          <a:p>
            <a:r>
              <a:rPr lang="el-GR" sz="1400" dirty="0" smtClean="0"/>
              <a:t>πληγές είχαμε μείνει </a:t>
            </a:r>
            <a:r>
              <a:rPr lang="el-GR" sz="1400" dirty="0" err="1" smtClean="0"/>
              <a:t>αιματωμένες</a:t>
            </a:r>
            <a:r>
              <a:rPr lang="el-GR" sz="1400" dirty="0" smtClean="0"/>
              <a:t>.</a:t>
            </a:r>
          </a:p>
          <a:p>
            <a:endParaRPr lang="el-GR" sz="1200" i="1" dirty="0" smtClean="0"/>
          </a:p>
          <a:p>
            <a:r>
              <a:rPr lang="el-GR" sz="1200" i="1" dirty="0" smtClean="0"/>
              <a:t>μετάφραση Παναγή Λεκατσά</a:t>
            </a:r>
            <a:br>
              <a:rPr lang="el-GR" sz="1200" i="1" dirty="0" smtClean="0"/>
            </a:br>
            <a:r>
              <a:rPr lang="el-GR" sz="1200" i="1" dirty="0" smtClean="0"/>
              <a:t>από το βιβλίο του Θανάση </a:t>
            </a:r>
            <a:r>
              <a:rPr lang="el-GR" sz="1200" i="1" dirty="0" err="1" smtClean="0"/>
              <a:t>Μητσόπουλου</a:t>
            </a:r>
            <a:r>
              <a:rPr lang="el-GR" sz="1200" i="1" dirty="0" smtClean="0"/>
              <a:t> «Ανθολογία</a:t>
            </a:r>
            <a:br>
              <a:rPr lang="el-GR" sz="1200" i="1" dirty="0" smtClean="0"/>
            </a:br>
            <a:r>
              <a:rPr lang="el-GR" sz="1200" i="1" dirty="0" smtClean="0"/>
              <a:t>της Αρχαίας Ελληνικής Λογοτεχνίας» (1966), σελ. 103</a:t>
            </a:r>
          </a:p>
          <a:p>
            <a:r>
              <a:rPr lang="el-GR" sz="1200" i="1" dirty="0" smtClean="0"/>
              <a:t>(Σημ. Ο </a:t>
            </a:r>
            <a:r>
              <a:rPr lang="el-GR" sz="1200" i="1" dirty="0" err="1" smtClean="0"/>
              <a:t>τίλος</a:t>
            </a:r>
            <a:r>
              <a:rPr lang="el-GR" sz="1200" i="1" dirty="0" smtClean="0"/>
              <a:t> του ποιήματος, όπως και αυτοί των επόμενων, οφείλονται στους μεταφραστές).</a:t>
            </a:r>
            <a:endParaRPr lang="el-GR" sz="12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859340"/>
            <a:ext cx="4572000" cy="2616101"/>
          </a:xfrm>
          <a:prstGeom prst="rect">
            <a:avLst/>
          </a:prstGeom>
        </p:spPr>
        <p:txBody>
          <a:bodyPr>
            <a:spAutoFit/>
          </a:bodyPr>
          <a:lstStyle/>
          <a:p>
            <a:r>
              <a:rPr lang="el-GR" dirty="0" smtClean="0"/>
              <a:t>ΑΠΟΣΠΑΣΜΑ ΑΠΌ ΠΟΙΗΜΑ ΤΗΣ ΣΑΠΦΟΥΣ</a:t>
            </a:r>
            <a:br>
              <a:rPr lang="el-GR" dirty="0" smtClean="0"/>
            </a:br>
            <a:r>
              <a:rPr lang="el-GR" dirty="0" smtClean="0"/>
              <a:t>                      «ΒΑΣΙΛΕΨΕ ΤΟ ΦΕΓΓΑΡΙ»</a:t>
            </a:r>
          </a:p>
          <a:p>
            <a:r>
              <a:rPr lang="el-GR" dirty="0" smtClean="0"/>
              <a:t>Το φεγγαράκι </a:t>
            </a:r>
            <a:r>
              <a:rPr lang="el-GR" dirty="0" err="1" smtClean="0"/>
              <a:t>εμίσεψε</a:t>
            </a:r>
            <a:r>
              <a:rPr lang="el-GR" dirty="0" smtClean="0"/>
              <a:t/>
            </a:r>
            <a:br>
              <a:rPr lang="el-GR" dirty="0" smtClean="0"/>
            </a:br>
            <a:r>
              <a:rPr lang="el-GR" dirty="0" smtClean="0"/>
              <a:t>μεσάνυχτα σημαίνει,</a:t>
            </a:r>
            <a:br>
              <a:rPr lang="el-GR" dirty="0" smtClean="0"/>
            </a:br>
            <a:r>
              <a:rPr lang="el-GR" dirty="0" smtClean="0"/>
              <a:t>Οι ώρες φεύγουν και περνούν</a:t>
            </a:r>
            <a:br>
              <a:rPr lang="el-GR" dirty="0" smtClean="0"/>
            </a:br>
            <a:r>
              <a:rPr lang="el-GR" dirty="0" smtClean="0"/>
              <a:t>κι εγώ κοιμάμαι μόνη…</a:t>
            </a:r>
          </a:p>
          <a:p>
            <a:endParaRPr lang="el-GR" sz="1400" i="1" dirty="0" smtClean="0"/>
          </a:p>
          <a:p>
            <a:r>
              <a:rPr lang="el-GR" sz="1400" i="1" dirty="0" smtClean="0"/>
              <a:t>Μετάφραση Αργύρη Εφταλιώτη</a:t>
            </a:r>
            <a:br>
              <a:rPr lang="el-GR" sz="1400" i="1" dirty="0" smtClean="0"/>
            </a:br>
            <a:r>
              <a:rPr lang="el-GR" sz="1400" i="1" dirty="0" smtClean="0"/>
              <a:t>Από το βιβλίο του Θανάση </a:t>
            </a:r>
            <a:r>
              <a:rPr lang="el-GR" sz="1400" i="1" dirty="0" err="1" smtClean="0"/>
              <a:t>Μητσόπουλου</a:t>
            </a:r>
            <a:r>
              <a:rPr lang="el-GR" sz="1400" i="1" dirty="0" smtClean="0"/>
              <a:t> «Ανθολογία της Αρχαίας Ελληνικής Λογοτεχνίας» (1966), σελ. 108</a:t>
            </a:r>
            <a:endParaRPr lang="el-GR" sz="1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sz="2000" dirty="0" smtClean="0"/>
              <a:t/>
            </a:r>
            <a:br>
              <a:rPr lang="el-GR" sz="2000" dirty="0" smtClean="0"/>
            </a:br>
            <a:r>
              <a:rPr lang="el-GR" sz="2000" dirty="0" smtClean="0"/>
              <a:t/>
            </a:r>
            <a:br>
              <a:rPr lang="el-GR" sz="2000" dirty="0" smtClean="0"/>
            </a:br>
            <a:r>
              <a:rPr lang="el-GR" sz="2000" dirty="0" smtClean="0"/>
              <a:t>ΑΡΧΙΛΟΧΟΣ</a:t>
            </a:r>
            <a:r>
              <a:rPr lang="el-GR" sz="2000" dirty="0" smtClean="0"/>
              <a:t/>
            </a:r>
            <a:br>
              <a:rPr lang="el-GR" sz="2000" dirty="0" smtClean="0"/>
            </a:br>
            <a:r>
              <a:rPr lang="el-GR" sz="2000" dirty="0" smtClean="0"/>
              <a:t>απ. 5 </a:t>
            </a:r>
            <a:r>
              <a:rPr lang="en-US" sz="2000" dirty="0" smtClean="0"/>
              <a:t>West</a:t>
            </a:r>
            <a:r>
              <a:rPr lang="el-GR" sz="2000" dirty="0" smtClean="0"/>
              <a:t>,ΚΕΓ</a:t>
            </a:r>
            <a:r>
              <a:rPr lang="en-US" dirty="0" smtClean="0"/>
              <a:t/>
            </a:r>
            <a:br>
              <a:rPr lang="en-US" dirty="0" smtClean="0"/>
            </a:br>
            <a:endParaRPr lang="el-GR" dirty="0"/>
          </a:p>
        </p:txBody>
      </p:sp>
      <p:sp>
        <p:nvSpPr>
          <p:cNvPr id="3" name="2 - Θέση περιεχομένου"/>
          <p:cNvSpPr>
            <a:spLocks noGrp="1"/>
          </p:cNvSpPr>
          <p:nvPr>
            <p:ph sz="half" idx="1"/>
          </p:nvPr>
        </p:nvSpPr>
        <p:spPr/>
        <p:txBody>
          <a:bodyPr>
            <a:normAutofit/>
          </a:bodyPr>
          <a:lstStyle/>
          <a:p>
            <a:pPr>
              <a:buNone/>
            </a:pPr>
            <a:r>
              <a:rPr lang="el-GR" dirty="0" smtClean="0"/>
              <a:t>    </a:t>
            </a:r>
            <a:r>
              <a:rPr lang="el-GR" sz="1600" dirty="0" smtClean="0"/>
              <a:t> </a:t>
            </a:r>
            <a:r>
              <a:rPr lang="el-GR" sz="1600" dirty="0" err="1" smtClean="0"/>
              <a:t>ἀσπίδι</a:t>
            </a:r>
            <a:r>
              <a:rPr lang="el-GR" sz="1600" dirty="0" smtClean="0"/>
              <a:t> </a:t>
            </a:r>
            <a:r>
              <a:rPr lang="el-GR" sz="1600" dirty="0" err="1" smtClean="0"/>
              <a:t>μὲν</a:t>
            </a:r>
            <a:r>
              <a:rPr lang="el-GR" sz="1600" dirty="0" smtClean="0"/>
              <a:t> </a:t>
            </a:r>
            <a:r>
              <a:rPr lang="el-GR" sz="1600" dirty="0" err="1" smtClean="0"/>
              <a:t>Σαΐων</a:t>
            </a:r>
            <a:r>
              <a:rPr lang="el-GR" sz="1600" dirty="0" smtClean="0"/>
              <a:t> τις </a:t>
            </a:r>
            <a:r>
              <a:rPr lang="el-GR" sz="1600" dirty="0" err="1" smtClean="0"/>
              <a:t>ἀγάλλεται</a:t>
            </a:r>
            <a:r>
              <a:rPr lang="el-GR" sz="1600" dirty="0" smtClean="0"/>
              <a:t>, </a:t>
            </a:r>
            <a:r>
              <a:rPr lang="el-GR" sz="1600" dirty="0" err="1" smtClean="0"/>
              <a:t>ἣν</a:t>
            </a:r>
            <a:r>
              <a:rPr lang="el-GR" sz="1600" dirty="0" smtClean="0"/>
              <a:t> </a:t>
            </a:r>
            <a:r>
              <a:rPr lang="el-GR" sz="1600" dirty="0" err="1" smtClean="0"/>
              <a:t>παρὰ</a:t>
            </a:r>
            <a:r>
              <a:rPr lang="el-GR" sz="1600" dirty="0" smtClean="0"/>
              <a:t> </a:t>
            </a:r>
            <a:r>
              <a:rPr lang="el-GR" sz="1600" dirty="0" err="1" smtClean="0"/>
              <a:t>θάμνωι</a:t>
            </a:r>
            <a:r>
              <a:rPr lang="el-GR" sz="1600" dirty="0" smtClean="0"/>
              <a:t>,</a:t>
            </a:r>
            <a:br>
              <a:rPr lang="el-GR" sz="1600" dirty="0" smtClean="0"/>
            </a:br>
            <a:r>
              <a:rPr lang="el-GR" sz="1600" dirty="0" err="1" smtClean="0"/>
              <a:t>ἔντος</a:t>
            </a:r>
            <a:r>
              <a:rPr lang="el-GR" sz="1600" dirty="0" smtClean="0"/>
              <a:t> </a:t>
            </a:r>
            <a:r>
              <a:rPr lang="el-GR" sz="1600" dirty="0" err="1" smtClean="0"/>
              <a:t>ἀμώμητον</a:t>
            </a:r>
            <a:r>
              <a:rPr lang="el-GR" sz="1600" dirty="0" smtClean="0"/>
              <a:t>, </a:t>
            </a:r>
            <a:r>
              <a:rPr lang="el-GR" sz="1600" dirty="0" err="1" smtClean="0"/>
              <a:t>κάλλιπον</a:t>
            </a:r>
            <a:r>
              <a:rPr lang="el-GR" sz="1600" dirty="0" smtClean="0"/>
              <a:t> </a:t>
            </a:r>
            <a:r>
              <a:rPr lang="el-GR" sz="1600" dirty="0" err="1" smtClean="0"/>
              <a:t>οὐκ</a:t>
            </a:r>
            <a:r>
              <a:rPr lang="el-GR" sz="1600" dirty="0" smtClean="0"/>
              <a:t> </a:t>
            </a:r>
            <a:r>
              <a:rPr lang="el-GR" sz="1600" dirty="0" err="1" smtClean="0"/>
              <a:t>ἐθέλων</a:t>
            </a:r>
            <a:r>
              <a:rPr lang="el-GR" sz="1600" dirty="0" smtClean="0"/>
              <a:t>·</a:t>
            </a:r>
            <a:br>
              <a:rPr lang="el-GR" sz="1600" dirty="0" smtClean="0"/>
            </a:br>
            <a:r>
              <a:rPr lang="el-GR" sz="1600" dirty="0" err="1" smtClean="0"/>
              <a:t>αὐτὸν</a:t>
            </a:r>
            <a:r>
              <a:rPr lang="el-GR" sz="1600" dirty="0" smtClean="0"/>
              <a:t> </a:t>
            </a:r>
            <a:r>
              <a:rPr lang="el-GR" sz="1600" dirty="0" err="1" smtClean="0"/>
              <a:t>δ᾽</a:t>
            </a:r>
            <a:r>
              <a:rPr lang="el-GR" sz="1600" dirty="0" smtClean="0"/>
              <a:t> </a:t>
            </a:r>
            <a:r>
              <a:rPr lang="el-GR" sz="1600" dirty="0" err="1" smtClean="0"/>
              <a:t>ἐξεσάωσα</a:t>
            </a:r>
            <a:r>
              <a:rPr lang="el-GR" sz="1600" dirty="0" smtClean="0"/>
              <a:t>. τί </a:t>
            </a:r>
            <a:r>
              <a:rPr lang="el-GR" sz="1600" dirty="0" err="1" smtClean="0"/>
              <a:t>μοι</a:t>
            </a:r>
            <a:r>
              <a:rPr lang="el-GR" sz="1600" dirty="0" smtClean="0"/>
              <a:t> μέλει </a:t>
            </a:r>
            <a:r>
              <a:rPr lang="el-GR" sz="1600" dirty="0" err="1" smtClean="0"/>
              <a:t>ἀσπὶς</a:t>
            </a:r>
            <a:r>
              <a:rPr lang="el-GR" sz="1600" dirty="0" smtClean="0"/>
              <a:t> </a:t>
            </a:r>
            <a:r>
              <a:rPr lang="el-GR" sz="1600" dirty="0" err="1" smtClean="0"/>
              <a:t>ἐκείνη</a:t>
            </a:r>
            <a:r>
              <a:rPr lang="el-GR" sz="1600" dirty="0" smtClean="0"/>
              <a:t>;</a:t>
            </a:r>
            <a:br>
              <a:rPr lang="el-GR" sz="1600" dirty="0" smtClean="0"/>
            </a:br>
            <a:r>
              <a:rPr lang="el-GR" sz="1600" dirty="0" err="1" smtClean="0"/>
              <a:t>ἐρρέτω</a:t>
            </a:r>
            <a:r>
              <a:rPr lang="el-GR" sz="1600" dirty="0" smtClean="0"/>
              <a:t>· </a:t>
            </a:r>
            <a:r>
              <a:rPr lang="el-GR" sz="1600" dirty="0" err="1" smtClean="0"/>
              <a:t>ἐξαῦτις</a:t>
            </a:r>
            <a:r>
              <a:rPr lang="el-GR" sz="1600" dirty="0" smtClean="0"/>
              <a:t> </a:t>
            </a:r>
            <a:r>
              <a:rPr lang="el-GR" sz="1600" dirty="0" err="1" smtClean="0"/>
              <a:t>κτήσομαι</a:t>
            </a:r>
            <a:r>
              <a:rPr lang="el-GR" sz="1600" dirty="0" smtClean="0"/>
              <a:t> </a:t>
            </a:r>
            <a:r>
              <a:rPr lang="el-GR" sz="1600" dirty="0" err="1" smtClean="0"/>
              <a:t>οὐ</a:t>
            </a:r>
            <a:r>
              <a:rPr lang="el-GR" sz="1600" dirty="0" smtClean="0"/>
              <a:t> </a:t>
            </a:r>
            <a:r>
              <a:rPr lang="el-GR" sz="1600" dirty="0" err="1" smtClean="0"/>
              <a:t>κακίω</a:t>
            </a:r>
            <a:r>
              <a:rPr lang="el-GR" sz="1600" dirty="0" smtClean="0"/>
              <a:t>.</a:t>
            </a:r>
          </a:p>
          <a:p>
            <a:pPr>
              <a:buNone/>
            </a:pPr>
            <a:endParaRPr lang="el-GR" dirty="0"/>
          </a:p>
        </p:txBody>
      </p:sp>
      <p:sp>
        <p:nvSpPr>
          <p:cNvPr id="4" name="3 - Θέση περιεχομένου"/>
          <p:cNvSpPr>
            <a:spLocks noGrp="1"/>
          </p:cNvSpPr>
          <p:nvPr>
            <p:ph sz="half" idx="2"/>
          </p:nvPr>
        </p:nvSpPr>
        <p:spPr/>
        <p:txBody>
          <a:bodyPr>
            <a:normAutofit/>
          </a:bodyPr>
          <a:lstStyle/>
          <a:p>
            <a:pPr>
              <a:buNone/>
            </a:pPr>
            <a:r>
              <a:rPr lang="el-GR" sz="1600" dirty="0" smtClean="0"/>
              <a:t>  Την </a:t>
            </a:r>
            <a:r>
              <a:rPr lang="el-GR" sz="1600" dirty="0" smtClean="0"/>
              <a:t>αψεγάδιαστη ασπίδα μου, που άθελα πλάι </a:t>
            </a:r>
            <a:r>
              <a:rPr lang="el-GR" sz="1600" dirty="0" err="1" smtClean="0"/>
              <a:t>σ᾽</a:t>
            </a:r>
            <a:r>
              <a:rPr lang="el-GR" sz="1600" dirty="0" smtClean="0"/>
              <a:t> ένα θάμνο</a:t>
            </a:r>
          </a:p>
          <a:p>
            <a:pPr>
              <a:buNone/>
            </a:pPr>
            <a:r>
              <a:rPr lang="el-GR" sz="1600" dirty="0" smtClean="0"/>
              <a:t>πέταξα, κάποιος οχτρός </a:t>
            </a:r>
            <a:r>
              <a:rPr lang="el-GR" sz="1600" dirty="0" err="1" smtClean="0"/>
              <a:t>Σάιος</a:t>
            </a:r>
            <a:r>
              <a:rPr lang="el-GR" sz="1600" dirty="0" smtClean="0"/>
              <a:t> τη χαίρεται· ναι.</a:t>
            </a:r>
          </a:p>
          <a:p>
            <a:pPr>
              <a:buNone/>
            </a:pPr>
            <a:r>
              <a:rPr lang="el-GR" sz="1600" dirty="0" smtClean="0"/>
              <a:t>Έσωσα εγώ τη ζωή μου; Για ασπίδα λοιπόν δε με μέλει.</a:t>
            </a:r>
          </a:p>
          <a:p>
            <a:pPr>
              <a:buNone/>
            </a:pPr>
            <a:r>
              <a:rPr lang="el-GR" sz="1600" dirty="0" err="1" smtClean="0"/>
              <a:t>Άσ᾽</a:t>
            </a:r>
            <a:r>
              <a:rPr lang="el-GR" sz="1600" dirty="0" smtClean="0"/>
              <a:t> τη κι ας πάει στο καλό· </a:t>
            </a:r>
            <a:r>
              <a:rPr lang="el-GR" sz="1600" dirty="0" err="1" smtClean="0"/>
              <a:t>θά</a:t>
            </a:r>
            <a:r>
              <a:rPr lang="el-GR" sz="1600" dirty="0" smtClean="0"/>
              <a:t> </a:t>
            </a:r>
            <a:r>
              <a:rPr lang="el-GR" sz="1600" dirty="0" err="1" smtClean="0"/>
              <a:t>᾽βρω</a:t>
            </a:r>
            <a:r>
              <a:rPr lang="el-GR" sz="1600" dirty="0" smtClean="0"/>
              <a:t> καλύτερη εγώ.</a:t>
            </a:r>
          </a:p>
          <a:p>
            <a:pPr>
              <a:buNone/>
            </a:pPr>
            <a:r>
              <a:rPr lang="el-GR" sz="1200" i="1" dirty="0" smtClean="0"/>
              <a:t>                                                                          Μετ</a:t>
            </a:r>
            <a:r>
              <a:rPr lang="el-GR" sz="1200" i="1" dirty="0" smtClean="0"/>
              <a:t>. </a:t>
            </a:r>
            <a:r>
              <a:rPr lang="el-GR" sz="1200" i="1" dirty="0" err="1" smtClean="0"/>
              <a:t>Θρ</a:t>
            </a:r>
            <a:r>
              <a:rPr lang="el-GR" sz="1200" i="1" dirty="0" smtClean="0"/>
              <a:t>. Σταύρου</a:t>
            </a:r>
            <a:endParaRPr lang="el-GR" sz="1200" dirty="0" smtClean="0"/>
          </a:p>
          <a:p>
            <a:pPr>
              <a:buNone/>
            </a:pPr>
            <a:r>
              <a:rPr lang="el-GR" dirty="0" smtClean="0"/>
              <a:t/>
            </a:r>
            <a:br>
              <a:rPr lang="el-GR" dirty="0" smtClean="0"/>
            </a:b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14414" y="214290"/>
            <a:ext cx="5857884" cy="1169551"/>
          </a:xfrm>
          <a:prstGeom prst="rect">
            <a:avLst/>
          </a:prstGeom>
        </p:spPr>
        <p:txBody>
          <a:bodyPr wrap="square">
            <a:spAutoFit/>
          </a:bodyPr>
          <a:lstStyle/>
          <a:p>
            <a:r>
              <a:rPr lang="el-GR" sz="1400" dirty="0" smtClean="0"/>
              <a:t>ΣΗΜΩΝΙΔΗΣ Ο ΑΜΟΡΓΙΝΟΣ «Ίαμβος κατά γυναικών»</a:t>
            </a:r>
            <a:endParaRPr lang="el-GR" sz="1400" dirty="0" smtClean="0"/>
          </a:p>
          <a:p>
            <a:r>
              <a:rPr lang="el-GR" sz="1400" dirty="0" smtClean="0"/>
              <a:t>                  Απόσπασμα </a:t>
            </a:r>
            <a:r>
              <a:rPr lang="el-GR" sz="1400" dirty="0" smtClean="0"/>
              <a:t>7, 27-42, 57-93 </a:t>
            </a:r>
            <a:r>
              <a:rPr lang="el-GR" sz="1400" dirty="0" err="1" smtClean="0"/>
              <a:t>West</a:t>
            </a:r>
            <a:r>
              <a:rPr lang="el-GR" sz="1400" dirty="0" smtClean="0"/>
              <a:t> </a:t>
            </a:r>
            <a:r>
              <a:rPr lang="el-GR" sz="1400" i="1" dirty="0" smtClean="0"/>
              <a:t>(</a:t>
            </a:r>
            <a:r>
              <a:rPr lang="el-GR" sz="1400" i="1" dirty="0" smtClean="0"/>
              <a:t>μετάφραση Μ. Ζ. </a:t>
            </a:r>
            <a:r>
              <a:rPr lang="el-GR" sz="1400" i="1" dirty="0" err="1" smtClean="0"/>
              <a:t>Κοπιδάκης</a:t>
            </a:r>
            <a:r>
              <a:rPr lang="el-GR" sz="1400" i="1" dirty="0" smtClean="0"/>
              <a:t>),ΚΕΓ</a:t>
            </a:r>
            <a:endParaRPr lang="el-GR" sz="1400" i="1" dirty="0" smtClean="0"/>
          </a:p>
          <a:p>
            <a:r>
              <a:rPr lang="el-GR" sz="1400" dirty="0" smtClean="0"/>
              <a:t> </a:t>
            </a:r>
          </a:p>
          <a:p>
            <a:endParaRPr lang="el-GR" sz="1400" dirty="0" smtClean="0"/>
          </a:p>
          <a:p>
            <a:endParaRPr lang="el-GR" sz="1400" dirty="0">
              <a:hlinkClick r:id="rId2"/>
            </a:endParaRPr>
          </a:p>
        </p:txBody>
      </p:sp>
      <p:sp>
        <p:nvSpPr>
          <p:cNvPr id="3" name="2 - Ορθογώνιο"/>
          <p:cNvSpPr/>
          <p:nvPr/>
        </p:nvSpPr>
        <p:spPr>
          <a:xfrm>
            <a:off x="2071670" y="785794"/>
            <a:ext cx="4572000" cy="5693866"/>
          </a:xfrm>
          <a:prstGeom prst="rect">
            <a:avLst/>
          </a:prstGeom>
        </p:spPr>
        <p:txBody>
          <a:bodyPr>
            <a:spAutoFit/>
          </a:bodyPr>
          <a:lstStyle/>
          <a:p>
            <a:r>
              <a:rPr lang="el-GR" sz="1400" dirty="0" smtClean="0"/>
              <a:t>Την άλλη από τη μαϊμού· ξεχωριστό τούτο</a:t>
            </a:r>
          </a:p>
          <a:p>
            <a:r>
              <a:rPr lang="el-GR" sz="1400" dirty="0" smtClean="0"/>
              <a:t>στους άντρες δώρισε ο Δίας </a:t>
            </a:r>
            <a:r>
              <a:rPr lang="el-GR" sz="1400" dirty="0" err="1" smtClean="0"/>
              <a:t>απ᾽</a:t>
            </a:r>
            <a:r>
              <a:rPr lang="el-GR" sz="1400" dirty="0" smtClean="0"/>
              <a:t> όλα το χειρότερο κακό.</a:t>
            </a:r>
          </a:p>
          <a:p>
            <a:r>
              <a:rPr lang="el-GR" sz="1400" dirty="0" smtClean="0"/>
              <a:t>Στο πρόσωπο; - Τέρας ασχήμιας. Τέτοια γυναίκα</a:t>
            </a:r>
          </a:p>
          <a:p>
            <a:r>
              <a:rPr lang="el-GR" sz="1400" dirty="0" smtClean="0"/>
              <a:t>περνά μέσα από την πόλη κι όλοι χασκογελούν.</a:t>
            </a:r>
          </a:p>
          <a:p>
            <a:r>
              <a:rPr lang="el-GR" sz="1400" dirty="0" smtClean="0"/>
              <a:t>Λαιμός κοντός, είναι το βήμα </a:t>
            </a:r>
            <a:r>
              <a:rPr lang="el-GR" sz="1400" dirty="0" smtClean="0"/>
              <a:t>ασταθές,</a:t>
            </a:r>
            <a:endParaRPr lang="el-GR" sz="1400" dirty="0" smtClean="0"/>
          </a:p>
          <a:p>
            <a:r>
              <a:rPr lang="el-GR" sz="1400" dirty="0" smtClean="0"/>
              <a:t>λιπόσαρκος ο πισινός, ολόκληρη τέσσερα άκρα. </a:t>
            </a:r>
            <a:r>
              <a:rPr lang="el-GR" sz="1400" dirty="0" err="1" smtClean="0"/>
              <a:t>Αλίμονό</a:t>
            </a:r>
            <a:r>
              <a:rPr lang="el-GR" sz="1400" dirty="0" smtClean="0"/>
              <a:t> του</a:t>
            </a:r>
            <a:endParaRPr lang="el-GR" sz="1400" dirty="0" smtClean="0"/>
          </a:p>
          <a:p>
            <a:r>
              <a:rPr lang="el-GR" sz="1400" dirty="0" smtClean="0"/>
              <a:t>όποιος κρατά στην αγκαλιά του τέτοια συμφορά.</a:t>
            </a:r>
          </a:p>
          <a:p>
            <a:r>
              <a:rPr lang="el-GR" sz="1400" dirty="0" smtClean="0"/>
              <a:t>Όμως τεχνάσματα και πονηριές πολύ καλά όλα τα ξέρει,</a:t>
            </a:r>
          </a:p>
          <a:p>
            <a:r>
              <a:rPr lang="el-GR" sz="1400" dirty="0" smtClean="0"/>
              <a:t>γνήσια μαϊμού. Τι κι αν γελούν, ούτε την μέλει.</a:t>
            </a:r>
          </a:p>
          <a:p>
            <a:r>
              <a:rPr lang="el-GR" sz="1400" dirty="0" smtClean="0"/>
              <a:t>Ποτέ σε κάποιον δεν θα έκανε καλό. Αυτό μόνο έχει κατά </a:t>
            </a:r>
            <a:r>
              <a:rPr lang="el-GR" sz="1400" dirty="0" smtClean="0"/>
              <a:t>νου</a:t>
            </a:r>
            <a:endParaRPr lang="el-GR" sz="1400" dirty="0" smtClean="0"/>
          </a:p>
          <a:p>
            <a:r>
              <a:rPr lang="el-GR" sz="1400" dirty="0" smtClean="0"/>
              <a:t>όλη τη μέρα και τούτο μόνο μελετά,</a:t>
            </a:r>
          </a:p>
          <a:p>
            <a:r>
              <a:rPr lang="el-GR" sz="1400" dirty="0" smtClean="0"/>
              <a:t>το πώς θα κάνει </a:t>
            </a:r>
            <a:r>
              <a:rPr lang="el-GR" sz="1400" dirty="0" err="1" smtClean="0"/>
              <a:t>ό,τι</a:t>
            </a:r>
            <a:r>
              <a:rPr lang="el-GR" sz="1400" dirty="0" smtClean="0"/>
              <a:t> βαρύτερο κακό μπορεί.</a:t>
            </a:r>
          </a:p>
          <a:p>
            <a:r>
              <a:rPr lang="el-GR" sz="1400" dirty="0" smtClean="0"/>
              <a:t> </a:t>
            </a:r>
          </a:p>
          <a:p>
            <a:r>
              <a:rPr lang="el-GR" sz="1400" dirty="0" smtClean="0"/>
              <a:t>Από την μέλισσα την άλλη· την παίρνεις κι ευτυχείς.</a:t>
            </a:r>
          </a:p>
          <a:p>
            <a:r>
              <a:rPr lang="el-GR" sz="1400" dirty="0" smtClean="0"/>
              <a:t>Μόνο σε κείνη το ψεγάδι κοντά της να </a:t>
            </a:r>
            <a:r>
              <a:rPr lang="el-GR" sz="1400" dirty="0" err="1" smtClean="0"/>
              <a:t>καθήσει</a:t>
            </a:r>
            <a:r>
              <a:rPr lang="el-GR" sz="1400" dirty="0" smtClean="0"/>
              <a:t> δεν μπορεί.</a:t>
            </a:r>
          </a:p>
          <a:p>
            <a:r>
              <a:rPr lang="el-GR" sz="1400" dirty="0" smtClean="0"/>
              <a:t>Φουντώνει και </a:t>
            </a:r>
            <a:r>
              <a:rPr lang="el-GR" sz="1400" dirty="0" err="1" smtClean="0"/>
              <a:t>θ᾽</a:t>
            </a:r>
            <a:r>
              <a:rPr lang="el-GR" sz="1400" dirty="0" smtClean="0"/>
              <a:t> αυξάνεται χάρη </a:t>
            </a:r>
            <a:r>
              <a:rPr lang="el-GR" sz="1400" dirty="0" err="1" smtClean="0"/>
              <a:t>σ᾽</a:t>
            </a:r>
            <a:r>
              <a:rPr lang="el-GR" sz="1400" dirty="0" smtClean="0"/>
              <a:t> αυτήν το </a:t>
            </a:r>
            <a:r>
              <a:rPr lang="el-GR" sz="1400" dirty="0" smtClean="0"/>
              <a:t>βιος.</a:t>
            </a:r>
            <a:endParaRPr lang="el-GR" sz="1400" dirty="0" smtClean="0"/>
          </a:p>
          <a:p>
            <a:r>
              <a:rPr lang="el-GR" sz="1400" dirty="0" smtClean="0"/>
              <a:t>Γερνά </a:t>
            </a:r>
            <a:r>
              <a:rPr lang="el-GR" sz="1400" dirty="0" err="1" smtClean="0"/>
              <a:t>τ᾽</a:t>
            </a:r>
            <a:r>
              <a:rPr lang="el-GR" sz="1400" dirty="0" smtClean="0"/>
              <a:t> ανδρόγυνο και μένει η αγάπη αμοιβαία.</a:t>
            </a:r>
          </a:p>
          <a:p>
            <a:r>
              <a:rPr lang="el-GR" sz="1400" dirty="0" smtClean="0"/>
              <a:t>Έχει γεννήσει όμορφα παιδιά και έχουν όνομα καλό.</a:t>
            </a:r>
          </a:p>
          <a:p>
            <a:r>
              <a:rPr lang="el-GR" sz="1400" dirty="0" smtClean="0"/>
              <a:t>Ανάμεσα σε όλες τις γυναίκες ξεχωρίζει,</a:t>
            </a:r>
          </a:p>
          <a:p>
            <a:r>
              <a:rPr lang="el-GR" sz="1400" dirty="0" smtClean="0"/>
              <a:t>η χάρη που ολόκληρη την περιβάλλει είναι θεϊκή,</a:t>
            </a:r>
          </a:p>
          <a:p>
            <a:r>
              <a:rPr lang="el-GR" sz="1400" dirty="0" smtClean="0"/>
              <a:t>χαρά δεν νιώθει με τη συντροφιά των </a:t>
            </a:r>
            <a:r>
              <a:rPr lang="el-GR" sz="1400" dirty="0" smtClean="0"/>
              <a:t>γυναικών</a:t>
            </a:r>
            <a:endParaRPr lang="el-GR" sz="1400" dirty="0" smtClean="0"/>
          </a:p>
          <a:p>
            <a:r>
              <a:rPr lang="el-GR" sz="1400" dirty="0" smtClean="0"/>
              <a:t>που κάθονται και ανταλλάσσουν προστυχιές.</a:t>
            </a:r>
          </a:p>
          <a:p>
            <a:r>
              <a:rPr lang="el-GR" sz="1400" dirty="0" smtClean="0"/>
              <a:t>Ό ,τι καλύτερο κι ό ,τι πιο γνωστικό στους άντρες</a:t>
            </a:r>
          </a:p>
          <a:p>
            <a:r>
              <a:rPr lang="el-GR" sz="1400" dirty="0" smtClean="0"/>
              <a:t>έχει ο Δίας να δωρίσει είναι γυναίκες σαν κι αυτές.</a:t>
            </a:r>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Εμφάνιση και ανάπτυξη των επιστημών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Προσπάθεια, για πρώτη φορά, λογικής κατανόησης του κόσμου και εξήγησης των φυσικών φαινομένων με λογικό και όχι μυθικό τρόπο. </a:t>
            </a:r>
            <a:endParaRPr lang="el-GR" dirty="0"/>
          </a:p>
          <a:p>
            <a:r>
              <a:rPr lang="el-GR" dirty="0" smtClean="0"/>
              <a:t>Ανάπτυξη της φιλοσοφίας, της αστρονομίας, της γεωγραφίας, της μετεωρολογίας και των μαθηματικών. </a:t>
            </a:r>
            <a:endParaRPr lang="el-GR" dirty="0"/>
          </a:p>
          <a:p>
            <a:r>
              <a:rPr lang="el-GR" dirty="0" smtClean="0"/>
              <a:t>Κυριότεροι εκπρόσωποι: Θαλής (Μίλητος), Αναξίμανδρος (Μίλητος), Αναξιμένης (Μίλητος), Ηράκλειτος (Έφεσος), Πυθαγόρας (Σάμος)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58847"/>
            <a:ext cx="4572000" cy="6370975"/>
          </a:xfrm>
          <a:prstGeom prst="rect">
            <a:avLst/>
          </a:prstGeom>
        </p:spPr>
        <p:txBody>
          <a:bodyPr>
            <a:spAutoFit/>
          </a:bodyPr>
          <a:lstStyle/>
          <a:p>
            <a:r>
              <a:rPr lang="el-GR" dirty="0" smtClean="0"/>
              <a:t>ΑΠΟΣΠΑΣΜΑ ΑΠΟ  ΤΟΝ ΗΡΑΚΛΕΙΤΟ</a:t>
            </a:r>
          </a:p>
          <a:p>
            <a:r>
              <a:rPr lang="el-GR" dirty="0" err="1" smtClean="0"/>
              <a:t>Απόσπ</a:t>
            </a:r>
            <a:r>
              <a:rPr lang="el-GR" dirty="0" smtClean="0"/>
              <a:t>. 22</a:t>
            </a:r>
          </a:p>
          <a:p>
            <a:r>
              <a:rPr lang="el-GR" u="sng" dirty="0" smtClean="0"/>
              <a:t>Πόλεμος πάντων </a:t>
            </a:r>
            <a:r>
              <a:rPr lang="el-GR" u="sng" dirty="0" err="1" smtClean="0"/>
              <a:t>μὲν</a:t>
            </a:r>
            <a:r>
              <a:rPr lang="el-GR" u="sng" dirty="0" smtClean="0"/>
              <a:t> πατήρ </a:t>
            </a:r>
            <a:r>
              <a:rPr lang="el-GR" u="sng" dirty="0" err="1" smtClean="0"/>
              <a:t>ἐστί</a:t>
            </a:r>
            <a:r>
              <a:rPr lang="el-GR" dirty="0" smtClean="0"/>
              <a:t>, πάντων </a:t>
            </a:r>
            <a:r>
              <a:rPr lang="el-GR" dirty="0" err="1" smtClean="0"/>
              <a:t>δὲ</a:t>
            </a:r>
            <a:r>
              <a:rPr lang="el-GR" dirty="0" smtClean="0"/>
              <a:t> βασιλεύς, </a:t>
            </a:r>
            <a:r>
              <a:rPr lang="el-GR" dirty="0" err="1" smtClean="0"/>
              <a:t>καὶ</a:t>
            </a:r>
            <a:r>
              <a:rPr lang="el-GR" dirty="0" smtClean="0"/>
              <a:t> </a:t>
            </a:r>
            <a:r>
              <a:rPr lang="el-GR" dirty="0" err="1" smtClean="0"/>
              <a:t>τοὺς</a:t>
            </a:r>
            <a:r>
              <a:rPr lang="el-GR" dirty="0" smtClean="0"/>
              <a:t> </a:t>
            </a:r>
            <a:r>
              <a:rPr lang="el-GR" dirty="0" err="1" smtClean="0"/>
              <a:t>μὲν</a:t>
            </a:r>
            <a:r>
              <a:rPr lang="el-GR" dirty="0" smtClean="0"/>
              <a:t> </a:t>
            </a:r>
            <a:r>
              <a:rPr lang="el-GR" dirty="0" err="1" smtClean="0"/>
              <a:t>θεοὺς</a:t>
            </a:r>
            <a:r>
              <a:rPr lang="el-GR" dirty="0" smtClean="0"/>
              <a:t> </a:t>
            </a:r>
            <a:r>
              <a:rPr lang="el-GR" dirty="0" err="1" smtClean="0"/>
              <a:t>ἔδειξε</a:t>
            </a:r>
            <a:r>
              <a:rPr lang="el-GR" dirty="0" smtClean="0"/>
              <a:t> </a:t>
            </a:r>
            <a:r>
              <a:rPr lang="el-GR" dirty="0" err="1" smtClean="0"/>
              <a:t>τοὺς</a:t>
            </a:r>
            <a:r>
              <a:rPr lang="el-GR" dirty="0" smtClean="0"/>
              <a:t> </a:t>
            </a:r>
            <a:r>
              <a:rPr lang="el-GR" dirty="0" err="1" smtClean="0"/>
              <a:t>δὲ</a:t>
            </a:r>
            <a:r>
              <a:rPr lang="el-GR" dirty="0" smtClean="0"/>
              <a:t> </a:t>
            </a:r>
            <a:r>
              <a:rPr lang="el-GR" dirty="0" err="1" smtClean="0"/>
              <a:t>ἀνθρώπους</a:t>
            </a:r>
            <a:r>
              <a:rPr lang="el-GR" dirty="0" smtClean="0"/>
              <a:t>, </a:t>
            </a:r>
            <a:r>
              <a:rPr lang="el-GR" dirty="0" err="1" smtClean="0"/>
              <a:t>τοὺς</a:t>
            </a:r>
            <a:r>
              <a:rPr lang="el-GR" dirty="0" smtClean="0"/>
              <a:t> </a:t>
            </a:r>
            <a:r>
              <a:rPr lang="el-GR" dirty="0" err="1" smtClean="0"/>
              <a:t>μὲν</a:t>
            </a:r>
            <a:r>
              <a:rPr lang="el-GR" dirty="0" smtClean="0"/>
              <a:t> δούλους </a:t>
            </a:r>
            <a:r>
              <a:rPr lang="el-GR" dirty="0" err="1" smtClean="0"/>
              <a:t>ἐποίησε</a:t>
            </a:r>
            <a:r>
              <a:rPr lang="el-GR" dirty="0" smtClean="0"/>
              <a:t> </a:t>
            </a:r>
            <a:r>
              <a:rPr lang="el-GR" dirty="0" err="1" smtClean="0"/>
              <a:t>τοὺς</a:t>
            </a:r>
            <a:r>
              <a:rPr lang="el-GR" dirty="0" smtClean="0"/>
              <a:t> </a:t>
            </a:r>
            <a:r>
              <a:rPr lang="el-GR" dirty="0" err="1" smtClean="0"/>
              <a:t>δὲ</a:t>
            </a:r>
            <a:r>
              <a:rPr lang="el-GR" dirty="0" smtClean="0"/>
              <a:t> </a:t>
            </a:r>
            <a:r>
              <a:rPr lang="el-GR" dirty="0" err="1" smtClean="0"/>
              <a:t>ἐλευθέρους</a:t>
            </a:r>
            <a:r>
              <a:rPr lang="el-GR" dirty="0" smtClean="0"/>
              <a:t>.</a:t>
            </a:r>
          </a:p>
          <a:p>
            <a:r>
              <a:rPr lang="el-GR" i="1" dirty="0" smtClean="0"/>
              <a:t>(Ο πόλεμος είναι πατέρας όλων, όλων βασιλιάς. Άλλους ανέδειξε σε θεούς και άλλους σε ανθρώπους, άλλους έκανε δούλους και άλλους ελεύθερους.)</a:t>
            </a:r>
          </a:p>
          <a:p>
            <a:r>
              <a:rPr lang="el-GR" dirty="0" smtClean="0"/>
              <a:t> </a:t>
            </a:r>
          </a:p>
          <a:p>
            <a:r>
              <a:rPr lang="el-GR" dirty="0" err="1" smtClean="0"/>
              <a:t>Απόσπ</a:t>
            </a:r>
            <a:r>
              <a:rPr lang="el-GR" dirty="0" smtClean="0"/>
              <a:t>. 40</a:t>
            </a:r>
          </a:p>
          <a:p>
            <a:r>
              <a:rPr lang="el-GR" u="sng" dirty="0" smtClean="0"/>
              <a:t>Δεν μπορούμε να μπούμε δυο φορές στο ίδιο ποτάμι</a:t>
            </a:r>
            <a:r>
              <a:rPr lang="el-GR" dirty="0" smtClean="0"/>
              <a:t>, κατά τον Ηράκλειτο, ούτε ν’ αγγίξουμε δυο φορές μια ουσία θνητή, γιατί σκορπίζεται και πάλι μαζεύεται με την οξύτητα και την ταχύτητα της μεταβολής, (και μάλιστα όχι πάλι, ούτε αργότερα, αλλά ταυτόχρονα εμφανίζεται και χάνεται) και πλησιάζει και απομακρύνεται.</a:t>
            </a:r>
          </a:p>
          <a:p>
            <a:endParaRPr lang="el-GR" sz="1200" i="1" dirty="0" smtClean="0"/>
          </a:p>
          <a:p>
            <a:r>
              <a:rPr lang="el-GR" sz="1200" i="1" dirty="0" smtClean="0"/>
              <a:t>J. </a:t>
            </a:r>
            <a:r>
              <a:rPr lang="el-GR" sz="1200" i="1" dirty="0" err="1" smtClean="0"/>
              <a:t>Brun</a:t>
            </a:r>
            <a:r>
              <a:rPr lang="el-GR" sz="1200" i="1" dirty="0" smtClean="0"/>
              <a:t> (</a:t>
            </a:r>
            <a:r>
              <a:rPr lang="el-GR" sz="1200" i="1" dirty="0" err="1" smtClean="0"/>
              <a:t>επιμ</a:t>
            </a:r>
            <a:r>
              <a:rPr lang="el-GR" sz="1200" i="1" dirty="0" smtClean="0"/>
              <a:t>.), Ηράκλειτος, </a:t>
            </a:r>
            <a:r>
              <a:rPr lang="el-GR" sz="1200" i="1" dirty="0" err="1" smtClean="0"/>
              <a:t>μτφρ</a:t>
            </a:r>
            <a:r>
              <a:rPr lang="el-GR" sz="1200" i="1" dirty="0" smtClean="0"/>
              <a:t>. Σ. Διαμαντή.</a:t>
            </a:r>
          </a:p>
          <a:p>
            <a:r>
              <a:rPr lang="el-GR" sz="1200" i="1" dirty="0" smtClean="0"/>
              <a:t>Μετάφραση αυθεντικών αποσπασμάτων από Π. Γκέκα, </a:t>
            </a:r>
            <a:r>
              <a:rPr lang="el-GR" sz="1200" i="1" dirty="0" err="1" smtClean="0"/>
              <a:t>εκδ</a:t>
            </a:r>
            <a:r>
              <a:rPr lang="el-GR" sz="1200" i="1" dirty="0" smtClean="0"/>
              <a:t>. </a:t>
            </a:r>
            <a:r>
              <a:rPr lang="el-GR" sz="1200" i="1" dirty="0" err="1" smtClean="0"/>
              <a:t>Πλέθρον</a:t>
            </a:r>
            <a:r>
              <a:rPr lang="el-GR" sz="1200" i="1" dirty="0" smtClean="0"/>
              <a:t>, Αθήνα 1994</a:t>
            </a:r>
            <a:endParaRPr lang="el-GR" sz="12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214423"/>
            <a:ext cx="7772400" cy="2386028"/>
          </a:xfrm>
        </p:spPr>
        <p:txBody>
          <a:bodyPr>
            <a:normAutofit/>
          </a:bodyPr>
          <a:lstStyle/>
          <a:p>
            <a:r>
              <a:rPr lang="el-GR" dirty="0" smtClean="0"/>
              <a:t>Η ΤΕΧΝΗ ΚΑΤΑ ΤΗΝ ΑΡΧΑΪΚΗ ΕΠΟΧΗ</a:t>
            </a:r>
            <a:br>
              <a:rPr lang="el-GR" dirty="0" smtClean="0"/>
            </a:br>
            <a:r>
              <a:rPr lang="el-GR" dirty="0" smtClean="0"/>
              <a:t>(800-479 </a:t>
            </a:r>
            <a:r>
              <a:rPr lang="el-GR" dirty="0" err="1" smtClean="0"/>
              <a:t>π.Χ</a:t>
            </a:r>
            <a:r>
              <a:rPr lang="el-GR" dirty="0" err="1"/>
              <a:t>.</a:t>
            </a:r>
            <a:r>
              <a:rPr lang="el-GR" dirty="0" smtClean="0"/>
              <a:t>)</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1375</Words>
  <Application>Microsoft Office PowerPoint</Application>
  <PresentationFormat>Προβολή στην οθόνη (4:3)</PresentationFormat>
  <Paragraphs>167</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ΤΑ ΓΡΑΜΜΑΤΑ ΚΑΤΑ ΤΗΝ ΑΡΧΑΪΚΗ ΕΠΟΧΗ (800-479 π.Χ.)</vt:lpstr>
      <vt:lpstr>Η ποίηση</vt:lpstr>
      <vt:lpstr>Διαφάνεια 3</vt:lpstr>
      <vt:lpstr>Διαφάνεια 4</vt:lpstr>
      <vt:lpstr>  ΑΡΧΙΛΟΧΟΣ απ. 5 West,ΚΕΓ </vt:lpstr>
      <vt:lpstr>Διαφάνεια 6</vt:lpstr>
      <vt:lpstr>Εμφάνιση και ανάπτυξη των επιστημών</vt:lpstr>
      <vt:lpstr>Διαφάνεια 8</vt:lpstr>
      <vt:lpstr>Η ΤΕΧΝΗ ΚΑΤΑ ΤΗΝ ΑΡΧΑΪΚΗ ΕΠΟΧΗ (800-479 π.Χ.)</vt:lpstr>
      <vt:lpstr>Κορυφαίες δημιουργίες</vt:lpstr>
      <vt:lpstr>Διαφάνεια 11</vt:lpstr>
      <vt:lpstr>Οι ναοί</vt:lpstr>
      <vt:lpstr>Διαφάνεια 13</vt:lpstr>
      <vt:lpstr>Οι αρχιτεκτονικοί ρυθμοί</vt:lpstr>
      <vt:lpstr>Διαφάνεια 15</vt:lpstr>
      <vt:lpstr>Διαφάνεια 16</vt:lpstr>
      <vt:lpstr>Τα αγάλματα</vt:lpstr>
      <vt:lpstr>Διαφάνεια 18</vt:lpstr>
      <vt:lpstr>Βασικοί τύποι αρχαϊκών αγαλμάτων</vt:lpstr>
      <vt:lpstr>Διαφάνεια 20</vt:lpstr>
      <vt:lpstr>Άλλα μοτίβα παρουσίασης των μορφών</vt:lpstr>
      <vt:lpstr>Η άνθιση της κεραμικής</vt:lpstr>
      <vt:lpstr>Διαφάνεια 23</vt:lpstr>
      <vt:lpstr>Διαφάνεια 24</vt:lpstr>
      <vt:lpstr>Άλλες μορφές τέχνης</vt:lpstr>
      <vt:lpstr>Διαφάνεια 26</vt:lpstr>
      <vt:lpstr>Διαφάνεια 27</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ΓΡΑΜΜΑΤΑ ΚΑΤΑ ΤΗΝ ΑΡΧΑΪΚΗ ΕΠΟΧΗ (800-479 π.Χ.)</dc:title>
  <dc:creator>User</dc:creator>
  <cp:lastModifiedBy>User</cp:lastModifiedBy>
  <cp:revision>28</cp:revision>
  <dcterms:created xsi:type="dcterms:W3CDTF">2022-02-16T17:53:39Z</dcterms:created>
  <dcterms:modified xsi:type="dcterms:W3CDTF">2022-02-17T16:38:07Z</dcterms:modified>
</cp:coreProperties>
</file>