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5" r:id="rId6"/>
    <p:sldId id="259" r:id="rId7"/>
    <p:sldId id="260" r:id="rId8"/>
    <p:sldId id="266" r:id="rId9"/>
    <p:sldId id="261" r:id="rId10"/>
    <p:sldId id="263" r:id="rId11"/>
    <p:sldId id="267"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C54EDD3-DDA5-4FD0-A5C9-992D3F4D83BB}" type="datetimeFigureOut">
              <a:rPr lang="el-GR" smtClean="0"/>
              <a:t>7/3/2022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021200E-C4FA-4A0C-A93B-A41914D3B4CA}"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C54EDD3-DDA5-4FD0-A5C9-992D3F4D83BB}" type="datetimeFigureOut">
              <a:rPr lang="el-GR" smtClean="0"/>
              <a:t>7/3/2022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021200E-C4FA-4A0C-A93B-A41914D3B4C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C54EDD3-DDA5-4FD0-A5C9-992D3F4D83BB}" type="datetimeFigureOut">
              <a:rPr lang="el-GR" smtClean="0"/>
              <a:t>7/3/2022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021200E-C4FA-4A0C-A93B-A41914D3B4C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C54EDD3-DDA5-4FD0-A5C9-992D3F4D83BB}" type="datetimeFigureOut">
              <a:rPr lang="el-GR" smtClean="0"/>
              <a:t>7/3/2022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021200E-C4FA-4A0C-A93B-A41914D3B4CA}"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C54EDD3-DDA5-4FD0-A5C9-992D3F4D83BB}" type="datetimeFigureOut">
              <a:rPr lang="el-GR" smtClean="0"/>
              <a:t>7/3/2022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021200E-C4FA-4A0C-A93B-A41914D3B4CA}"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C54EDD3-DDA5-4FD0-A5C9-992D3F4D83BB}" type="datetimeFigureOut">
              <a:rPr lang="el-GR" smtClean="0"/>
              <a:t>7/3/2022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021200E-C4FA-4A0C-A93B-A41914D3B4CA}"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C54EDD3-DDA5-4FD0-A5C9-992D3F4D83BB}" type="datetimeFigureOut">
              <a:rPr lang="el-GR" smtClean="0"/>
              <a:t>7/3/2022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021200E-C4FA-4A0C-A93B-A41914D3B4CA}"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C54EDD3-DDA5-4FD0-A5C9-992D3F4D83BB}" type="datetimeFigureOut">
              <a:rPr lang="el-GR" smtClean="0"/>
              <a:t>7/3/2022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021200E-C4FA-4A0C-A93B-A41914D3B4CA}"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C54EDD3-DDA5-4FD0-A5C9-992D3F4D83BB}" type="datetimeFigureOut">
              <a:rPr lang="el-GR" smtClean="0"/>
              <a:t>7/3/2022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021200E-C4FA-4A0C-A93B-A41914D3B4C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C54EDD3-DDA5-4FD0-A5C9-992D3F4D83BB}" type="datetimeFigureOut">
              <a:rPr lang="el-GR" smtClean="0"/>
              <a:t>7/3/2022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021200E-C4FA-4A0C-A93B-A41914D3B4CA}"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C54EDD3-DDA5-4FD0-A5C9-992D3F4D83BB}" type="datetimeFigureOut">
              <a:rPr lang="el-GR" smtClean="0"/>
              <a:t>7/3/2022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021200E-C4FA-4A0C-A93B-A41914D3B4CA}"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54EDD3-DDA5-4FD0-A5C9-992D3F4D83BB}" type="datetimeFigureOut">
              <a:rPr lang="el-GR" smtClean="0"/>
              <a:t>7/3/2022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21200E-C4FA-4A0C-A93B-A41914D3B4CA}"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2513021"/>
          </a:xfrm>
        </p:spPr>
        <p:txBody>
          <a:bodyPr>
            <a:normAutofit fontScale="90000"/>
          </a:bodyPr>
          <a:lstStyle/>
          <a:p>
            <a:r>
              <a:rPr lang="el-GR" dirty="0" smtClean="0"/>
              <a:t>ΤΟ ΔΗΜΟΚΡΑΤΙΚΟ ΠΟΛΙΤΕΥΜΑ ΣΤΑΘΕΡΟΠΟΙΕΙΤΑΙ</a:t>
            </a:r>
            <a:br>
              <a:rPr lang="el-GR" dirty="0" smtClean="0"/>
            </a:br>
            <a:r>
              <a:rPr lang="el-GR" dirty="0" smtClean="0"/>
              <a:t>Ο ΠΕΡΙΚΛΗΣ ΚΑΙ ΤΟ ΔΗΜΟΚΡΑΤΙΚΟ ΠΟΛΙΤΕΥΜΑ</a:t>
            </a:r>
            <a:endParaRPr lang="el-GR" dirty="0"/>
          </a:p>
        </p:txBody>
      </p:sp>
      <p:sp>
        <p:nvSpPr>
          <p:cNvPr id="3" name="2 - Υπότιτλος"/>
          <p:cNvSpPr>
            <a:spLocks noGrp="1"/>
          </p:cNvSpPr>
          <p:nvPr>
            <p:ph type="subTitle" idx="1"/>
          </p:nvPr>
        </p:nvSpPr>
        <p:spPr>
          <a:xfrm>
            <a:off x="1371600" y="4857760"/>
            <a:ext cx="6400800" cy="781040"/>
          </a:xfrm>
        </p:spPr>
        <p:txBody>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Κλείσιμο Παραθύρου"/>
          <p:cNvPicPr>
            <a:picLocks noChangeAspect="1" noChangeArrowheads="1"/>
          </p:cNvPicPr>
          <p:nvPr/>
        </p:nvPicPr>
        <p:blipFill>
          <a:blip r:embed="rId2"/>
          <a:srcRect/>
          <a:stretch>
            <a:fillRect/>
          </a:stretch>
        </p:blipFill>
        <p:spPr bwMode="auto">
          <a:xfrm>
            <a:off x="1214414" y="428604"/>
            <a:ext cx="3782786" cy="2928958"/>
          </a:xfrm>
          <a:prstGeom prst="rect">
            <a:avLst/>
          </a:prstGeom>
          <a:noFill/>
        </p:spPr>
      </p:pic>
      <p:sp>
        <p:nvSpPr>
          <p:cNvPr id="3" name="2 - Ορθογώνιο"/>
          <p:cNvSpPr/>
          <p:nvPr/>
        </p:nvSpPr>
        <p:spPr>
          <a:xfrm>
            <a:off x="214282" y="3643314"/>
            <a:ext cx="4572000" cy="2246769"/>
          </a:xfrm>
          <a:prstGeom prst="rect">
            <a:avLst/>
          </a:prstGeom>
        </p:spPr>
        <p:txBody>
          <a:bodyPr>
            <a:spAutoFit/>
          </a:bodyPr>
          <a:lstStyle/>
          <a:p>
            <a:r>
              <a:rPr lang="el-GR" sz="1400" dirty="0"/>
              <a:t>Στα μέσα του 6ου αι. </a:t>
            </a:r>
            <a:r>
              <a:rPr lang="el-GR" sz="1400" dirty="0" err="1"/>
              <a:t>π.Χ.</a:t>
            </a:r>
            <a:r>
              <a:rPr lang="el-GR" sz="1400" dirty="0"/>
              <a:t> ιδρύθηκε στα βορειοδυτικά του Ιερού Βράχου της Ακροπόλεως, ανάμεσα στους λόφους του Αρείου Πάγου και του Αγοραίου Κολωνού, η Αγορά των Αθηνών, η οποία για τους επόμενους τέσσερις τουλάχιστον αιώνες αποτέλεσε το κέντρο της πόλης των κλασικών και ελληνιστικών χρόνων. Σ' αυτήν ανεγέρθηκαν τα σημαντικότερα δημόσια κτήρια και ιερά του άστεως και αναπτύχθηκε έντονη διοικητική, πολιτική, δικαστική, εμπορική, κοινωνική, πολιτιστική και θρησκευτική δραστηριότητα.</a:t>
            </a:r>
          </a:p>
        </p:txBody>
      </p:sp>
      <p:sp>
        <p:nvSpPr>
          <p:cNvPr id="4" name="3 - Ορθογώνιο"/>
          <p:cNvSpPr/>
          <p:nvPr/>
        </p:nvSpPr>
        <p:spPr>
          <a:xfrm>
            <a:off x="5214942" y="714356"/>
            <a:ext cx="3143272" cy="3323987"/>
          </a:xfrm>
          <a:prstGeom prst="rect">
            <a:avLst/>
          </a:prstGeom>
        </p:spPr>
        <p:txBody>
          <a:bodyPr wrap="square">
            <a:spAutoFit/>
          </a:bodyPr>
          <a:lstStyle/>
          <a:p>
            <a:r>
              <a:rPr lang="el-GR" sz="1400" dirty="0"/>
              <a:t>Η λεηλασία της Αγοράς από τα περσικά στρατεύματα το 480/479 </a:t>
            </a:r>
            <a:r>
              <a:rPr lang="el-GR" sz="1400" dirty="0" err="1"/>
              <a:t>π.Χ.</a:t>
            </a:r>
            <a:r>
              <a:rPr lang="el-GR" sz="1400" dirty="0"/>
              <a:t> μετέτρεψε πολλά από τα οικοδομήματά της σε ερείπια. Από το 2ο τέταρτο του 5ου αι. </a:t>
            </a:r>
            <a:r>
              <a:rPr lang="el-GR" sz="1400" dirty="0" err="1"/>
              <a:t>π.Χ.</a:t>
            </a:r>
            <a:r>
              <a:rPr lang="el-GR" sz="1400" dirty="0"/>
              <a:t> παρατηρήθηκε έντονη ανοικοδόμηση, η οποία συνεχίστηκε και μέσα στον 4ο αι. </a:t>
            </a:r>
            <a:r>
              <a:rPr lang="el-GR" sz="1400" dirty="0" err="1"/>
              <a:t>π.Χ.</a:t>
            </a:r>
            <a:r>
              <a:rPr lang="el-GR" sz="1400" dirty="0"/>
              <a:t> και συνδέεται άμεσα με την ακμή της Δημοκρατίας. Τότε κατασκευάστηκαν η Ποικίλη Στοά, η Θόλος, το Νέο Βουλευτήριο, η Στοά του Διός Ελευθερίου, η Ν. Στοά Ι, το Νομισματοκοπείο, τα Δικαστήρια, ο Ναός του Ηφαίστου, ο Ναός του Απόλλωνα Πατρώου, η Νοτιοδυτική κρήνη κ.ά.</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ΕΡΩΤΗΣΕΙΣ</a:t>
            </a:r>
            <a:endParaRPr lang="el-GR" dirty="0"/>
          </a:p>
        </p:txBody>
      </p:sp>
      <p:sp>
        <p:nvSpPr>
          <p:cNvPr id="3" name="2 - Θέση περιεχομένου"/>
          <p:cNvSpPr>
            <a:spLocks noGrp="1"/>
          </p:cNvSpPr>
          <p:nvPr>
            <p:ph idx="1"/>
          </p:nvPr>
        </p:nvSpPr>
        <p:spPr/>
        <p:txBody>
          <a:bodyPr>
            <a:normAutofit fontScale="85000" lnSpcReduction="20000"/>
          </a:bodyPr>
          <a:lstStyle/>
          <a:p>
            <a:pPr>
              <a:buNone/>
            </a:pPr>
            <a:r>
              <a:rPr lang="el-GR" dirty="0" smtClean="0"/>
              <a:t>1.Ποια κόμματα επικρατούν στην πολιτική ζωή της Αθήνας μετά τους Περσικούς πολέμους;</a:t>
            </a:r>
          </a:p>
          <a:p>
            <a:pPr>
              <a:buNone/>
            </a:pPr>
            <a:r>
              <a:rPr lang="el-GR" dirty="0" smtClean="0"/>
              <a:t>2.Πώς εξελίσσεται το δημοκρατικό πολίτευμα της Αθήνας και ποια στάση έχει απέναντι στους ισχυρούς πολιτικούς άνδρες;</a:t>
            </a:r>
          </a:p>
          <a:p>
            <a:pPr>
              <a:buNone/>
            </a:pPr>
            <a:r>
              <a:rPr lang="el-GR" dirty="0" smtClean="0"/>
              <a:t>3.Ποια ήταν η πορεία του Κίμωνα στα πολιτικά πράγματα της Αθήνας;</a:t>
            </a:r>
          </a:p>
          <a:p>
            <a:pPr>
              <a:buNone/>
            </a:pPr>
            <a:r>
              <a:rPr lang="el-GR" dirty="0" smtClean="0"/>
              <a:t>4.Πώς πήρε την εξουσία στην Αθήνα  το δημοκρατικό κόμμα και ποιος ήταν ο ρόλος του Εφιάλτη στην εξέλιξη της δημοκρατίας;</a:t>
            </a:r>
          </a:p>
          <a:p>
            <a:pPr>
              <a:buNone/>
            </a:pPr>
            <a:r>
              <a:rPr lang="el-GR" dirty="0" smtClean="0"/>
              <a:t>5.Πώς αναδείχθηκε ο Περικλής ηγέτης του δημοκρατικού κόμματος και ποιο ήταν το πολιτικό πρόγραμμά του; </a:t>
            </a:r>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Το δημοκρατικό πολίτευμα στην Αθήνα</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Δύο ανταγωνιστικά κόμματα κυριαρχούν στην Αθήνα μετά τους Περσικούς πολέμους: το αριστοκρατικό και το δημοκρατικό</a:t>
            </a:r>
          </a:p>
          <a:p>
            <a:r>
              <a:rPr lang="el-GR" dirty="0" smtClean="0"/>
              <a:t>Πολίτευμα: </a:t>
            </a:r>
            <a:r>
              <a:rPr lang="el-GR" dirty="0" smtClean="0">
                <a:solidFill>
                  <a:srgbClr val="FF0000"/>
                </a:solidFill>
              </a:rPr>
              <a:t>δημοκρατία</a:t>
            </a:r>
          </a:p>
          <a:p>
            <a:r>
              <a:rPr lang="el-GR" dirty="0" smtClean="0"/>
              <a:t>Μετά τον Κλεισθένη το πολίτευμα εξελίσσεται ακόμη περισσότερο, χάνει τον συντηρητικό του χαρακτήρα και γίνεται ακόμη πιο δημοκρατικό</a:t>
            </a:r>
          </a:p>
          <a:p>
            <a:r>
              <a:rPr lang="el-GR" dirty="0" smtClean="0"/>
              <a:t>Κάθε πολιτικό πρόσωπο, όσο ισχυρό κι αν είναι, υποτάσσεται στη θέληση του συνόλου. Για παράδειγμα , ο Μιλτιάδης και ο Θεμιστοκλής, οι πρωταγωνιστές των Περσικών πολέμων, πεθαίνουν ο ένας στη φυλακή και ο άλλος στην εξορία, όταν θεωρήθηκαν επικίνδυνοι για τη δημοκρατία</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νέοι πολιτικοί άνδρες</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solidFill>
                  <a:srgbClr val="FF0000"/>
                </a:solidFill>
              </a:rPr>
              <a:t>Κίμων</a:t>
            </a:r>
            <a:r>
              <a:rPr lang="el-GR" dirty="0" smtClean="0"/>
              <a:t>: </a:t>
            </a:r>
          </a:p>
          <a:p>
            <a:pPr>
              <a:buNone/>
            </a:pPr>
            <a:r>
              <a:rPr lang="el-GR" dirty="0" smtClean="0"/>
              <a:t>1.Αρχηγός του αριστοκρατικού κόμματος</a:t>
            </a:r>
          </a:p>
          <a:p>
            <a:pPr>
              <a:buNone/>
            </a:pPr>
            <a:r>
              <a:rPr lang="el-GR" dirty="0" smtClean="0"/>
              <a:t>2.Υπακούει στο δημοκρατικό πολίτευμα και δέχεται τον εξοστρακισμό του (461 </a:t>
            </a:r>
            <a:r>
              <a:rPr lang="el-GR" dirty="0" err="1" smtClean="0"/>
              <a:t>π.Χ</a:t>
            </a:r>
            <a:r>
              <a:rPr lang="el-GR" dirty="0" smtClean="0"/>
              <a:t>) </a:t>
            </a:r>
          </a:p>
          <a:p>
            <a:pPr>
              <a:buNone/>
            </a:pPr>
            <a:r>
              <a:rPr lang="el-GR" dirty="0" smtClean="0"/>
              <a:t>3.Μόλις η πατρίδα του τον ανακαλεί, τίθεται επικεφαλής του αθηναϊκού στόλου στην τελευταία επιχείρηση των Αθηναίων κατά των Περσών, πεθαίνει πολιορκώντας τη Σαλαμίνα της Κύπρου και νικάει, έστω και νεκρός, τους Πέρσες το 449 </a:t>
            </a:r>
            <a:r>
              <a:rPr lang="el-GR" dirty="0" err="1" smtClean="0"/>
              <a:t>π.Χ.</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282" y="1357298"/>
            <a:ext cx="8572560" cy="5109091"/>
          </a:xfrm>
          <a:prstGeom prst="rect">
            <a:avLst/>
          </a:prstGeom>
        </p:spPr>
        <p:txBody>
          <a:bodyPr wrap="square">
            <a:spAutoFit/>
          </a:bodyPr>
          <a:lstStyle/>
          <a:p>
            <a:r>
              <a:rPr lang="el-GR" sz="1200" b="1" dirty="0" smtClean="0"/>
              <a:t>Λίγα λόγια για τον Κίμωνα</a:t>
            </a:r>
          </a:p>
          <a:p>
            <a:r>
              <a:rPr lang="el-GR" sz="1200" dirty="0" smtClean="0"/>
              <a:t>Το </a:t>
            </a:r>
            <a:r>
              <a:rPr lang="el-GR" sz="1200" dirty="0"/>
              <a:t>464 </a:t>
            </a:r>
            <a:r>
              <a:rPr lang="el-GR" sz="1200" dirty="0" err="1"/>
              <a:t>π.Χ.</a:t>
            </a:r>
            <a:r>
              <a:rPr lang="el-GR" sz="1200" dirty="0"/>
              <a:t> ένας ισχυρότατος σεισμός έπληξε την Σπάρτη, στην οποία τότε βασίλευε ο Αρχίδαμος, γιος του Ζευξίδαμου. Όπως γράφουν οι Β. </a:t>
            </a:r>
            <a:r>
              <a:rPr lang="el-GR" sz="1200" dirty="0" err="1"/>
              <a:t>Παπαζάχος</a:t>
            </a:r>
            <a:r>
              <a:rPr lang="el-GR" sz="1200" dirty="0"/>
              <a:t> και Κ. </a:t>
            </a:r>
            <a:r>
              <a:rPr lang="el-GR" sz="1200" dirty="0" err="1"/>
              <a:t>Παπαζάχου</a:t>
            </a:r>
            <a:r>
              <a:rPr lang="el-GR" sz="1200" dirty="0"/>
              <a:t> στο βιβλίο τους «Οι Σεισμοί της Ελλάδας», ο σεισμός είχε μέγεθος 7 Ρίχτερ. Μόνο 5 σπίτια της Σπάρτης έμειναν όρθια και 20.000 άνθρωποι σκοτώθηκαν. Στο έδαφος άνοιξαν πολλά χάσματα ενώ έγιναν κατολισθήσεις στον Ταΰγετο. Οι είλωτες βρήκαν ευκαιρία να εξεγερθούν και με τη σύμπραξη των </a:t>
            </a:r>
            <a:r>
              <a:rPr lang="el-GR" sz="1200" dirty="0" err="1"/>
              <a:t>Μεσσήνιων</a:t>
            </a:r>
            <a:r>
              <a:rPr lang="el-GR" sz="1200" dirty="0"/>
              <a:t> επιτέθηκαν στους Σπαρτιάτες.</a:t>
            </a:r>
            <a:r>
              <a:rPr lang="el-GR" sz="1200" dirty="0" smtClean="0"/>
              <a:t/>
            </a:r>
            <a:br>
              <a:rPr lang="el-GR" sz="1200" dirty="0" smtClean="0"/>
            </a:br>
            <a:r>
              <a:rPr lang="el-GR" sz="1200" dirty="0" smtClean="0"/>
              <a:t/>
            </a:r>
            <a:br>
              <a:rPr lang="el-GR" sz="1200" dirty="0" smtClean="0"/>
            </a:br>
            <a:r>
              <a:rPr lang="el-GR" sz="1200" dirty="0"/>
              <a:t>Οι Λακεδαιμόνιοι έστειλαν στην Αθήνα τον </a:t>
            </a:r>
            <a:r>
              <a:rPr lang="el-GR" sz="1200" dirty="0" err="1"/>
              <a:t>Περικλείδα</a:t>
            </a:r>
            <a:r>
              <a:rPr lang="el-GR" sz="1200" dirty="0"/>
              <a:t> ζητώντας βοήθεια. Πραγματικά, ο Κίμωνας πέτυχε να εκστρατεύσει στην Σπάρτη με πολλούς οπλίτες. Όταν όμως το 462 </a:t>
            </a:r>
            <a:r>
              <a:rPr lang="el-GR" sz="1200" dirty="0" err="1"/>
              <a:t>π.Χ.</a:t>
            </a:r>
            <a:r>
              <a:rPr lang="el-GR" sz="1200" dirty="0"/>
              <a:t> οι Σπαρτιάτες κάλεσαν ξανά τους Αθηναίους εναντίον των </a:t>
            </a:r>
            <a:r>
              <a:rPr lang="el-GR" sz="1200" dirty="0" err="1"/>
              <a:t>Μεσσηνίων</a:t>
            </a:r>
            <a:r>
              <a:rPr lang="el-GR" sz="1200" dirty="0"/>
              <a:t> στην Ιθώμη, τελικά δεν τους δέχτηκαν και τους απέπεμψαν. Αυτό θεωρήθηκε τεράστια προσβολή για την Αθήνα και οδήγησε στη διάλυση της συμμαχίας της με τη Σπάρτη που είχε υπογραφεί το 481 </a:t>
            </a:r>
            <a:r>
              <a:rPr lang="el-GR" sz="1200" dirty="0" err="1"/>
              <a:t>π.Χ.</a:t>
            </a:r>
            <a:r>
              <a:rPr lang="el-GR" sz="1200" dirty="0" smtClean="0"/>
              <a:t/>
            </a:r>
            <a:br>
              <a:rPr lang="el-GR" sz="1200" dirty="0" smtClean="0"/>
            </a:br>
            <a:r>
              <a:rPr lang="el-GR" sz="1200" dirty="0" smtClean="0"/>
              <a:t/>
            </a:r>
            <a:br>
              <a:rPr lang="el-GR" sz="1200" dirty="0" smtClean="0"/>
            </a:br>
            <a:r>
              <a:rPr lang="el-GR" sz="1200" dirty="0"/>
              <a:t>Αυτός ήταν και ο λόγος που το 461 </a:t>
            </a:r>
            <a:r>
              <a:rPr lang="el-GR" sz="1200" dirty="0" err="1"/>
              <a:t>π.Χ.</a:t>
            </a:r>
            <a:r>
              <a:rPr lang="el-GR" sz="1200" dirty="0"/>
              <a:t> ο Κίμωνας εξορίστηκε για δέκα χρόνια, με την κατηγορία του «</a:t>
            </a:r>
            <a:r>
              <a:rPr lang="el-GR" sz="1200" dirty="0" err="1"/>
              <a:t>φιλολάκωνος</a:t>
            </a:r>
            <a:r>
              <a:rPr lang="el-GR" sz="1200" dirty="0"/>
              <a:t> και </a:t>
            </a:r>
            <a:r>
              <a:rPr lang="el-GR" sz="1200" dirty="0" err="1"/>
              <a:t>μισόδημου</a:t>
            </a:r>
            <a:r>
              <a:rPr lang="el-GR" sz="1200" dirty="0" smtClean="0"/>
              <a:t>».</a:t>
            </a:r>
          </a:p>
          <a:p>
            <a:endParaRPr lang="el-GR" sz="1200" b="1" dirty="0" smtClean="0"/>
          </a:p>
          <a:p>
            <a:r>
              <a:rPr lang="el-GR" sz="1200" b="1" dirty="0" smtClean="0"/>
              <a:t>Η </a:t>
            </a:r>
            <a:r>
              <a:rPr lang="el-GR" sz="1200" b="1" dirty="0"/>
              <a:t>εκστρατεία στην </a:t>
            </a:r>
            <a:r>
              <a:rPr lang="el-GR" sz="1200" b="1" dirty="0" smtClean="0"/>
              <a:t>Κύπρο </a:t>
            </a:r>
            <a:r>
              <a:rPr lang="el-GR" sz="1200" b="1" dirty="0"/>
              <a:t>– Ο θάνατος του Κίμωνα</a:t>
            </a:r>
            <a:r>
              <a:rPr lang="el-GR" sz="1200" dirty="0" smtClean="0"/>
              <a:t/>
            </a:r>
            <a:br>
              <a:rPr lang="el-GR" sz="1200" dirty="0" smtClean="0"/>
            </a:br>
            <a:r>
              <a:rPr lang="el-GR" sz="1200" dirty="0" smtClean="0"/>
              <a:t>Με </a:t>
            </a:r>
            <a:r>
              <a:rPr lang="el-GR" sz="1200" dirty="0"/>
              <a:t>200 αθηναϊκές τριήρεις και, πιθανότατα, άλλες 100 συμμαχικές, ο Κίμωνας το 450 </a:t>
            </a:r>
            <a:r>
              <a:rPr lang="el-GR" sz="1200" dirty="0" err="1"/>
              <a:t>π.Χ.</a:t>
            </a:r>
            <a:r>
              <a:rPr lang="el-GR" sz="1200" dirty="0"/>
              <a:t> έπλευσε στην Κύπρο. Εκεί ναυλοχούσε ο Πέρσης ναύαρχος Αρτάβαζος με 300 τριήρεις, ενώ στην απέναντι ακτή της Κιλικίας, στρατοπέδευε ο </a:t>
            </a:r>
            <a:r>
              <a:rPr lang="el-GR" sz="1200" dirty="0" err="1"/>
              <a:t>Μεγάβαζος</a:t>
            </a:r>
            <a:r>
              <a:rPr lang="el-GR" sz="1200" dirty="0"/>
              <a:t> με 300.000 άνδρες</a:t>
            </a:r>
            <a:r>
              <a:rPr lang="el-GR" sz="1200" dirty="0" smtClean="0"/>
              <a:t>.</a:t>
            </a:r>
            <a:r>
              <a:rPr lang="el-GR" sz="1200" dirty="0"/>
              <a:t> Ενώ ο στόλος ήταν έτοιμος ν’ αποπλεύσει, ο Κίμωνας είδε ένα όνειρο. Ο μάντης φίλος του </a:t>
            </a:r>
            <a:r>
              <a:rPr lang="el-GR" sz="1200" dirty="0" err="1"/>
              <a:t>Αστύφιλος</a:t>
            </a:r>
            <a:r>
              <a:rPr lang="el-GR" sz="1200" dirty="0"/>
              <a:t> ο </a:t>
            </a:r>
            <a:r>
              <a:rPr lang="el-GR" sz="1200" dirty="0" err="1"/>
              <a:t>Ποσειδωνιάτης</a:t>
            </a:r>
            <a:r>
              <a:rPr lang="el-GR" sz="1200" dirty="0"/>
              <a:t>, ερμηνεύοντας το, είπε στον Κίμωνα ότι αυτό «προαναγγέλλει» τον θάνατό του. Παρ’ όλα αυτά, ο Κίμωνας δεν ματαίωσε την εκστρατεία. Έστειλε 60 πλοία στην Αίγυπτο, με ανώτερο σκοπό να διαλύσει όλο το περσικό κράτος και με τα υπόλοιπα καταναυμάχησε τον περσικό στόλο που τον αποτελούσαν πλοία της Φοινίκης και της Κιλικίας. Έτσι, έγινε κύριος όλων των παράλιων περιοχών απέναντι από την Κύπρο. Αφού κυρίευσε το </a:t>
            </a:r>
            <a:r>
              <a:rPr lang="el-GR" sz="1200" dirty="0" err="1"/>
              <a:t>Μαρίον</a:t>
            </a:r>
            <a:r>
              <a:rPr lang="el-GR" sz="1200" dirty="0"/>
              <a:t>, πολιόρκησε το ισχυρό </a:t>
            </a:r>
            <a:r>
              <a:rPr lang="el-GR" sz="1200" dirty="0" err="1"/>
              <a:t>Κίτιον</a:t>
            </a:r>
            <a:r>
              <a:rPr lang="el-GR" sz="1200" dirty="0"/>
              <a:t>, αλλά στη διάρκεια της πολιορκίας αρρώστησε ή τραυματίστηκε και μετά από λίγο πέθανε. Λίγο πριν φύγει απ’ τη ζωή, διέταξε τους αξιωματικούς του να λύσουν την πολιορκία και να αποκρύψουν από τους άνδρες του τον θάνατό του. Αυτό είχε σαν αποτέλεσμα να διατηρηθεί ψηλά το ηθικό των στρατιωτών, οι οποίοι λίγες μέρες αργότερα νίκησαν τους Πέρσες έξω από τη Σαλαμίνα της Κύπρου σε ναυμαχία και πεζομαχία, όπως γράφει ο Θουκυδίδης. Από τον διπλό αυτό θρίαμβο, έμεινε η φράση «και νεκρός </a:t>
            </a:r>
            <a:r>
              <a:rPr lang="el-GR" sz="1200" dirty="0" err="1"/>
              <a:t>ενίκα</a:t>
            </a:r>
            <a:r>
              <a:rPr lang="el-GR" sz="1200" dirty="0"/>
              <a:t>». Η σορός του μεταφέρθηκε στην Αθήνα. Οι συμπολίτες του τον έθαψαν με μεγάλες τιμές μπροστά στις </a:t>
            </a:r>
            <a:r>
              <a:rPr lang="el-GR" sz="1200" dirty="0" err="1"/>
              <a:t>Μελίτιδες</a:t>
            </a:r>
            <a:r>
              <a:rPr lang="el-GR" sz="1200" dirty="0"/>
              <a:t> πύλες κοντά στους τάφους των προγόνων του.</a:t>
            </a:r>
            <a:r>
              <a:rPr lang="el-GR" sz="1400" dirty="0" smtClean="0"/>
              <a:t/>
            </a:r>
            <a:br>
              <a:rPr lang="el-GR" sz="1400" dirty="0" smtClean="0"/>
            </a:br>
            <a:endParaRPr lang="el-GR"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Εφιάλτης ο Αθηναίος (461 Π.Χ.)"/>
          <p:cNvPicPr>
            <a:picLocks noChangeAspect="1" noChangeArrowheads="1"/>
          </p:cNvPicPr>
          <p:nvPr/>
        </p:nvPicPr>
        <p:blipFill>
          <a:blip r:embed="rId2"/>
          <a:srcRect/>
          <a:stretch>
            <a:fillRect/>
          </a:stretch>
        </p:blipFill>
        <p:spPr bwMode="auto">
          <a:xfrm>
            <a:off x="142845" y="1000109"/>
            <a:ext cx="3786214" cy="2571767"/>
          </a:xfrm>
          <a:prstGeom prst="rect">
            <a:avLst/>
          </a:prstGeom>
          <a:noFill/>
        </p:spPr>
      </p:pic>
      <p:sp>
        <p:nvSpPr>
          <p:cNvPr id="3" name="2 - Ορθογώνιο"/>
          <p:cNvSpPr/>
          <p:nvPr/>
        </p:nvSpPr>
        <p:spPr>
          <a:xfrm>
            <a:off x="214282" y="3643314"/>
            <a:ext cx="4572000" cy="646331"/>
          </a:xfrm>
          <a:prstGeom prst="rect">
            <a:avLst/>
          </a:prstGeom>
        </p:spPr>
        <p:txBody>
          <a:bodyPr>
            <a:spAutoFit/>
          </a:bodyPr>
          <a:lstStyle/>
          <a:p>
            <a:r>
              <a:rPr lang="el-GR" cap="all" dirty="0" smtClean="0"/>
              <a:t>ΕΦΙΑΛΤΗΣ:ΠΟΛΙΤΙΚΟΣ </a:t>
            </a:r>
            <a:r>
              <a:rPr lang="el-GR" cap="all" dirty="0"/>
              <a:t>ΣΤΗΝ ΑΡΧΑΙΑ ΑΘΗΝΑ ΚΑΙ ΜΕΝΤΟΡΑΣ ΤΟΥ </a:t>
            </a:r>
            <a:r>
              <a:rPr lang="el-GR" cap="all" dirty="0" smtClean="0"/>
              <a:t>ΠΕΡΙΚΛΗ</a:t>
            </a:r>
            <a:endParaRPr lang="el-GR" dirty="0"/>
          </a:p>
        </p:txBody>
      </p:sp>
      <p:sp>
        <p:nvSpPr>
          <p:cNvPr id="4" name="3 - Ορθογώνιο"/>
          <p:cNvSpPr/>
          <p:nvPr/>
        </p:nvSpPr>
        <p:spPr>
          <a:xfrm>
            <a:off x="4357686" y="642918"/>
            <a:ext cx="4572000" cy="6001643"/>
          </a:xfrm>
          <a:prstGeom prst="rect">
            <a:avLst/>
          </a:prstGeom>
        </p:spPr>
        <p:txBody>
          <a:bodyPr wrap="square">
            <a:spAutoFit/>
          </a:bodyPr>
          <a:lstStyle/>
          <a:p>
            <a:r>
              <a:rPr lang="el-GR" sz="1200" dirty="0"/>
              <a:t>Αγωνίστηκε για τον περιορισμό της εξουσίας του αριστοκρατικού σώματος του Αρείου Πάγου</a:t>
            </a:r>
            <a:r>
              <a:rPr lang="el-GR" sz="1200" dirty="0" smtClean="0"/>
              <a:t>.</a:t>
            </a:r>
            <a:r>
              <a:rPr lang="el-GR" sz="1200" dirty="0"/>
              <a:t> Μετέφερε πολιτικές, ελεγκτικές και δικαστικές αρμοδιότητες του Αρείου Πάγου στην εκκλησία του δήμου, τη βουλή και τα λαϊκά δικαστήρια της Ηλιαίας.</a:t>
            </a:r>
            <a:br>
              <a:rPr lang="el-GR" sz="1200" dirty="0"/>
            </a:br>
            <a:r>
              <a:rPr lang="el-GR" sz="1200" dirty="0"/>
              <a:t>Ο Άρειος Πάγος διατήρησε μόνο τη δικαστική αρμοδιότητα για φόνους εκ προθέσεως, τραυματισμούς με σκοπό το φόνο, εμπρησμούς, δηλητηριάσεις και κοπές ιερών δέντρων όταν και οι δύο διάδικοι ήταν Αθηναίοι πολίτες</a:t>
            </a:r>
          </a:p>
          <a:p>
            <a:r>
              <a:rPr lang="el-GR" sz="1200" dirty="0" smtClean="0"/>
              <a:t> </a:t>
            </a:r>
            <a:r>
              <a:rPr lang="el-GR" sz="1200" dirty="0"/>
              <a:t>Επιφόρτισε τη βουλή με το συντονισμό και την επίβλεψη των αρχών που εμπλέκονταν σε πράξεις διοικήσεως και την αντιμετώπιση όλων των προβλημάτων που ανέκυπταν στο διάστημα ανάμεσα σε δύο συνεδριάσεις του δήμου.</a:t>
            </a:r>
          </a:p>
          <a:p>
            <a:r>
              <a:rPr lang="el-GR" sz="1200" dirty="0" smtClean="0"/>
              <a:t>*Μετέτρεψε </a:t>
            </a:r>
            <a:r>
              <a:rPr lang="el-GR" sz="1200" dirty="0"/>
              <a:t>τη </a:t>
            </a:r>
            <a:r>
              <a:rPr lang="el-GR" sz="1200" dirty="0" err="1"/>
              <a:t>σολώνεια</a:t>
            </a:r>
            <a:r>
              <a:rPr lang="el-GR" sz="1200" dirty="0"/>
              <a:t> Ηλιαία, που ως τότε συνερχόταν ολόκληρη και πιθανόν ταυτιζόταν με την εκκλησία του δήμου, σε «δεξαμενή» 6000 κληρωμένων και ορκισμένων Αθηναίων άνω των 30 ετών, από την οποία λαμβάνονται στο εξής οι δικαστές για τα </a:t>
            </a:r>
            <a:r>
              <a:rPr lang="el-GR" sz="1200" dirty="0" err="1"/>
              <a:t>ηλιαστικά</a:t>
            </a:r>
            <a:r>
              <a:rPr lang="el-GR" sz="1200" dirty="0"/>
              <a:t> δικαστήρια.</a:t>
            </a:r>
          </a:p>
          <a:p>
            <a:r>
              <a:rPr lang="el-GR" sz="1200" dirty="0"/>
              <a:t>Αποτέλεσμα των μεταρρυθμίσεων ήταν να χάσει ο Άρειος Πάγος </a:t>
            </a:r>
            <a:r>
              <a:rPr lang="el-GR" sz="1200" dirty="0" smtClean="0"/>
              <a:t>και τα </a:t>
            </a:r>
            <a:r>
              <a:rPr lang="el-GR" sz="1200" dirty="0"/>
              <a:t>τελευταία μέσα έμμεσης πολιτικής </a:t>
            </a:r>
            <a:r>
              <a:rPr lang="el-GR" sz="1200" dirty="0" smtClean="0"/>
              <a:t>επιρροής</a:t>
            </a:r>
            <a:endParaRPr lang="el-GR" dirty="0" smtClean="0"/>
          </a:p>
          <a:p>
            <a:r>
              <a:rPr lang="el-GR" sz="1200" dirty="0"/>
              <a:t>Λίγα χρόνια μετά τις μεταρρυθμίσεις, το 458 </a:t>
            </a:r>
            <a:r>
              <a:rPr lang="el-GR" sz="1200" dirty="0" err="1"/>
              <a:t>π.Χ.</a:t>
            </a:r>
            <a:r>
              <a:rPr lang="el-GR" sz="1200" dirty="0"/>
              <a:t>, διδάχθηκε η </a:t>
            </a:r>
            <a:r>
              <a:rPr lang="el-GR" sz="1200" dirty="0" err="1"/>
              <a:t>Ορέστεια</a:t>
            </a:r>
            <a:r>
              <a:rPr lang="el-GR" sz="1200" dirty="0"/>
              <a:t> του Αισχύλου, στην οποία ο Άρειος Πάγος προβάλλεται ως το ανώτατο, αδιάφθορο δικαστήριο που </a:t>
            </a:r>
            <a:r>
              <a:rPr lang="el-GR" sz="1200" dirty="0" err="1"/>
              <a:t>φυλάττει</a:t>
            </a:r>
            <a:r>
              <a:rPr lang="el-GR" sz="1200" dirty="0"/>
              <a:t> το δίκαιο του αίματος ως τη βάση κάθε δικαίου και πολιτειακής τάξης.</a:t>
            </a:r>
            <a:r>
              <a:rPr lang="el-GR" sz="1200" dirty="0" smtClean="0"/>
              <a:t/>
            </a:r>
            <a:br>
              <a:rPr lang="el-GR" sz="1200" dirty="0" smtClean="0"/>
            </a:br>
            <a:r>
              <a:rPr lang="el-GR" sz="1200" dirty="0"/>
              <a:t>Οι απόψεις σχετικά με την ιστορική ερμηνεία του φαινομένου διίστανται:</a:t>
            </a:r>
            <a:r>
              <a:rPr lang="el-GR" sz="1200" dirty="0" smtClean="0"/>
              <a:t/>
            </a:r>
            <a:br>
              <a:rPr lang="el-GR" sz="1200" dirty="0" smtClean="0"/>
            </a:br>
            <a:r>
              <a:rPr lang="el-GR" sz="1200" dirty="0"/>
              <a:t>Αποτελεί η </a:t>
            </a:r>
            <a:r>
              <a:rPr lang="el-GR" sz="1200" dirty="0" err="1"/>
              <a:t>Ορέστεια</a:t>
            </a:r>
            <a:r>
              <a:rPr lang="el-GR" sz="1200" dirty="0"/>
              <a:t> προσπάθεια καθησυχασμού των πολιτών για τις μεταρρυθμίσεις της δημοκρατικής παράταξης, προσπάθεια διάσωσης του γοήτρου του Αρείου Πάγου παρά τις μεταρρυθμίσεις ή απόπειρα αντίδρασης στις μεταρρυθμίσεις και προβολής του επιχειρήματος ότι ο Άρειος Πάγος είναι η βάση κάθε δικαίου;</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νέοι πολιτικοί άνδρες</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solidFill>
                  <a:srgbClr val="FF0000"/>
                </a:solidFill>
              </a:rPr>
              <a:t>Περικλής</a:t>
            </a:r>
            <a:r>
              <a:rPr lang="el-GR" dirty="0" smtClean="0"/>
              <a:t>: </a:t>
            </a:r>
          </a:p>
          <a:p>
            <a:pPr>
              <a:buNone/>
            </a:pPr>
            <a:r>
              <a:rPr lang="el-GR" dirty="0" smtClean="0"/>
              <a:t>1.Γόνος της οικογένειας  των </a:t>
            </a:r>
            <a:r>
              <a:rPr lang="el-GR" dirty="0" err="1" smtClean="0"/>
              <a:t>Αλκμεωνιδών</a:t>
            </a:r>
            <a:r>
              <a:rPr lang="el-GR" dirty="0" smtClean="0"/>
              <a:t> και μαθητής του φιλόσοφου Αναξαγόρα</a:t>
            </a:r>
          </a:p>
          <a:p>
            <a:pPr>
              <a:buNone/>
            </a:pPr>
            <a:r>
              <a:rPr lang="el-GR" dirty="0" smtClean="0"/>
              <a:t>2.Εμφανίζεται στο πολιτικό προσκήνιο της Αθήνας το 462 </a:t>
            </a:r>
            <a:r>
              <a:rPr lang="el-GR" dirty="0" err="1" smtClean="0"/>
              <a:t>π.Χ.</a:t>
            </a:r>
            <a:r>
              <a:rPr lang="el-GR" dirty="0" smtClean="0"/>
              <a:t> ως συνεργάτης του </a:t>
            </a:r>
            <a:r>
              <a:rPr lang="el-GR" dirty="0" smtClean="0">
                <a:solidFill>
                  <a:srgbClr val="FF0000"/>
                </a:solidFill>
              </a:rPr>
              <a:t>Εφιάλτη</a:t>
            </a:r>
            <a:r>
              <a:rPr lang="el-GR" dirty="0" smtClean="0"/>
              <a:t>, του ηγέτη του </a:t>
            </a:r>
            <a:r>
              <a:rPr lang="el-GR" dirty="0"/>
              <a:t>δ</a:t>
            </a:r>
            <a:r>
              <a:rPr lang="el-GR" dirty="0" smtClean="0"/>
              <a:t>ημοκρατικού κόμματος</a:t>
            </a:r>
            <a:r>
              <a:rPr lang="en-US" dirty="0" smtClean="0"/>
              <a:t> </a:t>
            </a:r>
            <a:endParaRPr lang="el-GR" dirty="0" smtClean="0"/>
          </a:p>
          <a:p>
            <a:pPr>
              <a:buNone/>
            </a:pPr>
            <a:r>
              <a:rPr lang="en-US" dirty="0" smtClean="0"/>
              <a:t>3.</a:t>
            </a:r>
            <a:r>
              <a:rPr lang="el-GR" dirty="0"/>
              <a:t>Ο</a:t>
            </a:r>
            <a:r>
              <a:rPr lang="el-GR" dirty="0" smtClean="0"/>
              <a:t>ι δημοκρατικοί εκμεταλλεύονται την ατυχή ανάμειξη του </a:t>
            </a:r>
            <a:r>
              <a:rPr lang="el-GR" dirty="0"/>
              <a:t>Κ</a:t>
            </a:r>
            <a:r>
              <a:rPr lang="el-GR" dirty="0" smtClean="0"/>
              <a:t>ίμωνα στην εξέγερση των ειλώτων στη Σπάρτη, καταφέρνουν να τον εξοστρακίσουν και παίρνουν την εξουσία</a:t>
            </a:r>
          </a:p>
          <a:p>
            <a:pPr>
              <a:buNone/>
            </a:pPr>
            <a:r>
              <a:rPr lang="el-GR" dirty="0" smtClean="0"/>
              <a:t>4.Ο Εφιάλτης και ο Περικλής αγωνίζονται για τη δημοκρατικότερη εξέλιξη του πολιτεύματος</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νέοι πολιτικοί άνδρες</a:t>
            </a:r>
            <a:endParaRPr lang="el-GR" dirty="0"/>
          </a:p>
        </p:txBody>
      </p:sp>
      <p:sp>
        <p:nvSpPr>
          <p:cNvPr id="3" name="2 - Θέση περιεχομένου"/>
          <p:cNvSpPr>
            <a:spLocks noGrp="1"/>
          </p:cNvSpPr>
          <p:nvPr>
            <p:ph idx="1"/>
          </p:nvPr>
        </p:nvSpPr>
        <p:spPr/>
        <p:txBody>
          <a:bodyPr>
            <a:normAutofit fontScale="85000" lnSpcReduction="10000"/>
          </a:bodyPr>
          <a:lstStyle/>
          <a:p>
            <a:pPr>
              <a:buNone/>
            </a:pPr>
            <a:r>
              <a:rPr lang="el-GR" dirty="0" smtClean="0"/>
              <a:t>5.Αφαιρούν από τον </a:t>
            </a:r>
            <a:r>
              <a:rPr lang="el-GR" dirty="0"/>
              <a:t>Ά</a:t>
            </a:r>
            <a:r>
              <a:rPr lang="el-GR" dirty="0" smtClean="0"/>
              <a:t>ρειο Πάγο, που ήταν το προπύργιο του συντηρητισμού, κάθε πολιτική εξουσία και το αποκλειστικό προνόμιο της απονομής της δικαιοσύνης</a:t>
            </a:r>
          </a:p>
          <a:p>
            <a:pPr>
              <a:buNone/>
            </a:pPr>
            <a:r>
              <a:rPr lang="el-GR" dirty="0" smtClean="0"/>
              <a:t>6.Ο Εφιάλτης δολοφονείται (461 </a:t>
            </a:r>
            <a:r>
              <a:rPr lang="el-GR" dirty="0" err="1" smtClean="0"/>
              <a:t>π.Χ.</a:t>
            </a:r>
            <a:r>
              <a:rPr lang="el-GR" dirty="0" smtClean="0"/>
              <a:t>) και ο Κίμωνας αποδυναμώνεται πολιτικά: ο Περικλής γίνεται αρχηγός του δημοκρατικού κόμματος, εφαρμόζει το προσωπικό του πολιτικό πρόγραμμα και γίνεται ο πρώτος ανάμεσα στους πολίτες, χωρίς όμως ποτέ να εκμεταλλευτεί την εξουσία του και να ξεφύγει από τη δημοκρατική νομιμότητα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800px-pericles_pio-clementino_inv269.jpg"/>
          <p:cNvPicPr>
            <a:picLocks noChangeAspect="1" noChangeArrowheads="1"/>
          </p:cNvPicPr>
          <p:nvPr/>
        </p:nvPicPr>
        <p:blipFill>
          <a:blip r:embed="rId2"/>
          <a:srcRect/>
          <a:stretch>
            <a:fillRect/>
          </a:stretch>
        </p:blipFill>
        <p:spPr bwMode="auto">
          <a:xfrm>
            <a:off x="285720" y="285728"/>
            <a:ext cx="3071834" cy="6166708"/>
          </a:xfrm>
          <a:prstGeom prst="rect">
            <a:avLst/>
          </a:prstGeom>
          <a:noFill/>
        </p:spPr>
      </p:pic>
      <p:pic>
        <p:nvPicPr>
          <p:cNvPr id="1028" name="Picture 4" descr="Ο Περικλής αγορεύων στην Πνύκα, τοιχογραφία στο Maximmileaneum Palace Μονάχου, του Philipp von Foltz (1860) (Wikipedia)"/>
          <p:cNvPicPr>
            <a:picLocks noChangeAspect="1" noChangeArrowheads="1"/>
          </p:cNvPicPr>
          <p:nvPr/>
        </p:nvPicPr>
        <p:blipFill>
          <a:blip r:embed="rId3"/>
          <a:srcRect/>
          <a:stretch>
            <a:fillRect/>
          </a:stretch>
        </p:blipFill>
        <p:spPr bwMode="auto">
          <a:xfrm>
            <a:off x="3500430" y="357166"/>
            <a:ext cx="5400000" cy="4306407"/>
          </a:xfrm>
          <a:prstGeom prst="rect">
            <a:avLst/>
          </a:prstGeom>
          <a:noFill/>
        </p:spPr>
      </p:pic>
      <p:sp>
        <p:nvSpPr>
          <p:cNvPr id="4" name="3 - Ορθογώνιο"/>
          <p:cNvSpPr/>
          <p:nvPr/>
        </p:nvSpPr>
        <p:spPr>
          <a:xfrm>
            <a:off x="3929058" y="4714884"/>
            <a:ext cx="4572000" cy="738664"/>
          </a:xfrm>
          <a:prstGeom prst="rect">
            <a:avLst/>
          </a:prstGeom>
        </p:spPr>
        <p:txBody>
          <a:bodyPr>
            <a:spAutoFit/>
          </a:bodyPr>
          <a:lstStyle/>
          <a:p>
            <a:r>
              <a:rPr lang="el-GR" sz="1400" i="1" dirty="0"/>
              <a:t>Ο Περικλής αγορεύων στην </a:t>
            </a:r>
            <a:r>
              <a:rPr lang="el-GR" sz="1400" i="1" dirty="0" smtClean="0"/>
              <a:t>Πνύκα</a:t>
            </a:r>
            <a:endParaRPr lang="el-GR" sz="1400" i="1" dirty="0"/>
          </a:p>
          <a:p>
            <a:r>
              <a:rPr lang="el-GR" sz="1400" dirty="0" smtClean="0"/>
              <a:t> </a:t>
            </a:r>
            <a:r>
              <a:rPr lang="el-GR" sz="1400" dirty="0"/>
              <a:t>τοιχογραφία στο </a:t>
            </a:r>
            <a:r>
              <a:rPr lang="en-US" sz="1400" dirty="0" err="1"/>
              <a:t>Maximmileaneum</a:t>
            </a:r>
            <a:r>
              <a:rPr lang="en-US" sz="1400" dirty="0"/>
              <a:t> Palace </a:t>
            </a:r>
            <a:r>
              <a:rPr lang="el-GR" sz="1400" dirty="0"/>
              <a:t>Μονάχου, του </a:t>
            </a:r>
            <a:r>
              <a:rPr lang="en-US" sz="1400" dirty="0"/>
              <a:t>Philipp von Foltz (1860) (Wikipedia)</a:t>
            </a:r>
            <a:endParaRPr lang="el-GR" sz="1400" dirty="0"/>
          </a:p>
        </p:txBody>
      </p:sp>
      <p:sp>
        <p:nvSpPr>
          <p:cNvPr id="5" name="4 - Ορθογώνιο"/>
          <p:cNvSpPr/>
          <p:nvPr/>
        </p:nvSpPr>
        <p:spPr>
          <a:xfrm>
            <a:off x="3357554" y="5786454"/>
            <a:ext cx="4714876" cy="738664"/>
          </a:xfrm>
          <a:prstGeom prst="rect">
            <a:avLst/>
          </a:prstGeom>
        </p:spPr>
        <p:txBody>
          <a:bodyPr wrap="square">
            <a:spAutoFit/>
          </a:bodyPr>
          <a:lstStyle/>
          <a:p>
            <a:r>
              <a:rPr lang="el-GR" sz="1400" dirty="0"/>
              <a:t>Προτομή του </a:t>
            </a:r>
            <a:r>
              <a:rPr lang="el-GR" sz="1400" dirty="0" smtClean="0"/>
              <a:t>Περικλή, ρωμαϊκό αντίγραφο του </a:t>
            </a:r>
            <a:r>
              <a:rPr lang="el-GR" sz="1400" dirty="0"/>
              <a:t>πρωτότυπου</a:t>
            </a:r>
            <a:br>
              <a:rPr lang="el-GR" sz="1400" dirty="0"/>
            </a:br>
            <a:r>
              <a:rPr lang="el-GR" sz="1400" dirty="0"/>
              <a:t>έργου του γλύπτη Κρησίλα.</a:t>
            </a:r>
            <a:br>
              <a:rPr lang="el-GR" sz="1400" dirty="0"/>
            </a:br>
            <a:r>
              <a:rPr lang="el-GR" sz="1400" dirty="0"/>
              <a:t>Συλλογή </a:t>
            </a:r>
            <a:r>
              <a:rPr lang="el-GR" sz="1400" dirty="0" err="1"/>
              <a:t>Mansell</a:t>
            </a:r>
            <a:r>
              <a:rPr lang="el-GR" sz="1400"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normAutofit fontScale="90000"/>
          </a:bodyPr>
          <a:lstStyle/>
          <a:p>
            <a:r>
              <a:rPr lang="el-GR" dirty="0" smtClean="0"/>
              <a:t>Το πολιτικό πρόγραμμα του Περικλή</a:t>
            </a:r>
            <a:endParaRPr lang="el-GR" dirty="0"/>
          </a:p>
        </p:txBody>
      </p:sp>
      <p:sp>
        <p:nvSpPr>
          <p:cNvPr id="3" name="2 - Θέση περιεχομένου"/>
          <p:cNvSpPr>
            <a:spLocks noGrp="1"/>
          </p:cNvSpPr>
          <p:nvPr>
            <p:ph idx="1"/>
          </p:nvPr>
        </p:nvSpPr>
        <p:spPr>
          <a:xfrm>
            <a:off x="457200" y="1071546"/>
            <a:ext cx="8229600" cy="5054617"/>
          </a:xfrm>
        </p:spPr>
        <p:txBody>
          <a:bodyPr>
            <a:normAutofit fontScale="55000" lnSpcReduction="20000"/>
          </a:bodyPr>
          <a:lstStyle/>
          <a:p>
            <a:pPr>
              <a:buFont typeface="Wingdings" pitchFamily="2" charset="2"/>
              <a:buChar char="Ø"/>
            </a:pPr>
            <a:r>
              <a:rPr lang="el-GR" dirty="0" smtClean="0"/>
              <a:t>Στηρίζεται στην πεποίθηση ότι </a:t>
            </a:r>
            <a:r>
              <a:rPr lang="el-GR" dirty="0" smtClean="0">
                <a:solidFill>
                  <a:srgbClr val="FF0000"/>
                </a:solidFill>
              </a:rPr>
              <a:t>δημοκρατία</a:t>
            </a:r>
            <a:r>
              <a:rPr lang="el-GR" dirty="0" smtClean="0"/>
              <a:t> σημαίνει </a:t>
            </a:r>
            <a:r>
              <a:rPr lang="el-GR" dirty="0" smtClean="0">
                <a:solidFill>
                  <a:srgbClr val="FF0000"/>
                </a:solidFill>
              </a:rPr>
              <a:t>ισότητα</a:t>
            </a:r>
            <a:r>
              <a:rPr lang="el-GR" dirty="0" smtClean="0"/>
              <a:t> όλων των πολιτών απέναντι στον νόμο και δυνατότητα για όλους να διάγουν άνετη ζωή</a:t>
            </a:r>
          </a:p>
          <a:p>
            <a:pPr>
              <a:buFont typeface="Wingdings" pitchFamily="2" charset="2"/>
              <a:buChar char="Ø"/>
            </a:pPr>
            <a:r>
              <a:rPr lang="el-GR" dirty="0" smtClean="0"/>
              <a:t>Καθιερώνει τη </a:t>
            </a:r>
            <a:r>
              <a:rPr lang="el-GR" dirty="0" err="1" smtClean="0">
                <a:solidFill>
                  <a:srgbClr val="FF0000"/>
                </a:solidFill>
              </a:rPr>
              <a:t>μισθοφορία</a:t>
            </a:r>
            <a:r>
              <a:rPr lang="el-GR" dirty="0" smtClean="0"/>
              <a:t>, δηλαδή οικονομική ενίσχυση για τους άπορους πολίτες ώστε να μπορούν να παρακολουθούν τις συνεδριάσεις στην Εκκλησία του Δήμου και να ασκούν τα πολιτικά τους δικαιώματα</a:t>
            </a:r>
          </a:p>
          <a:p>
            <a:pPr>
              <a:buFont typeface="Wingdings" pitchFamily="2" charset="2"/>
              <a:buChar char="Ø"/>
            </a:pPr>
            <a:r>
              <a:rPr lang="el-GR" dirty="0" smtClean="0"/>
              <a:t>Οι φτωχότεροι μπορούσαν να καταλάβουν πολιτειακά αξιώματα</a:t>
            </a:r>
          </a:p>
          <a:p>
            <a:pPr>
              <a:buFont typeface="Wingdings" pitchFamily="2" charset="2"/>
              <a:buChar char="Ø"/>
            </a:pPr>
            <a:r>
              <a:rPr lang="el-GR" dirty="0" smtClean="0"/>
              <a:t>Εγκαθιδρύει θεσμούς κοινωνικής προστασίας και πληρώνει για τους άπορους το εισιτήριό τους για το θέατρο (</a:t>
            </a:r>
            <a:r>
              <a:rPr lang="el-GR" dirty="0" smtClean="0">
                <a:solidFill>
                  <a:srgbClr val="FF0000"/>
                </a:solidFill>
              </a:rPr>
              <a:t>θεωρικά χρήματα</a:t>
            </a:r>
            <a:r>
              <a:rPr lang="el-GR" dirty="0" smtClean="0"/>
              <a:t>)</a:t>
            </a:r>
          </a:p>
          <a:p>
            <a:pPr>
              <a:buFont typeface="Wingdings" pitchFamily="2" charset="2"/>
              <a:buChar char="Ø"/>
            </a:pPr>
            <a:r>
              <a:rPr lang="el-GR" dirty="0" smtClean="0"/>
              <a:t>Σχεδιάζει την ανοικοδόμηση μεγάλων δημόσιων έργων, τα οποία θα προσφέρουν εργασία σε πολλούς πολίτες και θα λαμπρύνουν την όψη της πόλης</a:t>
            </a:r>
          </a:p>
          <a:p>
            <a:pPr>
              <a:buFont typeface="Wingdings" pitchFamily="2" charset="2"/>
              <a:buChar char="Ø"/>
            </a:pPr>
            <a:r>
              <a:rPr lang="el-GR" dirty="0" smtClean="0"/>
              <a:t>Στην εποχή του υπογράφεται η Ειρήνη του Καλλία (449π.Χ.), που εξασφαλίζει ειρήνη με τους Πέρσες και απόλυτη κυριαρχία της Αθήνας στο Αιγαίο πέλαγος</a:t>
            </a:r>
          </a:p>
          <a:p>
            <a:pPr>
              <a:buFont typeface="Wingdings" pitchFamily="2" charset="2"/>
              <a:buChar char="Ø"/>
            </a:pPr>
            <a:r>
              <a:rPr lang="el-GR" dirty="0" smtClean="0"/>
              <a:t>Εξομαλύνει τις σχέσεις με τη Σπάρτη (είχαν διαταραχθεί μετά την πτώση του Κίμωνα) και υπογράφει την Τριακονταετή Ειρήνη (</a:t>
            </a:r>
            <a:r>
              <a:rPr lang="el-GR" dirty="0" err="1" smtClean="0"/>
              <a:t>Τριακοντούτεις</a:t>
            </a:r>
            <a:r>
              <a:rPr lang="el-GR" dirty="0" smtClean="0"/>
              <a:t> </a:t>
            </a:r>
            <a:r>
              <a:rPr lang="el-GR" dirty="0" err="1" smtClean="0"/>
              <a:t>Σπονδαί</a:t>
            </a:r>
            <a:r>
              <a:rPr lang="el-GR" dirty="0" smtClean="0"/>
              <a:t> 446 </a:t>
            </a:r>
            <a:r>
              <a:rPr lang="el-GR" dirty="0" err="1" smtClean="0"/>
              <a:t>π.Χ.</a:t>
            </a:r>
            <a:r>
              <a:rPr lang="el-GR" dirty="0" smtClean="0"/>
              <a:t>)</a:t>
            </a:r>
          </a:p>
          <a:p>
            <a:pPr>
              <a:buNone/>
            </a:pPr>
            <a:r>
              <a:rPr lang="el-GR" dirty="0" smtClean="0"/>
              <a:t>Έτσι, η Αθήνα απερίσπαστη θα ασχοληθεί με την υλοποίηση ενός υψηλού πολιτιστικού, καλλιτεχνικού και παιδευτικού οράματος</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610</TotalTime>
  <Words>911</Words>
  <Application>Microsoft Office PowerPoint</Application>
  <PresentationFormat>Προβολή στην οθόνη (4:3)</PresentationFormat>
  <Paragraphs>50</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ΤΟ ΔΗΜΟΚΡΑΤΙΚΟ ΠΟΛΙΤΕΥΜΑ ΣΤΑΘΕΡΟΠΟΙΕΙΤΑΙ Ο ΠΕΡΙΚΛΗΣ ΚΑΙ ΤΟ ΔΗΜΟΚΡΑΤΙΚΟ ΠΟΛΙΤΕΥΜΑ</vt:lpstr>
      <vt:lpstr>Το δημοκρατικό πολίτευμα στην Αθήνα</vt:lpstr>
      <vt:lpstr>Οι νέοι πολιτικοί άνδρες</vt:lpstr>
      <vt:lpstr>Διαφάνεια 4</vt:lpstr>
      <vt:lpstr>Διαφάνεια 5</vt:lpstr>
      <vt:lpstr>Οι νέοι πολιτικοί άνδρες</vt:lpstr>
      <vt:lpstr>Οι νέοι πολιτικοί άνδρες</vt:lpstr>
      <vt:lpstr>Διαφάνεια 8</vt:lpstr>
      <vt:lpstr>Το πολιτικό πρόγραμμα του Περικλή</vt:lpstr>
      <vt:lpstr>Διαφάνεια 10</vt:lpstr>
      <vt:lpstr>ΕΡΩΤΗΣΕΙΣ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ΔΗΜΟΚΡΑΤΙΚΟ ΠΟΛΙΤΕΥΜΑ ΣΤΑΘΕΡΟΠΟΙΕΙΤΑΙ Ο ΠΕΡΙΚΛΗΣ ΚΑΙ ΤΟ ΔΗΜΟΚΡΑΤΙΚΟ ΠΟΛΙΤΕΥΜΑ</dc:title>
  <dc:creator>User</dc:creator>
  <cp:lastModifiedBy>User</cp:lastModifiedBy>
  <cp:revision>26</cp:revision>
  <dcterms:created xsi:type="dcterms:W3CDTF">2022-03-07T20:33:50Z</dcterms:created>
  <dcterms:modified xsi:type="dcterms:W3CDTF">2022-03-08T06:44:38Z</dcterms:modified>
</cp:coreProperties>
</file>