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0" r:id="rId24"/>
    <p:sldId id="281" r:id="rId25"/>
    <p:sldId id="282"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81" autoAdjust="0"/>
    <p:restoredTop sz="94713" autoAdjust="0"/>
  </p:normalViewPr>
  <p:slideViewPr>
    <p:cSldViewPr>
      <p:cViewPr>
        <p:scale>
          <a:sx n="100" d="100"/>
          <a:sy n="100" d="100"/>
        </p:scale>
        <p:origin x="-196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98071F-D7F2-4FC2-B029-62DD53DD6757}" type="datetimeFigureOut">
              <a:rPr lang="el-GR" smtClean="0"/>
              <a:pPr/>
              <a:t>10/12/2024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EDE49-2E2F-4CE9-AE8B-27022C38ADA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C4EDE49-2E2F-4CE9-AE8B-27022C38ADA7}"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DB3ACBE-7B61-4C66-ABBA-5663CE7563BB}" type="datetimeFigureOut">
              <a:rPr lang="el-GR" smtClean="0"/>
              <a:pPr/>
              <a:t>10/12/2024</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634508C-1A0D-49FA-BF42-7F7DBDB84E8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ADB3ACBE-7B61-4C66-ABBA-5663CE7563BB}" type="datetimeFigureOut">
              <a:rPr lang="el-GR" smtClean="0"/>
              <a:pPr/>
              <a:t>10/12/2024</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634508C-1A0D-49FA-BF42-7F7DBDB84E8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DB3ACBE-7B61-4C66-ABBA-5663CE7563BB}" type="datetimeFigureOut">
              <a:rPr lang="el-GR" smtClean="0"/>
              <a:pPr/>
              <a:t>10/12/2024</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1634508C-1A0D-49FA-BF42-7F7DBDB84E8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ADB3ACBE-7B61-4C66-ABBA-5663CE7563BB}" type="datetimeFigureOut">
              <a:rPr lang="el-GR" smtClean="0"/>
              <a:pPr/>
              <a:t>10/12/2024</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ADB3ACBE-7B61-4C66-ABBA-5663CE7563BB}" type="datetimeFigureOut">
              <a:rPr lang="el-GR" smtClean="0"/>
              <a:pPr/>
              <a:t>10/12/2024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634508C-1A0D-49FA-BF42-7F7DBDB84E83}"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DB3ACBE-7B61-4C66-ABBA-5663CE7563BB}" type="datetimeFigureOut">
              <a:rPr lang="el-GR" smtClean="0"/>
              <a:pPr/>
              <a:t>10/12/2024</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634508C-1A0D-49FA-BF42-7F7DBDB84E8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ΓΕΡΜΑΝΙΑ- ΕΛΛΑΔΑ</a:t>
            </a:r>
            <a:br>
              <a:rPr lang="el-GR" dirty="0" smtClean="0"/>
            </a:br>
            <a:endParaRPr lang="el-GR" dirty="0"/>
          </a:p>
        </p:txBody>
      </p:sp>
      <p:sp>
        <p:nvSpPr>
          <p:cNvPr id="3" name="2 - Υπότιτλος"/>
          <p:cNvSpPr>
            <a:spLocks noGrp="1"/>
          </p:cNvSpPr>
          <p:nvPr>
            <p:ph type="subTitle" idx="1"/>
          </p:nvPr>
        </p:nvSpPr>
        <p:spPr/>
        <p:txBody>
          <a:bodyPr/>
          <a:lstStyle/>
          <a:p>
            <a:r>
              <a:rPr lang="el-GR" dirty="0" smtClean="0"/>
              <a:t>ΖΩΓΡΑΦΙΚΗ</a:t>
            </a:r>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Αποθέωση Βαυαρίας- Ν. Γύζης</a:t>
            </a:r>
            <a:endParaRPr lang="el-GR" dirty="0"/>
          </a:p>
        </p:txBody>
      </p:sp>
      <p:pic>
        <p:nvPicPr>
          <p:cNvPr id="4" name="3 - Θέση περιεχομένου" descr="OIP.jpeg"/>
          <p:cNvPicPr>
            <a:picLocks noGrp="1" noChangeAspect="1"/>
          </p:cNvPicPr>
          <p:nvPr>
            <p:ph idx="1"/>
          </p:nvPr>
        </p:nvPicPr>
        <p:blipFill>
          <a:blip r:embed="rId2"/>
          <a:stretch>
            <a:fillRect/>
          </a:stretch>
        </p:blipFill>
        <p:spPr>
          <a:xfrm>
            <a:off x="1819275" y="2732881"/>
            <a:ext cx="4514850" cy="2600325"/>
          </a:xfrm>
        </p:spPr>
      </p:pic>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φίλημα- Ν. Λύτρας</a:t>
            </a:r>
            <a:endParaRPr lang="el-GR" dirty="0"/>
          </a:p>
        </p:txBody>
      </p:sp>
      <p:pic>
        <p:nvPicPr>
          <p:cNvPr id="4" name="3 - Θέση περιεχομένου" descr="Το-φίλημα.jpg"/>
          <p:cNvPicPr>
            <a:picLocks noGrp="1" noChangeAspect="1"/>
          </p:cNvPicPr>
          <p:nvPr>
            <p:ph idx="1"/>
          </p:nvPr>
        </p:nvPicPr>
        <p:blipFill>
          <a:blip r:embed="rId2"/>
          <a:stretch>
            <a:fillRect/>
          </a:stretch>
        </p:blipFill>
        <p:spPr>
          <a:xfrm>
            <a:off x="2224481" y="1609725"/>
            <a:ext cx="3704437" cy="4846638"/>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κάλαντα- Ν. Λύτρας</a:t>
            </a:r>
            <a:endParaRPr lang="el-GR" dirty="0"/>
          </a:p>
        </p:txBody>
      </p:sp>
      <p:pic>
        <p:nvPicPr>
          <p:cNvPr id="4" name="3 - Θέση περιεχομένου" descr="OIP (2).jpeg"/>
          <p:cNvPicPr>
            <a:picLocks noGrp="1" noChangeAspect="1"/>
          </p:cNvPicPr>
          <p:nvPr>
            <p:ph idx="1"/>
          </p:nvPr>
        </p:nvPicPr>
        <p:blipFill>
          <a:blip r:embed="rId2"/>
          <a:stretch>
            <a:fillRect/>
          </a:stretch>
        </p:blipFill>
        <p:spPr>
          <a:xfrm>
            <a:off x="1819275" y="2523331"/>
            <a:ext cx="4514850" cy="3019425"/>
          </a:xfrm>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Παιδική συναυλία- Γ. Ιακωβίδης</a:t>
            </a:r>
            <a:endParaRPr lang="el-GR" dirty="0"/>
          </a:p>
        </p:txBody>
      </p:sp>
      <p:pic>
        <p:nvPicPr>
          <p:cNvPr id="4" name="3 - Θέση περιεχομένου" descr="R.jpeg"/>
          <p:cNvPicPr>
            <a:picLocks noGrp="1" noChangeAspect="1"/>
          </p:cNvPicPr>
          <p:nvPr>
            <p:ph idx="1"/>
          </p:nvPr>
        </p:nvPicPr>
        <p:blipFill>
          <a:blip r:embed="rId2"/>
          <a:stretch>
            <a:fillRect/>
          </a:stretch>
        </p:blipFill>
        <p:spPr>
          <a:xfrm>
            <a:off x="491765" y="1609725"/>
            <a:ext cx="7169870" cy="4846638"/>
          </a:xfrm>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πρώτα βήματα- Γ. Ιακωβίδης</a:t>
            </a:r>
            <a:endParaRPr lang="el-GR" dirty="0"/>
          </a:p>
        </p:txBody>
      </p:sp>
      <p:pic>
        <p:nvPicPr>
          <p:cNvPr id="4" name="3 - Θέση περιεχομένου" descr="LR-00-000583-1300x700.jpg"/>
          <p:cNvPicPr>
            <a:picLocks noGrp="1" noChangeAspect="1"/>
          </p:cNvPicPr>
          <p:nvPr>
            <p:ph idx="1"/>
          </p:nvPr>
        </p:nvPicPr>
        <p:blipFill>
          <a:blip r:embed="rId2"/>
          <a:stretch>
            <a:fillRect/>
          </a:stretch>
        </p:blipFill>
        <p:spPr>
          <a:xfrm>
            <a:off x="457200" y="2084082"/>
            <a:ext cx="7239000" cy="3897923"/>
          </a:xfrm>
        </p:spPr>
      </p:pic>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1142976" y="214290"/>
            <a:ext cx="2322537" cy="58760"/>
          </a:xfrm>
        </p:spPr>
        <p:txBody>
          <a:bodyPr>
            <a:normAutofit fontScale="90000"/>
          </a:bodyPr>
          <a:lstStyle/>
          <a:p>
            <a:r>
              <a:rPr lang="el-GR" dirty="0" smtClean="0"/>
              <a:t>.</a:t>
            </a:r>
            <a:endParaRPr lang="el-GR" dirty="0"/>
          </a:p>
        </p:txBody>
      </p:sp>
      <p:sp>
        <p:nvSpPr>
          <p:cNvPr id="4" name="3 - Θέση κειμένου"/>
          <p:cNvSpPr>
            <a:spLocks noGrp="1"/>
          </p:cNvSpPr>
          <p:nvPr>
            <p:ph type="body" idx="2"/>
          </p:nvPr>
        </p:nvSpPr>
        <p:spPr>
          <a:xfrm>
            <a:off x="457200" y="1428736"/>
            <a:ext cx="3008313" cy="4697427"/>
          </a:xfrm>
        </p:spPr>
        <p:txBody>
          <a:bodyPr>
            <a:normAutofit fontScale="92500" lnSpcReduction="20000"/>
          </a:bodyPr>
          <a:lstStyle/>
          <a:p>
            <a:r>
              <a:rPr lang="el-GR" sz="2000" dirty="0" smtClean="0"/>
              <a:t>Από την άλλη, υπήρξαν και Γερμανοί αξιωματικοί οι οποίοι άντλησαν έμπνευση από την Ελλάδα και δημιούργησαν σχετικούς πίνακες με την υποστήριξη και την προτροπή του Οθωνα. Ενας από αυτούς ήταν Ο </a:t>
            </a:r>
            <a:r>
              <a:rPr lang="el-GR" sz="2000" b="1" dirty="0" smtClean="0"/>
              <a:t>Καρλ Βίλελμ φον Χάιντεκ</a:t>
            </a:r>
            <a:r>
              <a:rPr lang="el-GR" sz="2000" dirty="0" smtClean="0"/>
              <a:t>, γνωστός και ως </a:t>
            </a:r>
            <a:r>
              <a:rPr lang="el-GR" sz="2000" b="1" dirty="0" smtClean="0"/>
              <a:t>Κάρολος</a:t>
            </a:r>
            <a:r>
              <a:rPr lang="el-GR" sz="2000" dirty="0" smtClean="0"/>
              <a:t> </a:t>
            </a:r>
            <a:r>
              <a:rPr lang="el-GR" sz="2000" b="1" dirty="0" smtClean="0"/>
              <a:t>Γουλιέλμος φον Χάιντεκ</a:t>
            </a:r>
            <a:r>
              <a:rPr lang="el-GR" sz="2000" dirty="0" smtClean="0"/>
              <a:t> ή </a:t>
            </a:r>
            <a:r>
              <a:rPr lang="el-GR" sz="2000" b="1" dirty="0" smtClean="0"/>
              <a:t>Χέυντεκ</a:t>
            </a:r>
            <a:r>
              <a:rPr lang="el-GR" sz="2000" dirty="0" smtClean="0"/>
              <a:t> ή </a:t>
            </a:r>
            <a:r>
              <a:rPr lang="el-GR" sz="2000" b="1" dirty="0" smtClean="0"/>
              <a:t>Χέιντεκ, </a:t>
            </a:r>
            <a:r>
              <a:rPr lang="el-GR" sz="2000" dirty="0" smtClean="0"/>
              <a:t>ο οποίος ήταν Βαυαρός στρατιωτικός και γνωστός φιλέλληνας που ακολούθησε τον Όθωνα στην Ελλάδα (1832-1862) και ήταν μέλος της Αντιβασιλείας του. </a:t>
            </a:r>
            <a:endParaRPr lang="el-GR" sz="2000" dirty="0"/>
          </a:p>
        </p:txBody>
      </p:sp>
      <p:pic>
        <p:nvPicPr>
          <p:cNvPr id="5" name="4 - Θέση περιεχομένου" descr="Carl_Wilhelm_von_Heideck_-_General_und_Maler.jpg"/>
          <p:cNvPicPr>
            <a:picLocks noGrp="1" noChangeAspect="1"/>
          </p:cNvPicPr>
          <p:nvPr>
            <p:ph sz="half" idx="1"/>
          </p:nvPr>
        </p:nvPicPr>
        <p:blipFill>
          <a:blip r:embed="rId2"/>
          <a:stretch>
            <a:fillRect/>
          </a:stretch>
        </p:blipFill>
        <p:spPr>
          <a:xfrm>
            <a:off x="4214810" y="1285860"/>
            <a:ext cx="2863215" cy="4371975"/>
          </a:xfrm>
        </p:spPr>
      </p:pic>
    </p:spTree>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dirty="0" err="1" smtClean="0"/>
              <a:t>Στρατοπέδο</a:t>
            </a:r>
            <a:r>
              <a:rPr lang="el-GR" dirty="0" smtClean="0"/>
              <a:t> Φιλελλήνων- Χάιντεκ</a:t>
            </a:r>
            <a:endParaRPr lang="el-GR" dirty="0"/>
          </a:p>
        </p:txBody>
      </p:sp>
      <p:pic>
        <p:nvPicPr>
          <p:cNvPr id="7" name="6 - Θέση περιεχομένου" descr="c3150d44c2419487e1c1f278c574558e.jpg"/>
          <p:cNvPicPr>
            <a:picLocks noGrp="1" noChangeAspect="1"/>
          </p:cNvPicPr>
          <p:nvPr>
            <p:ph idx="1"/>
          </p:nvPr>
        </p:nvPicPr>
        <p:blipFill>
          <a:blip r:embed="rId2"/>
          <a:stretch>
            <a:fillRect/>
          </a:stretch>
        </p:blipFill>
        <p:spPr>
          <a:xfrm>
            <a:off x="1028700" y="1969294"/>
            <a:ext cx="6096000" cy="4127500"/>
          </a:xfrm>
        </p:spPr>
      </p:pic>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Μοναστηράκι- Χάιντεκ</a:t>
            </a:r>
            <a:endParaRPr lang="el-GR" dirty="0"/>
          </a:p>
        </p:txBody>
      </p:sp>
      <p:pic>
        <p:nvPicPr>
          <p:cNvPr id="4" name="3 - Θέση περιεχομένου" descr="5f6de54e280000b61f9d3592.jpeg"/>
          <p:cNvPicPr>
            <a:picLocks noGrp="1" noChangeAspect="1"/>
          </p:cNvPicPr>
          <p:nvPr>
            <p:ph idx="1"/>
          </p:nvPr>
        </p:nvPicPr>
        <p:blipFill>
          <a:blip r:embed="rId2"/>
          <a:stretch>
            <a:fillRect/>
          </a:stretch>
        </p:blipFill>
        <p:spPr>
          <a:xfrm>
            <a:off x="1500187" y="2309019"/>
            <a:ext cx="5153025" cy="3448050"/>
          </a:xfrm>
        </p:spPr>
      </p:pic>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Καρλ Κράτσαϊζεν</a:t>
            </a:r>
            <a:r>
              <a:rPr lang="el-GR" dirty="0" smtClean="0"/>
              <a:t> </a:t>
            </a:r>
            <a:endParaRPr lang="el-GR" dirty="0"/>
          </a:p>
        </p:txBody>
      </p:sp>
      <p:sp>
        <p:nvSpPr>
          <p:cNvPr id="3" name="2 - Θέση περιεχομένου"/>
          <p:cNvSpPr>
            <a:spLocks noGrp="1"/>
          </p:cNvSpPr>
          <p:nvPr>
            <p:ph idx="1"/>
          </p:nvPr>
        </p:nvSpPr>
        <p:spPr/>
        <p:txBody>
          <a:bodyPr>
            <a:normAutofit/>
          </a:bodyPr>
          <a:lstStyle/>
          <a:p>
            <a:r>
              <a:rPr lang="el-GR" sz="2000" dirty="0" smtClean="0"/>
              <a:t>Ο </a:t>
            </a:r>
            <a:r>
              <a:rPr lang="el-GR" sz="2000" b="1" dirty="0" smtClean="0"/>
              <a:t>Καρλ </a:t>
            </a:r>
            <a:r>
              <a:rPr lang="el-GR" sz="2000" b="1" dirty="0" err="1" smtClean="0"/>
              <a:t>Κράτσαϊζεν</a:t>
            </a:r>
            <a:r>
              <a:rPr lang="el-GR" sz="2000" dirty="0" smtClean="0"/>
              <a:t> (</a:t>
            </a:r>
            <a:r>
              <a:rPr lang="el-GR" sz="2000" i="1" dirty="0" err="1" smtClean="0"/>
              <a:t>Karl</a:t>
            </a:r>
            <a:r>
              <a:rPr lang="el-GR" sz="2000" i="1" dirty="0" smtClean="0"/>
              <a:t> </a:t>
            </a:r>
            <a:r>
              <a:rPr lang="el-GR" sz="2000" i="1" dirty="0" err="1" smtClean="0"/>
              <a:t>Krazeisen</a:t>
            </a:r>
            <a:r>
              <a:rPr lang="el-GR" sz="2000" dirty="0" smtClean="0"/>
              <a:t>, 1794-1878) ήταν Γερμανός αξιωματικός του στρατού, εικονογράφος και φιλέλληνας που πολέμησε ως εθελοντής κατά την Ελληνική Επανάσταση και φιλοτέχνησε πορτραίτα μεγάλων μορφών του αγώνα, όπως οι Θεόδωρος Κολοκοτρώνης, Γεώργιος Καραϊσκάκης και άλλοι.</a:t>
            </a:r>
          </a:p>
          <a:p>
            <a:pPr>
              <a:buNone/>
            </a:pPr>
            <a:endParaRPr lang="el-GR" sz="2000" dirty="0" smtClean="0"/>
          </a:p>
          <a:p>
            <a:pPr>
              <a:buNone/>
            </a:pPr>
            <a:endParaRPr lang="el-GR" sz="2000" dirty="0" smtClean="0"/>
          </a:p>
        </p:txBody>
      </p:sp>
      <p:pic>
        <p:nvPicPr>
          <p:cNvPr id="4" name="3 - Εικόνα" descr="Karl_von_Krazeisen.png"/>
          <p:cNvPicPr>
            <a:picLocks noChangeAspect="1"/>
          </p:cNvPicPr>
          <p:nvPr/>
        </p:nvPicPr>
        <p:blipFill>
          <a:blip r:embed="rId2" cstate="print"/>
          <a:stretch>
            <a:fillRect/>
          </a:stretch>
        </p:blipFill>
        <p:spPr>
          <a:xfrm>
            <a:off x="857224" y="3571876"/>
            <a:ext cx="2497336" cy="2999925"/>
          </a:xfrm>
          <a:prstGeom prst="rect">
            <a:avLst/>
          </a:prstGeom>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14480" y="500043"/>
            <a:ext cx="5929354" cy="5324535"/>
          </a:xfrm>
          <a:prstGeom prst="rect">
            <a:avLst/>
          </a:prstGeom>
        </p:spPr>
        <p:txBody>
          <a:bodyPr wrap="square">
            <a:spAutoFit/>
          </a:bodyPr>
          <a:lstStyle/>
          <a:p>
            <a:r>
              <a:rPr lang="el-GR" sz="2000" dirty="0" smtClean="0"/>
              <a:t>Κατά τη διάρκεια της παραμονής του στην Ελλάδα ο Κράτσαϊζεν, αυτοδίδακτος ζωγράφος και σχεδιαστής, φιλοτέχνησε αρκετά τοπία και πορτρέτα, τα περισσότερα με μολύβι και χαρτί. Χαρακτηριστικά τοπία είναι αυτά του Ναυπλίου και της Ακρόπολης, καθώς και του πρώτου ελληνικού ατμόπλοιου, του </a:t>
            </a:r>
            <a:r>
              <a:rPr lang="el-GR" sz="2000" i="1" dirty="0" smtClean="0"/>
              <a:t>Καρτερία</a:t>
            </a:r>
            <a:r>
              <a:rPr lang="el-GR" sz="2000" dirty="0" smtClean="0"/>
              <a:t>, στον κατάπλου του οποίου στον Πόρο ο Κράτσαϊζεν ήταν παρών. Το πιο σημαντικό μέρος του έργου του όμως αποτελούν δεκαεννιά πορτέτα μορφών της επανάστασης, φιλοτεχνημένα είτε στα στρατόπεδα από τα οποία πέρασε ή στην Γ' Εθνοσυνέλευση, στην οποία ήταν παρών. Το ημιτελές πορτρέτο του Γ. Καραϊσκάκη είναι φιλοτεχνημένο λίγο πριν το θάνατό του. Το σύνολο του έργου του είναι 91 πίνακες, από τα οποία 21 είναι υδατογραφίες τοπίων και τα υπόλοιπα 70 σχέδια με μολύβι προσώπων, μνημείων και πολεμικές συνθέσεις.</a:t>
            </a:r>
            <a:endParaRPr lang="el-GR" sz="2000" dirty="0"/>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Σχολή Μονάχου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sz="2000" dirty="0" smtClean="0"/>
              <a:t>Η</a:t>
            </a:r>
            <a:r>
              <a:rPr lang="el-GR" sz="2000" dirty="0"/>
              <a:t> </a:t>
            </a:r>
            <a:r>
              <a:rPr lang="el-GR" sz="2000" b="1" dirty="0"/>
              <a:t>Σχολή του Μονάχου</a:t>
            </a:r>
            <a:r>
              <a:rPr lang="el-GR" sz="2000" dirty="0"/>
              <a:t>, ή αλλιώς </a:t>
            </a:r>
            <a:r>
              <a:rPr lang="el-GR" sz="2000" b="1" dirty="0"/>
              <a:t>ακαδημαϊκός ρεαλισμός</a:t>
            </a:r>
            <a:r>
              <a:rPr lang="el-GR" sz="2000" dirty="0"/>
              <a:t>, αποτελεί το πλέον σημαντικό εικαστικό κίνημα στην Ελλάδα του 19ου αιώνα, με έντονες επιρροές από τη Βασιλική Ακαδημία Καλών Τεχνών του Μονάχου και το ομώνυμο καλλιτεχνικό ρεύμα της Γερμανίας </a:t>
            </a:r>
            <a:r>
              <a:rPr lang="el-GR" sz="2000" dirty="0" smtClean="0"/>
              <a:t>. </a:t>
            </a:r>
            <a:r>
              <a:rPr lang="el-GR" sz="2000" dirty="0"/>
              <a:t>Η δημιουργία της ρομαντικής Σχολής του Μονάχου οφείλεται κατά κύριο λόγο στους ιδιαίτερους δεσμούς που δημιουργήθηκαν ανάμεσα στην Ελλάδα και τη Βαυαρία στα χρόνια του Όθωνα. Εκείνη την εποχή, με την ενθάρρυνση και συνδρομή του ελληνικού Κράτους, πολλοί έλληνες καλλιτέχνες πήγαν στην Ακαδημία Καλών Τεχνών του Μονάχου για να σπουδάσουν εικαστικές τέχνες, και κυρίως ζωγραφική. Αρκετοί από αυτούς επέστρεψαν αργότερα στην Ελλάδα για να διδάξουν στη Σχολή των Τεχνών (μετέπειτα Ανωτάτη Σχολή Καλών Τεχνών) της </a:t>
            </a:r>
            <a:r>
              <a:rPr lang="el-GR" sz="2000" dirty="0" smtClean="0"/>
              <a:t>Αθήνας</a:t>
            </a:r>
          </a:p>
          <a:p>
            <a:endParaRPr lang="el-GR" sz="2000" dirty="0"/>
          </a:p>
          <a:p>
            <a:endParaRPr lang="el-GR" sz="2000" dirty="0" smtClean="0"/>
          </a:p>
          <a:p>
            <a:pPr>
              <a:buNone/>
            </a:pPr>
            <a:r>
              <a:rPr lang="el-GR" sz="2000" dirty="0" smtClean="0"/>
              <a:t>.</a:t>
            </a:r>
            <a:endParaRPr lang="el-GR" sz="2000"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iaoulis.jpg"/>
          <p:cNvPicPr>
            <a:picLocks noChangeAspect="1"/>
          </p:cNvPicPr>
          <p:nvPr/>
        </p:nvPicPr>
        <p:blipFill>
          <a:blip r:embed="rId2"/>
          <a:stretch>
            <a:fillRect/>
          </a:stretch>
        </p:blipFill>
        <p:spPr>
          <a:xfrm>
            <a:off x="5500694" y="428604"/>
            <a:ext cx="2148141" cy="2199461"/>
          </a:xfrm>
          <a:prstGeom prst="rect">
            <a:avLst/>
          </a:prstGeom>
          <a:ln>
            <a:noFill/>
          </a:ln>
          <a:effectLst>
            <a:outerShdw blurRad="190500" algn="tl" rotWithShape="0">
              <a:srgbClr val="000000">
                <a:alpha val="70000"/>
              </a:srgbClr>
            </a:outerShdw>
          </a:effectLst>
        </p:spPr>
      </p:pic>
      <p:pic>
        <p:nvPicPr>
          <p:cNvPr id="3" name="2 - Εικόνα" descr="Kolokotronis-01d-by-Karl_Krazeisen.jpg"/>
          <p:cNvPicPr>
            <a:picLocks noChangeAspect="1"/>
          </p:cNvPicPr>
          <p:nvPr/>
        </p:nvPicPr>
        <p:blipFill>
          <a:blip r:embed="rId3"/>
          <a:stretch>
            <a:fillRect/>
          </a:stretch>
        </p:blipFill>
        <p:spPr>
          <a:xfrm>
            <a:off x="1785918" y="357166"/>
            <a:ext cx="2560778" cy="3329011"/>
          </a:xfrm>
          <a:prstGeom prst="rect">
            <a:avLst/>
          </a:prstGeom>
          <a:ln>
            <a:noFill/>
          </a:ln>
          <a:effectLst>
            <a:outerShdw blurRad="190500" algn="tl" rotWithShape="0">
              <a:srgbClr val="000000">
                <a:alpha val="70000"/>
              </a:srgbClr>
            </a:outerShdw>
          </a:effectLst>
        </p:spPr>
      </p:pic>
      <p:pic>
        <p:nvPicPr>
          <p:cNvPr id="4" name="3 - Εικόνα" descr="Konstantinos_Kanaris.jpg"/>
          <p:cNvPicPr>
            <a:picLocks noChangeAspect="1"/>
          </p:cNvPicPr>
          <p:nvPr/>
        </p:nvPicPr>
        <p:blipFill>
          <a:blip r:embed="rId4"/>
          <a:stretch>
            <a:fillRect/>
          </a:stretch>
        </p:blipFill>
        <p:spPr>
          <a:xfrm>
            <a:off x="710122" y="3786190"/>
            <a:ext cx="2669217" cy="2911873"/>
          </a:xfrm>
          <a:prstGeom prst="rect">
            <a:avLst/>
          </a:prstGeom>
          <a:ln>
            <a:noFill/>
          </a:ln>
          <a:effectLst>
            <a:outerShdw blurRad="190500" algn="tl" rotWithShape="0">
              <a:srgbClr val="000000">
                <a:alpha val="70000"/>
              </a:srgbClr>
            </a:outerShdw>
          </a:effectLst>
        </p:spPr>
      </p:pic>
      <p:pic>
        <p:nvPicPr>
          <p:cNvPr id="5" name="4 - Εικόνα" descr="Konstantinos_Kanaris.jpg"/>
          <p:cNvPicPr>
            <a:picLocks noChangeAspect="1"/>
          </p:cNvPicPr>
          <p:nvPr/>
        </p:nvPicPr>
        <p:blipFill>
          <a:blip r:embed="rId5" cstate="print"/>
          <a:stretch>
            <a:fillRect/>
          </a:stretch>
        </p:blipFill>
        <p:spPr>
          <a:xfrm flipH="1">
            <a:off x="8215338" y="285728"/>
            <a:ext cx="65485" cy="71438"/>
          </a:xfrm>
          <a:prstGeom prst="rect">
            <a:avLst/>
          </a:prstGeom>
        </p:spPr>
      </p:pic>
      <p:pic>
        <p:nvPicPr>
          <p:cNvPr id="6" name="5 - Εικόνα" descr="Georgios_Karaiskakis.jpg"/>
          <p:cNvPicPr>
            <a:picLocks noChangeAspect="1"/>
          </p:cNvPicPr>
          <p:nvPr/>
        </p:nvPicPr>
        <p:blipFill>
          <a:blip r:embed="rId6"/>
          <a:stretch>
            <a:fillRect/>
          </a:stretch>
        </p:blipFill>
        <p:spPr>
          <a:xfrm>
            <a:off x="4857752" y="2928934"/>
            <a:ext cx="2500330" cy="3217715"/>
          </a:xfrm>
          <a:prstGeom prst="rect">
            <a:avLst/>
          </a:prstGeom>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428604"/>
            <a:ext cx="4572000" cy="1200329"/>
          </a:xfrm>
          <a:prstGeom prst="rect">
            <a:avLst/>
          </a:prstGeom>
        </p:spPr>
        <p:txBody>
          <a:bodyPr>
            <a:spAutoFit/>
          </a:bodyPr>
          <a:lstStyle/>
          <a:p>
            <a:pPr>
              <a:buFont typeface="Arial" pitchFamily="34" charset="0"/>
              <a:buChar char="•"/>
            </a:pPr>
            <a:r>
              <a:rPr lang="el-GR" dirty="0" smtClean="0"/>
              <a:t> Στο σχέδιο του Κράτσαϊζεν, που πέθανε το 1878 στο Μόναχο, βασίστηκε η μορφή του Κολοκοτρώνη που εμφανιζόταν στο πεντοχίλιαρο του 1984.</a:t>
            </a:r>
            <a:endParaRPr lang="el-GR" dirty="0"/>
          </a:p>
        </p:txBody>
      </p:sp>
      <p:sp>
        <p:nvSpPr>
          <p:cNvPr id="3" name="2 - Ορθογώνιο"/>
          <p:cNvSpPr/>
          <p:nvPr/>
        </p:nvSpPr>
        <p:spPr>
          <a:xfrm>
            <a:off x="1285852" y="1714488"/>
            <a:ext cx="6858048" cy="3970318"/>
          </a:xfrm>
          <a:prstGeom prst="rect">
            <a:avLst/>
          </a:prstGeom>
        </p:spPr>
        <p:txBody>
          <a:bodyPr wrap="square">
            <a:spAutoFit/>
          </a:bodyPr>
          <a:lstStyle/>
          <a:p>
            <a:r>
              <a:rPr lang="el-GR" dirty="0" smtClean="0"/>
              <a:t>Οι λιθογραφίες του Κράτσαϊζεν κληροδοτήθηκαν μετά το θάνατό του στην κόρη του Μαρία, που με τη σειρά της τα άφησε στον άντρα της, τον ρωσικής καταγωγής καθηγητή Ιών Φετώφ. Αυτός σε προχωρημένη ηλικία αποφάσισε, μετά και από παλιότερη προτροπή του Νικολάου Γύζη, την εποχή που ο Γύζης βρισκόταν στο Μόναχο όπως και ο Φετώφ, αντί να τα κληρονομήσει στους απογόνους του να τα διαθέσει στο ελληνικό δημόσιο. Έτσι τα έδωσε προς εκτίμηση σε έναν έλληνα ονόματι </a:t>
            </a:r>
            <a:r>
              <a:rPr lang="el-GR" i="1" dirty="0" smtClean="0"/>
              <a:t>Αντύπα</a:t>
            </a:r>
            <a:r>
              <a:rPr lang="el-GR" dirty="0" smtClean="0"/>
              <a:t>, ενώ κατέθεσε και σχετική επιστολή στο ελληνικό Προξενείο στο Γαλάτιο της Ρουμανίας. Ο Αντύπας ήρθε σε διαπραγμάτευση με τον τότε διευθυντή της Εθνικής Πινακοθήκης Ζαχαρία Παπαντωνίου, και έτσι τα λιθογραφήματα του Κράτσαϊζεν πουλήθηκαν στην Πινακοθήκη το 1926 αντί 200.00 δραχμών, μαζί με προσωπικά του αντικείμενα, μια φωτογραφία του και ένα σελάχι του Πλαπούτα. </a:t>
            </a:r>
            <a:endParaRPr lang="el-GR" dirty="0"/>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PETER VON HESS</a:t>
            </a:r>
            <a:endParaRPr lang="el-GR" dirty="0"/>
          </a:p>
        </p:txBody>
      </p:sp>
      <p:sp>
        <p:nvSpPr>
          <p:cNvPr id="3" name="2 - Θέση περιεχομένου"/>
          <p:cNvSpPr>
            <a:spLocks noGrp="1"/>
          </p:cNvSpPr>
          <p:nvPr>
            <p:ph idx="1"/>
          </p:nvPr>
        </p:nvSpPr>
        <p:spPr/>
        <p:txBody>
          <a:bodyPr>
            <a:normAutofit/>
          </a:bodyPr>
          <a:lstStyle/>
          <a:p>
            <a:r>
              <a:rPr lang="el-GR" sz="2000" dirty="0"/>
              <a:t>Ο </a:t>
            </a:r>
            <a:r>
              <a:rPr lang="el-GR" sz="2000" b="1" dirty="0"/>
              <a:t>Πέτερ φον </a:t>
            </a:r>
            <a:r>
              <a:rPr lang="el-GR" sz="2000" b="1" dirty="0" smtClean="0"/>
              <a:t>Ες</a:t>
            </a:r>
            <a:r>
              <a:rPr lang="el-GR" sz="2000" dirty="0" smtClean="0"/>
              <a:t> </a:t>
            </a:r>
            <a:r>
              <a:rPr lang="el-GR" sz="2000" dirty="0"/>
              <a:t>(29 Ιουλίου 1792 - 4 Απριλίου 1871) ήταν Γερμανός ζωγράφος που διακρίθηκε κυρίως στις αναπαραστάσεις μαχών και ειδικότερα ως ζωγράφος που απαθανάτισε τις ιστορικές στιγμές της Ελληνικής επανάστασης του 1821 καθώς και στιγμιότυπα από την εισβολή του Ναπολέοντα στη </a:t>
            </a:r>
            <a:r>
              <a:rPr lang="el-GR" sz="2000" dirty="0" smtClean="0"/>
              <a:t>Ρωσία.</a:t>
            </a:r>
            <a:r>
              <a:rPr lang="el-GR" sz="2000" dirty="0"/>
              <a:t> </a:t>
            </a:r>
            <a:r>
              <a:rPr lang="el-GR" sz="2000" dirty="0" smtClean="0"/>
              <a:t>Το </a:t>
            </a:r>
            <a:r>
              <a:rPr lang="el-GR" sz="2000" dirty="0"/>
              <a:t>1833 ο βασιλιάς της Βαυαρίας Λουδοβίκος του ανέθεσε την απεικόνιση των ηρώων και των σκηνών της ελληνικής Επανάστασης. Για τον σκοπό αυτό συνόδευσε τον Όθωνα στη Ελλάδα, όπου παρέμεινε εννιά μήνες για να γνωρίσει τους τόπους όπου διαδραματίσθηκαν τα ηρωικά γεγονότα του 1821, αλλά και οι πρωταγωνιστές που συμμετείχαν </a:t>
            </a:r>
            <a:r>
              <a:rPr lang="el-GR" sz="2000" dirty="0" smtClean="0"/>
              <a:t>σ</a:t>
            </a:r>
            <a:r>
              <a:rPr lang="el-GR" sz="2000" dirty="0" smtClean="0"/>
              <a:t>ε αυτά</a:t>
            </a:r>
            <a:r>
              <a:rPr lang="el-GR" sz="2000" dirty="0" smtClean="0"/>
              <a:t>.</a:t>
            </a:r>
            <a:endParaRPr lang="el-GR" sz="2000"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428604"/>
            <a:ext cx="3571900" cy="2031325"/>
          </a:xfrm>
          <a:prstGeom prst="rect">
            <a:avLst/>
          </a:prstGeom>
        </p:spPr>
        <p:txBody>
          <a:bodyPr wrap="square">
            <a:spAutoFit/>
          </a:bodyPr>
          <a:lstStyle/>
          <a:p>
            <a:r>
              <a:rPr lang="el-GR" dirty="0" smtClean="0"/>
              <a:t>Θέματα που σχετίζονταν με γεγονότα της επαναστατικής περιόδου αποτέλεσαν, μεταξύ άλλων, πηγή έμπνευσης για τον Πέτερ φον Ες </a:t>
            </a:r>
            <a:endParaRPr lang="en-US" dirty="0" smtClean="0"/>
          </a:p>
          <a:p>
            <a:endParaRPr lang="en-US" dirty="0" smtClean="0"/>
          </a:p>
          <a:p>
            <a:endParaRPr lang="el-GR" dirty="0"/>
          </a:p>
        </p:txBody>
      </p:sp>
      <p:sp>
        <p:nvSpPr>
          <p:cNvPr id="3" name="2 - Ορθογώνιο"/>
          <p:cNvSpPr/>
          <p:nvPr/>
        </p:nvSpPr>
        <p:spPr>
          <a:xfrm>
            <a:off x="571472" y="1785926"/>
            <a:ext cx="2214578" cy="2308324"/>
          </a:xfrm>
          <a:prstGeom prst="rect">
            <a:avLst/>
          </a:prstGeom>
        </p:spPr>
        <p:txBody>
          <a:bodyPr wrap="square">
            <a:spAutoFit/>
          </a:bodyPr>
          <a:lstStyle/>
          <a:p>
            <a:r>
              <a:rPr lang="el-GR" dirty="0" smtClean="0"/>
              <a:t>Ένα από αυτά τα έργα είναι </a:t>
            </a:r>
            <a:r>
              <a:rPr lang="el-GR" b="1" i="1" dirty="0" smtClean="0"/>
              <a:t>Η είσοδος του βασιλιά Όθωνα στην Αθήνα</a:t>
            </a:r>
            <a:r>
              <a:rPr lang="el-GR" dirty="0" smtClean="0"/>
              <a:t>.</a:t>
            </a:r>
            <a:r>
              <a:rPr lang="en-US" dirty="0" smtClean="0"/>
              <a:t> </a:t>
            </a:r>
          </a:p>
          <a:p>
            <a:r>
              <a:rPr lang="en-US" dirty="0" smtClean="0"/>
              <a:t>O </a:t>
            </a:r>
            <a:r>
              <a:rPr lang="el-GR" dirty="0" smtClean="0"/>
              <a:t>συγκεκριμένος πίνακας βρίσκεται στην Πινακοθήκη του Μονάχου. </a:t>
            </a:r>
            <a:endParaRPr lang="el-GR" dirty="0"/>
          </a:p>
        </p:txBody>
      </p:sp>
      <p:pic>
        <p:nvPicPr>
          <p:cNvPr id="4" name="3 - Εικόνα" descr="Peter_v_Hess_Empfang_König_Otto_(1).jpg"/>
          <p:cNvPicPr>
            <a:picLocks noChangeAspect="1"/>
          </p:cNvPicPr>
          <p:nvPr/>
        </p:nvPicPr>
        <p:blipFill>
          <a:blip r:embed="rId2" cstate="print"/>
          <a:stretch>
            <a:fillRect/>
          </a:stretch>
        </p:blipFill>
        <p:spPr>
          <a:xfrm>
            <a:off x="2571736" y="2357430"/>
            <a:ext cx="5342426" cy="3286148"/>
          </a:xfrm>
          <a:prstGeom prst="rect">
            <a:avLst/>
          </a:prstGeom>
        </p:spPr>
      </p:pic>
    </p:spTree>
  </p:cSld>
  <p:clrMapOvr>
    <a:masterClrMapping/>
  </p:clrMapOvr>
  <p:transition>
    <p:pull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
            </a:r>
            <a:br>
              <a:rPr lang="el-GR" dirty="0" smtClean="0"/>
            </a:br>
            <a:endParaRPr lang="el-GR" dirty="0"/>
          </a:p>
        </p:txBody>
      </p:sp>
      <p:pic>
        <p:nvPicPr>
          <p:cNvPr id="3" name="2 - Εικόνα" descr="ypsilantis_peter_fon_hess_1821.jpg"/>
          <p:cNvPicPr>
            <a:picLocks noChangeAspect="1"/>
          </p:cNvPicPr>
          <p:nvPr/>
        </p:nvPicPr>
        <p:blipFill>
          <a:blip r:embed="rId2"/>
          <a:stretch>
            <a:fillRect/>
          </a:stretch>
        </p:blipFill>
        <p:spPr>
          <a:xfrm>
            <a:off x="1357290" y="1571612"/>
            <a:ext cx="3571900" cy="4945708"/>
          </a:xfrm>
          <a:prstGeom prst="rect">
            <a:avLst/>
          </a:prstGeom>
        </p:spPr>
      </p:pic>
      <p:sp>
        <p:nvSpPr>
          <p:cNvPr id="4" name="3 - Ορθογώνιο"/>
          <p:cNvSpPr/>
          <p:nvPr/>
        </p:nvSpPr>
        <p:spPr>
          <a:xfrm>
            <a:off x="5143504" y="1357298"/>
            <a:ext cx="2428892" cy="923330"/>
          </a:xfrm>
          <a:prstGeom prst="rect">
            <a:avLst/>
          </a:prstGeom>
        </p:spPr>
        <p:txBody>
          <a:bodyPr wrap="square">
            <a:spAutoFit/>
          </a:bodyPr>
          <a:lstStyle/>
          <a:p>
            <a:r>
              <a:rPr lang="el-GR" dirty="0" smtClean="0"/>
              <a:t>Ο Αλέξανδρος Υψηλάντης διαβαίνει τον Προύθο</a:t>
            </a:r>
            <a:endParaRPr lang="el-GR" dirty="0"/>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Μπουμπουλίνα</a:t>
            </a:r>
            <a:endParaRPr lang="el-GR" dirty="0"/>
          </a:p>
        </p:txBody>
      </p:sp>
      <p:pic>
        <p:nvPicPr>
          <p:cNvPr id="3" name="2 - Εικόνα" descr="Bouboulina_peter_fon_hess.jpg"/>
          <p:cNvPicPr>
            <a:picLocks noChangeAspect="1"/>
          </p:cNvPicPr>
          <p:nvPr/>
        </p:nvPicPr>
        <p:blipFill>
          <a:blip r:embed="rId2"/>
          <a:stretch>
            <a:fillRect/>
          </a:stretch>
        </p:blipFill>
        <p:spPr>
          <a:xfrm>
            <a:off x="3714744" y="1643050"/>
            <a:ext cx="3319472" cy="4855668"/>
          </a:xfrm>
          <a:prstGeom prst="rect">
            <a:avLst/>
          </a:prstGeom>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Σχολή Μονάχου</a:t>
            </a:r>
            <a:endParaRPr lang="el-GR" dirty="0"/>
          </a:p>
        </p:txBody>
      </p:sp>
      <p:sp>
        <p:nvSpPr>
          <p:cNvPr id="3" name="2 - Θέση περιεχομένου"/>
          <p:cNvSpPr>
            <a:spLocks noGrp="1"/>
          </p:cNvSpPr>
          <p:nvPr>
            <p:ph idx="1"/>
          </p:nvPr>
        </p:nvSpPr>
        <p:spPr/>
        <p:txBody>
          <a:bodyPr>
            <a:normAutofit/>
          </a:bodyPr>
          <a:lstStyle/>
          <a:p>
            <a:r>
              <a:rPr lang="el-GR" sz="2000" dirty="0" smtClean="0"/>
              <a:t>Το </a:t>
            </a:r>
            <a:r>
              <a:rPr lang="el-GR" sz="2000" dirty="0"/>
              <a:t>έργο των ζωγράφων της Σχολής του Μονάχου διακρίνεται για την άριστη τεχνική στη χρήση των χρωμάτων σε βάρος της εκφραστικότητας. Οι σκηνές που απεικονίζουν οι ζωγράφοι του ακαδημαϊκού ρεαλισμού έχουν κάτι το πομπώδες και θεατρικό, χωρίς όμως αυτό να σημαίνει την παντελή έλλειψη συναισθημάτων. Στον ακαδημαϊκό ρεαλισμό προέχει η ηθογραφία, δηλαδή η απεικόνιση του βίου των αστικών κέντρων και, κυρίως, της υπαίθρου, με ιδιαίτερη έμφαση στην απόδοση του αρχιτεκτονήματος, της τοπικής φορεσιάς και των αντικειμένων. Ακολουθεί η προσωπογραφία, η τοπιογραφία και τέλος η νεκρή φύση</a:t>
            </a:r>
            <a:r>
              <a:rPr lang="el-GR" sz="2000" dirty="0" smtClean="0"/>
              <a:t>.</a:t>
            </a:r>
          </a:p>
          <a:p>
            <a:endParaRPr lang="el-GR" sz="2000"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Κύριοι εκπρόσωποι </a:t>
            </a:r>
            <a:endParaRPr lang="el-GR" dirty="0"/>
          </a:p>
        </p:txBody>
      </p:sp>
      <p:sp>
        <p:nvSpPr>
          <p:cNvPr id="3" name="2 - Θέση περιεχομένου"/>
          <p:cNvSpPr>
            <a:spLocks noGrp="1"/>
          </p:cNvSpPr>
          <p:nvPr>
            <p:ph idx="1"/>
          </p:nvPr>
        </p:nvSpPr>
        <p:spPr/>
        <p:txBody>
          <a:bodyPr>
            <a:normAutofit/>
          </a:bodyPr>
          <a:lstStyle/>
          <a:p>
            <a:r>
              <a:rPr lang="el-GR" sz="2000" dirty="0" smtClean="0"/>
              <a:t>Ενας από τους κύριους εκπροσώπους της Σχολής του Μονάχου ήταν ο </a:t>
            </a:r>
            <a:r>
              <a:rPr lang="el-GR" sz="2000" dirty="0" smtClean="0">
                <a:solidFill>
                  <a:srgbClr val="FF0000"/>
                </a:solidFill>
              </a:rPr>
              <a:t>Θεόδωρος Βρυζάκης </a:t>
            </a:r>
            <a:r>
              <a:rPr lang="el-GR" sz="2000" dirty="0" smtClean="0"/>
              <a:t>(1814-1878) που αντλεί τα θέματά του κυρίως από την Ελληνική Επανάσταση και ο οποίος ήταν ο πρώτος που πήγε στη Σχολή του Μονάχου . Επίσης ο </a:t>
            </a:r>
            <a:r>
              <a:rPr lang="el-GR" sz="2000" dirty="0" smtClean="0">
                <a:solidFill>
                  <a:srgbClr val="FF0000"/>
                </a:solidFill>
              </a:rPr>
              <a:t>Κωνσταντίνος Βολανάκης </a:t>
            </a:r>
            <a:r>
              <a:rPr lang="el-GR" sz="2000" dirty="0" smtClean="0"/>
              <a:t>, ο οποίος είναι γνωστός για τις θαλασσογραφίες του και την απεικόνιση στους πίνακές του </a:t>
            </a:r>
            <a:r>
              <a:rPr lang="el-GR" sz="2000" dirty="0" err="1" smtClean="0"/>
              <a:t>του</a:t>
            </a:r>
            <a:r>
              <a:rPr lang="el-GR" sz="2000" dirty="0" smtClean="0"/>
              <a:t> ναυτικού αγώνα των Ελλήνων κατά την Ελληνική </a:t>
            </a:r>
            <a:r>
              <a:rPr lang="el-GR" sz="2400" dirty="0" smtClean="0"/>
              <a:t>Επανάσταση</a:t>
            </a:r>
            <a:r>
              <a:rPr lang="el-GR" sz="2000" dirty="0" smtClean="0"/>
              <a:t>. </a:t>
            </a:r>
            <a:endParaRPr lang="el-GR" sz="2000" dirty="0"/>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έξοδος του Μεσολογγίου</a:t>
            </a:r>
            <a:endParaRPr lang="el-GR" dirty="0"/>
          </a:p>
        </p:txBody>
      </p:sp>
      <p:pic>
        <p:nvPicPr>
          <p:cNvPr id="2050" name="Picture 2" descr="C:\Users\User\Downloads\db214ace4360ca88bdc3f9dcd365be06--greece-greek-history.jpg"/>
          <p:cNvPicPr>
            <a:picLocks noGrp="1" noChangeAspect="1" noChangeArrowheads="1"/>
          </p:cNvPicPr>
          <p:nvPr>
            <p:ph idx="1"/>
          </p:nvPr>
        </p:nvPicPr>
        <p:blipFill>
          <a:blip r:embed="rId2"/>
          <a:stretch>
            <a:fillRect/>
          </a:stretch>
        </p:blipFill>
        <p:spPr bwMode="auto">
          <a:xfrm>
            <a:off x="2182248" y="1609725"/>
            <a:ext cx="3788903" cy="4846638"/>
          </a:xfrm>
          <a:prstGeom prst="rect">
            <a:avLst/>
          </a:prstGeom>
          <a:noFill/>
        </p:spPr>
      </p:pic>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br>
              <a:rPr lang="el-GR" dirty="0" smtClean="0"/>
            </a:br>
            <a:r>
              <a:rPr lang="el-GR" dirty="0" smtClean="0"/>
              <a:t>Το στρατόπεδο του Καραϊσκάκη</a:t>
            </a:r>
            <a:endParaRPr lang="el-GR" dirty="0"/>
          </a:p>
        </p:txBody>
      </p:sp>
      <p:pic>
        <p:nvPicPr>
          <p:cNvPr id="3074" name="Picture 2" descr="C:\Users\User\Downloads\61350_2000_2000-1353x1100.jpg"/>
          <p:cNvPicPr>
            <a:picLocks noGrp="1" noChangeAspect="1" noChangeArrowheads="1"/>
          </p:cNvPicPr>
          <p:nvPr>
            <p:ph idx="1"/>
          </p:nvPr>
        </p:nvPicPr>
        <p:blipFill>
          <a:blip r:embed="rId2"/>
          <a:stretch>
            <a:fillRect/>
          </a:stretch>
        </p:blipFill>
        <p:spPr bwMode="auto">
          <a:xfrm>
            <a:off x="1096017" y="1609725"/>
            <a:ext cx="5961365" cy="4846638"/>
          </a:xfrm>
          <a:prstGeom prst="rect">
            <a:avLst/>
          </a:prstGeom>
          <a:noFill/>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Πανηγύρι στο Μόναχο</a:t>
            </a:r>
            <a:endParaRPr lang="el-GR" dirty="0"/>
          </a:p>
        </p:txBody>
      </p:sp>
      <p:pic>
        <p:nvPicPr>
          <p:cNvPr id="4098" name="Picture 2" descr="C:\Users\User\Downloads\61223_2000_2000-1920x890.jpg"/>
          <p:cNvPicPr>
            <a:picLocks noGrp="1" noChangeAspect="1" noChangeArrowheads="1"/>
          </p:cNvPicPr>
          <p:nvPr>
            <p:ph idx="1"/>
          </p:nvPr>
        </p:nvPicPr>
        <p:blipFill>
          <a:blip r:embed="rId2"/>
          <a:stretch>
            <a:fillRect/>
          </a:stretch>
        </p:blipFill>
        <p:spPr bwMode="auto">
          <a:xfrm>
            <a:off x="457200" y="2355255"/>
            <a:ext cx="7239000" cy="3355578"/>
          </a:xfrm>
          <a:prstGeom prst="rect">
            <a:avLst/>
          </a:prstGeom>
          <a:noFill/>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74638"/>
            <a:ext cx="8329642" cy="868346"/>
          </a:xfrm>
        </p:spPr>
        <p:txBody>
          <a:bodyPr>
            <a:normAutofit/>
          </a:bodyPr>
          <a:lstStyle/>
          <a:p>
            <a:r>
              <a:rPr lang="el-GR" dirty="0" smtClean="0"/>
              <a:t>Κύριοι εκπρόσωποι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2000" dirty="0" smtClean="0"/>
              <a:t>Μαζί με τον Βολανάκη, κύριοι εκπρόσωποι της Σχολής του Μονάχου θεωρούνται οι ζωγράφοι του ύστερου 19ου αι. Νικηφόρος Λύτρας (1832–1904), Νικόλαος Γύζης (1842–1901) και Γεώργιος Ιακωβίδης (1853–1907). Ο Γύζης παρέμεινε στη Γερμανία και δίδαξε στην Ακαδημία του Μονάχου, αλλά οι άλλοι τρεις επέστρεψαν στην Ελλάδα και δίδαξαν στην Ανωτάτη Σχολή Καλών Τεχνών. Η διδασκαλία και η τέχνη τους σφράγισαν την εικαστική παιδεία της περιόδου και επηρέασαν και καλλιτέχνες των επόμενων γενιών. Ο Νικηφόρος Λύτρας, ο «γενάρχης της ελληνικής ζωγραφικής», θεωρείται ο κατεξοχήν εικονογράφος του ελληνικού βίου και τόπου κατά τον 19ο αι. Πίνακές του όπως </a:t>
            </a:r>
            <a:r>
              <a:rPr lang="el-GR" sz="2000" i="1" dirty="0" smtClean="0"/>
              <a:t>Ο Γαλατάς</a:t>
            </a:r>
            <a:r>
              <a:rPr lang="el-GR" sz="2000" dirty="0" smtClean="0"/>
              <a:t> και </a:t>
            </a:r>
            <a:r>
              <a:rPr lang="el-GR" sz="2000" i="1" dirty="0" smtClean="0"/>
              <a:t>Η Προσμονή</a:t>
            </a:r>
            <a:r>
              <a:rPr lang="el-GR" sz="2000" dirty="0" smtClean="0"/>
              <a:t> αποτελούν σημεία αναφοράς στην ιστορία της ελληνικής τέχνης. Ο Γύζης ασχολήθηκε και αυτός με την ηθογραφία, αλλά προς το τέλος της ζωής του στράφηκε προς την εικονογραφία οραμάτων, αλληγοριών και συμβολισμών. Τέλος, ο Ιακωβίδης ασχολήθηκε με την προσωπογραφία και την απεικόνιση παιδικών σκηνών. </a:t>
            </a:r>
            <a:endParaRPr lang="el-GR" sz="2000" dirty="0"/>
          </a:p>
        </p:txBody>
      </p:sp>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ορφανά – Ν. Γύζης</a:t>
            </a:r>
            <a:endParaRPr lang="el-GR" dirty="0"/>
          </a:p>
        </p:txBody>
      </p:sp>
      <p:pic>
        <p:nvPicPr>
          <p:cNvPr id="5" name="4 - Θέση περιεχομένου" descr="Nikolaos_Gyzis_-_The_Orphans.jpg"/>
          <p:cNvPicPr>
            <a:picLocks noGrp="1" noChangeAspect="1"/>
          </p:cNvPicPr>
          <p:nvPr>
            <p:ph idx="1"/>
          </p:nvPr>
        </p:nvPicPr>
        <p:blipFill>
          <a:blip r:embed="rId2"/>
          <a:stretch>
            <a:fillRect/>
          </a:stretch>
        </p:blipFill>
        <p:spPr>
          <a:xfrm>
            <a:off x="2261480" y="1609725"/>
            <a:ext cx="3630440" cy="4846638"/>
          </a:xfrm>
        </p:spPr>
      </p:pic>
      <p:pic>
        <p:nvPicPr>
          <p:cNvPr id="1026" name="Picture 2" descr="C:\Users\User\Downloads\Nikolaos_Gyzis_-_The_Orphans.jpg"/>
          <p:cNvPicPr>
            <a:picLocks noChangeAspect="1" noChangeArrowheads="1"/>
          </p:cNvPicPr>
          <p:nvPr/>
        </p:nvPicPr>
        <p:blipFill>
          <a:blip r:embed="rId3" cstate="print"/>
          <a:srcRect/>
          <a:stretch>
            <a:fillRect/>
          </a:stretch>
        </p:blipFill>
        <p:spPr bwMode="auto">
          <a:xfrm flipH="1">
            <a:off x="6572263" y="2571744"/>
            <a:ext cx="45719" cy="54292"/>
          </a:xfrm>
          <a:prstGeom prst="rect">
            <a:avLst/>
          </a:prstGeom>
          <a:noFill/>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424</TotalTime>
  <Words>354</Words>
  <Application>Microsoft Office PowerPoint</Application>
  <PresentationFormat>Προβολή στην οθόνη (4:3)</PresentationFormat>
  <Paragraphs>45</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Αφθονία</vt:lpstr>
      <vt:lpstr>ΓΕΡΜΑΝΙΑ- ΕΛΛΑΔΑ </vt:lpstr>
      <vt:lpstr>Σχολή Μονάχου </vt:lpstr>
      <vt:lpstr>Σχολή Μονάχου</vt:lpstr>
      <vt:lpstr>Κύριοι εκπρόσωποι </vt:lpstr>
      <vt:lpstr>Η έξοδος του Μεσολογγίου</vt:lpstr>
      <vt:lpstr>  Το στρατόπεδο του Καραϊσκάκη</vt:lpstr>
      <vt:lpstr>Πανηγύρι στο Μόναχο</vt:lpstr>
      <vt:lpstr>Κύριοι εκπρόσωποι</vt:lpstr>
      <vt:lpstr>Τα ορφανά – Ν. Γύζης</vt:lpstr>
      <vt:lpstr>Αποθέωση Βαυαρίας- Ν. Γύζης</vt:lpstr>
      <vt:lpstr>Το φίλημα- Ν. Λύτρας</vt:lpstr>
      <vt:lpstr>Τα κάλαντα- Ν. Λύτρας</vt:lpstr>
      <vt:lpstr>Παιδική συναυλία- Γ. Ιακωβίδης</vt:lpstr>
      <vt:lpstr>Τα πρώτα βήματα- Γ. Ιακωβίδης</vt:lpstr>
      <vt:lpstr>.</vt:lpstr>
      <vt:lpstr>Στρατοπέδο Φιλελλήνων- Χάιντεκ</vt:lpstr>
      <vt:lpstr>Μοναστηράκι- Χάιντεκ</vt:lpstr>
      <vt:lpstr>Καρλ Κράτσαϊζεν </vt:lpstr>
      <vt:lpstr>Διαφάνεια 19</vt:lpstr>
      <vt:lpstr>Διαφάνεια 20</vt:lpstr>
      <vt:lpstr>Διαφάνεια 21</vt:lpstr>
      <vt:lpstr>PETER VON HESS</vt:lpstr>
      <vt:lpstr>Διαφάνεια 23</vt:lpstr>
      <vt:lpstr>  </vt:lpstr>
      <vt:lpstr>Μπουμπουλίνα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36</cp:revision>
  <dcterms:created xsi:type="dcterms:W3CDTF">2024-12-01T17:45:03Z</dcterms:created>
  <dcterms:modified xsi:type="dcterms:W3CDTF">2024-12-10T19:39:16Z</dcterms:modified>
</cp:coreProperties>
</file>