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8" r:id="rId14"/>
    <p:sldId id="267"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90DB8-A461-82A1-0237-A14E7F4A3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187CBF0-287E-DA14-F1B9-A015E86B6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5D0E4609-F922-25B0-EF4C-0433DB3A9E36}"/>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3788566F-35BE-A294-E712-E15E7B98974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F2264EF-C937-5A62-1B7C-181BCA26B55F}"/>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388368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C92E-B818-9767-8FFE-B9DB5D8AC63B}"/>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2F2DD7E-188E-E5D1-6A19-05CE12EF1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A7FA53D-E475-FFD9-2DD2-8AAD4A9A42AB}"/>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70740A75-FBFD-4F49-D4E5-E695247E7E9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4696ED8-DEA3-0798-E2D1-F4B8FA632DA7}"/>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323768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7DD2D-DF52-270B-552A-04F94E0158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B4F0AF34-A41A-DA4A-459D-8DD4C0AED9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B4D8E13-68B3-34AF-507F-9D23DE39E006}"/>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CDB15F82-9E1B-EB08-58CE-2AFE474D9FE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2428BB2-9AE6-1969-6189-B63F170AEA30}"/>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202394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B63C-EFAE-48D6-702F-C79181E867B4}"/>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761F7102-06B6-4AD8-48EA-83656A7C40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FD2F61A-DD27-250B-89A0-E467002384AF}"/>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0797F543-9E1B-00DD-432E-800CB0DE3AE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76CD295-2EA9-8867-1A8B-88304D50E58B}"/>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280899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CB2D-FC3C-2E93-1EE1-044246FF4F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9D1C9A6E-BD86-059B-2866-45AC981FF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B46715-B49D-121E-6C6F-8B0C849736E4}"/>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DB3813B3-4222-E5B8-58F4-3D443BBF5FC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654D11C-0116-EE9E-3A83-25CD5D84BEDF}"/>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75026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D043-7762-8FE5-05A4-CBD8407C41F5}"/>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ECCFBC36-C4EB-C565-9628-31837EB24A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3E1CC921-EBFD-321A-DD8A-E77545A77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6A21EAF-ADF8-B41C-72F6-1FF7DC838B0B}"/>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6" name="Footer Placeholder 5">
            <a:extLst>
              <a:ext uri="{FF2B5EF4-FFF2-40B4-BE49-F238E27FC236}">
                <a16:creationId xmlns:a16="http://schemas.microsoft.com/office/drawing/2014/main" id="{9B0D28F9-31EF-D945-D9C0-765F0FFD160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87540E6-8988-94B8-D250-FCE209217397}"/>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2002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F3B0-C1E9-9B3E-3664-C93DC3531B57}"/>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D5434FCB-19C3-BCF4-89D6-3491CBFF3F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BFEA7E-0069-0406-7891-E81BDE00FA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9FDA1A80-FDD3-C119-CE4F-91D4FF9E9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A43A00-CB32-6649-0EAB-BBA7A6FA6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42EF7D2-9692-E2B1-A87C-42A2B04A9CC3}"/>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8" name="Footer Placeholder 7">
            <a:extLst>
              <a:ext uri="{FF2B5EF4-FFF2-40B4-BE49-F238E27FC236}">
                <a16:creationId xmlns:a16="http://schemas.microsoft.com/office/drawing/2014/main" id="{7E45F7EF-3945-B939-940C-134B6DD2495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540F4DA6-0DEC-8FE3-2CBC-48DBC1B3E13B}"/>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331566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C1A7-3091-62F1-F7A7-08ADCBDD260E}"/>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D432A35-D21E-FE77-D1F2-3E9D346CB65C}"/>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4" name="Footer Placeholder 3">
            <a:extLst>
              <a:ext uri="{FF2B5EF4-FFF2-40B4-BE49-F238E27FC236}">
                <a16:creationId xmlns:a16="http://schemas.microsoft.com/office/drawing/2014/main" id="{B8EB0A6A-CBD7-02BA-65E2-41917BBE11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C27216E4-7956-0F74-8919-4515326C7769}"/>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294369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8CB4D-76C9-4D62-E7FE-43B5F973C48B}"/>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3" name="Footer Placeholder 2">
            <a:extLst>
              <a:ext uri="{FF2B5EF4-FFF2-40B4-BE49-F238E27FC236}">
                <a16:creationId xmlns:a16="http://schemas.microsoft.com/office/drawing/2014/main" id="{7FF7B0A3-AA2D-A2EB-DD9C-E14001466FD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0334F516-15B9-3EB0-63A0-F6B78E020840}"/>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1071738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D0EA-3F6E-9832-972B-B034930F3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EA9B5B4-1280-D48A-E11B-D4AF21C84E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CE99904-6DE9-ED92-B8DB-C6A90AD82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598CD7-5BD2-A68A-5F37-BD366C96E8D0}"/>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6" name="Footer Placeholder 5">
            <a:extLst>
              <a:ext uri="{FF2B5EF4-FFF2-40B4-BE49-F238E27FC236}">
                <a16:creationId xmlns:a16="http://schemas.microsoft.com/office/drawing/2014/main" id="{B59DEF38-E26D-A636-A589-95EC279A5BC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B8E765E-D4BB-C648-B1F1-D8E51BCE789A}"/>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248777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04D4-8A28-5D75-EE96-CE5E7BE01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6C358E6D-0392-586A-363B-D2F998A1F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F33DA489-F193-8F5D-0F09-5BF8CBB23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22C63-596B-4E46-79ED-4B2F05754001}"/>
              </a:ext>
            </a:extLst>
          </p:cNvPr>
          <p:cNvSpPr>
            <a:spLocks noGrp="1"/>
          </p:cNvSpPr>
          <p:nvPr>
            <p:ph type="dt" sz="half" idx="10"/>
          </p:nvPr>
        </p:nvSpPr>
        <p:spPr/>
        <p:txBody>
          <a:bodyPr/>
          <a:lstStyle/>
          <a:p>
            <a:fld id="{090B8927-9E8B-4950-8B48-E629FB41EAFB}" type="datetimeFigureOut">
              <a:rPr lang="el-GR" smtClean="0"/>
              <a:t>27/11/2024</a:t>
            </a:fld>
            <a:endParaRPr lang="el-GR"/>
          </a:p>
        </p:txBody>
      </p:sp>
      <p:sp>
        <p:nvSpPr>
          <p:cNvPr id="6" name="Footer Placeholder 5">
            <a:extLst>
              <a:ext uri="{FF2B5EF4-FFF2-40B4-BE49-F238E27FC236}">
                <a16:creationId xmlns:a16="http://schemas.microsoft.com/office/drawing/2014/main" id="{D2F872D3-91D0-9A74-DE58-A5B335D5A43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EC9B210-F898-9055-58E6-9A78EE44895B}"/>
              </a:ext>
            </a:extLst>
          </p:cNvPr>
          <p:cNvSpPr>
            <a:spLocks noGrp="1"/>
          </p:cNvSpPr>
          <p:nvPr>
            <p:ph type="sldNum" sz="quarter" idx="12"/>
          </p:nvPr>
        </p:nvSpPr>
        <p:spPr/>
        <p:txBody>
          <a:bodyPr/>
          <a:lstStyle/>
          <a:p>
            <a:fld id="{BD9D6DCC-222C-466C-8345-7C16332A7BD6}" type="slidenum">
              <a:rPr lang="el-GR" smtClean="0"/>
              <a:t>‹#›</a:t>
            </a:fld>
            <a:endParaRPr lang="el-GR"/>
          </a:p>
        </p:txBody>
      </p:sp>
    </p:spTree>
    <p:extLst>
      <p:ext uri="{BB962C8B-B14F-4D97-AF65-F5344CB8AC3E}">
        <p14:creationId xmlns:p14="http://schemas.microsoft.com/office/powerpoint/2010/main" val="345697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E34C4-16A3-BF16-E1D4-03240F7D7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5C9AB4FA-DDED-C79C-CEB4-A59D53131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964C4A88-A0A9-9254-C3DE-4838677F4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B8927-9E8B-4950-8B48-E629FB41EAFB}" type="datetimeFigureOut">
              <a:rPr lang="el-GR" smtClean="0"/>
              <a:t>27/11/2024</a:t>
            </a:fld>
            <a:endParaRPr lang="el-GR"/>
          </a:p>
        </p:txBody>
      </p:sp>
      <p:sp>
        <p:nvSpPr>
          <p:cNvPr id="5" name="Footer Placeholder 4">
            <a:extLst>
              <a:ext uri="{FF2B5EF4-FFF2-40B4-BE49-F238E27FC236}">
                <a16:creationId xmlns:a16="http://schemas.microsoft.com/office/drawing/2014/main" id="{00728656-FC57-ABE0-D5E6-F72AF5F9C1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672C61C3-3ABD-7817-15D9-2E0BDCAE88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D6DCC-222C-466C-8345-7C16332A7BD6}" type="slidenum">
              <a:rPr lang="el-GR" smtClean="0"/>
              <a:t>‹#›</a:t>
            </a:fld>
            <a:endParaRPr lang="el-GR"/>
          </a:p>
        </p:txBody>
      </p:sp>
    </p:spTree>
    <p:extLst>
      <p:ext uri="{BB962C8B-B14F-4D97-AF65-F5344CB8AC3E}">
        <p14:creationId xmlns:p14="http://schemas.microsoft.com/office/powerpoint/2010/main" val="153017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CE06-DA65-8986-F675-1FC357FF3FF7}"/>
              </a:ext>
            </a:extLst>
          </p:cNvPr>
          <p:cNvSpPr>
            <a:spLocks noGrp="1"/>
          </p:cNvSpPr>
          <p:nvPr>
            <p:ph type="ctrTitle" idx="4294967295"/>
          </p:nvPr>
        </p:nvSpPr>
        <p:spPr>
          <a:xfrm>
            <a:off x="0" y="881063"/>
            <a:ext cx="10950575" cy="2014537"/>
          </a:xfrm>
        </p:spPr>
        <p:txBody>
          <a:bodyPr>
            <a:normAutofit/>
          </a:bodyPr>
          <a:lstStyle/>
          <a:p>
            <a:pPr algn="l"/>
            <a:br>
              <a:rPr lang="el-GR" dirty="0"/>
            </a:br>
            <a:endParaRPr lang="el-GR" dirty="0"/>
          </a:p>
        </p:txBody>
      </p:sp>
      <p:sp>
        <p:nvSpPr>
          <p:cNvPr id="4" name="Rectangle 3">
            <a:extLst>
              <a:ext uri="{FF2B5EF4-FFF2-40B4-BE49-F238E27FC236}">
                <a16:creationId xmlns:a16="http://schemas.microsoft.com/office/drawing/2014/main" id="{D7DB0577-4840-824A-78D5-E1CD2E4D9C17}"/>
              </a:ext>
            </a:extLst>
          </p:cNvPr>
          <p:cNvSpPr/>
          <p:nvPr/>
        </p:nvSpPr>
        <p:spPr>
          <a:xfrm>
            <a:off x="967039" y="1266355"/>
            <a:ext cx="10552889" cy="923330"/>
          </a:xfrm>
          <a:prstGeom prst="rect">
            <a:avLst/>
          </a:prstGeom>
          <a:noFill/>
        </p:spPr>
        <p:txBody>
          <a:bodyPr wrap="none" lIns="91440" tIns="45720" rIns="91440" bIns="45720">
            <a:spAutoFit/>
          </a:bodyPr>
          <a:lstStyle/>
          <a:p>
            <a:pPr algn="ctr"/>
            <a:r>
              <a:rPr lang="el-GR" sz="5400" b="1" cap="none" spc="0" dirty="0">
                <a:ln w="22225">
                  <a:solidFill>
                    <a:schemeClr val="accent2"/>
                  </a:solidFill>
                  <a:prstDash val="solid"/>
                </a:ln>
                <a:solidFill>
                  <a:schemeClr val="accent2">
                    <a:lumMod val="40000"/>
                    <a:lumOff val="60000"/>
                  </a:schemeClr>
                </a:solidFill>
                <a:effectLst/>
              </a:rPr>
              <a:t>ΝΕΟΚΛΑΣΙΚΑ ΚΤΙΡΙΑ ΤΟΥ ΜΟΝΑΧΟΥ</a:t>
            </a:r>
          </a:p>
        </p:txBody>
      </p:sp>
    </p:spTree>
    <p:extLst>
      <p:ext uri="{BB962C8B-B14F-4D97-AF65-F5344CB8AC3E}">
        <p14:creationId xmlns:p14="http://schemas.microsoft.com/office/powerpoint/2010/main" val="392222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76EFE-306C-9BA1-94B8-3ADA1E2D1E20}"/>
              </a:ext>
            </a:extLst>
          </p:cNvPr>
          <p:cNvSpPr>
            <a:spLocks noGrp="1"/>
          </p:cNvSpPr>
          <p:nvPr>
            <p:ph type="title"/>
          </p:nvPr>
        </p:nvSpPr>
        <p:spPr>
          <a:xfrm>
            <a:off x="838200" y="117987"/>
            <a:ext cx="10515600" cy="766917"/>
          </a:xfrm>
        </p:spPr>
        <p:txBody>
          <a:bodyPr>
            <a:normAutofit/>
          </a:bodyPr>
          <a:lstStyle/>
          <a:p>
            <a:r>
              <a:rPr lang="el-GR" sz="4000" b="1" i="1" dirty="0">
                <a:effectLst/>
                <a:latin typeface="Liberation Serif"/>
                <a:ea typeface="NSimSun" panose="02010609030101010101" pitchFamily="49" charset="-122"/>
                <a:cs typeface="Lucida Sans" panose="020B0602030504020204" pitchFamily="34" charset="0"/>
              </a:rPr>
              <a:t>                </a:t>
            </a:r>
            <a:r>
              <a:rPr lang="el-GR" sz="4000" b="1" i="1" dirty="0">
                <a:solidFill>
                  <a:srgbClr val="FF0000"/>
                </a:solidFill>
                <a:effectLst/>
                <a:latin typeface="Liberation Serif"/>
                <a:ea typeface="NSimSun" panose="02010609030101010101" pitchFamily="49" charset="-122"/>
                <a:cs typeface="Lucida Sans" panose="020B0602030504020204" pitchFamily="34" charset="0"/>
              </a:rPr>
              <a:t>Μνημείο (Feldherrnhalle) </a:t>
            </a:r>
            <a:endParaRPr lang="el-GR" sz="8000" dirty="0">
              <a:solidFill>
                <a:srgbClr val="FF0000"/>
              </a:solidFill>
            </a:endParaRPr>
          </a:p>
        </p:txBody>
      </p:sp>
      <p:sp>
        <p:nvSpPr>
          <p:cNvPr id="3" name="Content Placeholder 2">
            <a:extLst>
              <a:ext uri="{FF2B5EF4-FFF2-40B4-BE49-F238E27FC236}">
                <a16:creationId xmlns:a16="http://schemas.microsoft.com/office/drawing/2014/main" id="{4DCC4FA3-43A5-364A-7020-8961D235C384}"/>
              </a:ext>
            </a:extLst>
          </p:cNvPr>
          <p:cNvSpPr>
            <a:spLocks noGrp="1"/>
          </p:cNvSpPr>
          <p:nvPr>
            <p:ph idx="1"/>
          </p:nvPr>
        </p:nvSpPr>
        <p:spPr/>
        <p:txBody>
          <a:bodyPr/>
          <a:lstStyle/>
          <a:p>
            <a:endParaRPr lang="el-GR"/>
          </a:p>
        </p:txBody>
      </p:sp>
      <p:pic>
        <p:nvPicPr>
          <p:cNvPr id="1026" name="Picture 2" descr="Η ιστορία της Odeonsplatz στο κέντρο του Μονάχου">
            <a:extLst>
              <a:ext uri="{FF2B5EF4-FFF2-40B4-BE49-F238E27FC236}">
                <a16:creationId xmlns:a16="http://schemas.microsoft.com/office/drawing/2014/main" id="{F5439A4C-011B-71C6-2298-9B4660AA3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399" y="884904"/>
            <a:ext cx="10626323" cy="538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657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DDA34E-CA75-306F-ACF1-45C9D91E72E7}"/>
              </a:ext>
            </a:extLst>
          </p:cNvPr>
          <p:cNvSpPr txBox="1"/>
          <p:nvPr/>
        </p:nvSpPr>
        <p:spPr>
          <a:xfrm>
            <a:off x="275303" y="582714"/>
            <a:ext cx="6223820" cy="5016758"/>
          </a:xfrm>
          <a:prstGeom prst="rect">
            <a:avLst/>
          </a:prstGeom>
          <a:noFill/>
        </p:spPr>
        <p:txBody>
          <a:bodyPr wrap="square">
            <a:spAutoFit/>
          </a:bodyPr>
          <a:lstStyle/>
          <a:p>
            <a:r>
              <a:rPr lang="el-GR" sz="2000" b="1" kern="150" dirty="0">
                <a:effectLst/>
                <a:latin typeface="Liberation Serif"/>
                <a:ea typeface="NSimSun" panose="02010609030101010101" pitchFamily="49" charset="-122"/>
                <a:cs typeface="Lucida Sans" panose="020B0602030504020204" pitchFamily="34" charset="0"/>
              </a:rPr>
              <a:t>Παρόλο που το κτίριο αυτό είναι περισσότερο γνωστό για τον ιστορικό του ρόλο στη μνήμη του βαυαρικού στρατού και τη σχέση του με την πολιτική ιστορία της Γερμανίας, οι αρχιτεκτονικές του γραμμές και οι κολώνες του το κατατάσσουν στα χαρακτηριστικά παραδείγματα νεοκλασικής αρχιτεκτονικής στο Μόναχο.</a:t>
            </a:r>
          </a:p>
          <a:p>
            <a:r>
              <a:rPr lang="el-GR" sz="2000" b="1" kern="150" dirty="0">
                <a:effectLst/>
                <a:latin typeface="Liberation Serif"/>
                <a:ea typeface="NSimSun" panose="02010609030101010101" pitchFamily="49" charset="-122"/>
                <a:cs typeface="Lucida Sans" panose="020B0602030504020204" pitchFamily="34" charset="0"/>
              </a:rPr>
              <a:t>Αρχιτεκτονας </a:t>
            </a:r>
            <a:r>
              <a:rPr lang="en-US" sz="2000" b="1" kern="150" dirty="0">
                <a:effectLst/>
                <a:latin typeface="Liberation Serif"/>
                <a:ea typeface="NSimSun" panose="02010609030101010101" pitchFamily="49" charset="-122"/>
                <a:cs typeface="Lucida Sans" panose="020B0602030504020204" pitchFamily="34" charset="0"/>
              </a:rPr>
              <a:t>Friedrich von Gartner</a:t>
            </a:r>
            <a:r>
              <a:rPr lang="el-GR" sz="2000" b="1" kern="150" dirty="0">
                <a:effectLst/>
                <a:latin typeface="Liberation Serif"/>
                <a:ea typeface="NSimSun" panose="02010609030101010101" pitchFamily="49" charset="-122"/>
                <a:cs typeface="Lucida Sans" panose="020B0602030504020204" pitchFamily="34" charset="0"/>
              </a:rPr>
              <a:t>. Βρίσκεται στην Οδό Maximilianstrasse και χτίστηκε το 1841.</a:t>
            </a:r>
          </a:p>
          <a:p>
            <a:r>
              <a:rPr lang="el-GR" sz="2000" b="1" kern="150" dirty="0">
                <a:effectLst/>
                <a:latin typeface="Liberation Serif"/>
                <a:ea typeface="NSimSun" panose="02010609030101010101" pitchFamily="49" charset="-122"/>
                <a:cs typeface="Lucida Sans" panose="020B0602030504020204" pitchFamily="34" charset="0"/>
              </a:rPr>
              <a:t> </a:t>
            </a:r>
          </a:p>
          <a:p>
            <a:r>
              <a:rPr lang="el-GR" sz="2000" b="1" kern="150" dirty="0">
                <a:effectLst/>
                <a:latin typeface="Liberation Serif"/>
                <a:ea typeface="NSimSun" panose="02010609030101010101" pitchFamily="49" charset="-122"/>
                <a:cs typeface="Lucida Sans" panose="020B0602030504020204" pitchFamily="34" charset="0"/>
              </a:rPr>
              <a:t>Αυτά τα κτίρια ενσωματώνουν τα βασικά χαρακτηριστικά του νεοκλασικισμού, όπως οι κολώνες, οι συμμετρικές γραμμές και οι απλές, κομψές γραμμές των προσόψεων, που συνδυάζουν την αρχαία ελληνική και ρωμαϊκή αρχιτεκτονική παράδοση με τη σύγχρονη (για την εποχή τους) τεχνολογία και αισθητική.</a:t>
            </a:r>
          </a:p>
        </p:txBody>
      </p:sp>
      <p:pic>
        <p:nvPicPr>
          <p:cNvPr id="2052" name="Picture 4" descr="Το Feldherrnhalle το Odeonsplatz στο Μόναχο Εκδοτική Φωτογραφία - εικόνα  από arno: 104784132">
            <a:extLst>
              <a:ext uri="{FF2B5EF4-FFF2-40B4-BE49-F238E27FC236}">
                <a16:creationId xmlns:a16="http://schemas.microsoft.com/office/drawing/2014/main" id="{4B695F1A-709E-43F2-696E-D56D51206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177" y="117987"/>
            <a:ext cx="4966520" cy="662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5495-8613-0549-B20C-37EA3CFCD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00C7BC-6330-ADAD-1204-73B28E36DFE9}"/>
              </a:ext>
            </a:extLst>
          </p:cNvPr>
          <p:cNvSpPr>
            <a:spLocks noGrp="1"/>
          </p:cNvSpPr>
          <p:nvPr>
            <p:ph type="title"/>
          </p:nvPr>
        </p:nvSpPr>
        <p:spPr>
          <a:xfrm>
            <a:off x="0" y="196645"/>
            <a:ext cx="9763432" cy="786581"/>
          </a:xfrm>
        </p:spPr>
        <p:txBody>
          <a:bodyPr>
            <a:normAutofit/>
          </a:bodyPr>
          <a:lstStyle/>
          <a:p>
            <a:r>
              <a:rPr lang="en-US" dirty="0"/>
              <a:t>                             </a:t>
            </a:r>
            <a:r>
              <a:rPr lang="el-GR" dirty="0"/>
              <a:t>   </a:t>
            </a:r>
            <a:r>
              <a:rPr lang="en-US" b="1" dirty="0">
                <a:solidFill>
                  <a:srgbClr val="FF0000"/>
                </a:solidFill>
              </a:rPr>
              <a:t>Walhalla</a:t>
            </a:r>
            <a:endParaRPr lang="el-GR" b="1" dirty="0">
              <a:solidFill>
                <a:srgbClr val="FF0000"/>
              </a:solidFill>
            </a:endParaRPr>
          </a:p>
        </p:txBody>
      </p:sp>
      <p:sp>
        <p:nvSpPr>
          <p:cNvPr id="3" name="Content Placeholder 2">
            <a:extLst>
              <a:ext uri="{FF2B5EF4-FFF2-40B4-BE49-F238E27FC236}">
                <a16:creationId xmlns:a16="http://schemas.microsoft.com/office/drawing/2014/main" id="{6F23154A-BA2A-12D3-3122-4923DD563C5A}"/>
              </a:ext>
            </a:extLst>
          </p:cNvPr>
          <p:cNvSpPr>
            <a:spLocks noGrp="1"/>
          </p:cNvSpPr>
          <p:nvPr>
            <p:ph idx="1"/>
          </p:nvPr>
        </p:nvSpPr>
        <p:spPr>
          <a:xfrm>
            <a:off x="533400" y="983225"/>
            <a:ext cx="10515600" cy="5509649"/>
          </a:xfrm>
        </p:spPr>
        <p:txBody>
          <a:bodyPr>
            <a:normAutofit fontScale="92500"/>
          </a:bodyPr>
          <a:lstStyle/>
          <a:p>
            <a:pPr marL="0" indent="0">
              <a:buNone/>
            </a:pPr>
            <a:r>
              <a:rPr lang="el-GR" dirty="0"/>
              <a:t>Το μνημείο Walhalla βρίσκεται στην περιοχή Donaustauf, κοντά στο Μόναχο, και είναι ένα από τα πιο</a:t>
            </a:r>
            <a:r>
              <a:rPr lang="en-US" dirty="0"/>
              <a:t> </a:t>
            </a:r>
            <a:r>
              <a:rPr lang="el-GR" dirty="0"/>
              <a:t>σημαντικά ιστορικά και πολιτιστικά μνημεία της Γερμανίας. Το όνομα "Walhalla" προέρχεται από τη</a:t>
            </a:r>
          </a:p>
          <a:p>
            <a:pPr marL="0" indent="0">
              <a:buNone/>
            </a:pPr>
            <a:r>
              <a:rPr lang="el-GR" dirty="0"/>
              <a:t>σκανδιναβική μυθολογία και αναφέρεται στο παλάτι των πολεμιστών, που τοποθετείται στο βασίλειο των</a:t>
            </a:r>
            <a:r>
              <a:rPr lang="en-US" dirty="0"/>
              <a:t> </a:t>
            </a:r>
            <a:r>
              <a:rPr lang="el-GR" dirty="0"/>
              <a:t>θεών.</a:t>
            </a:r>
          </a:p>
          <a:p>
            <a:pPr marL="0" indent="0">
              <a:buNone/>
            </a:pPr>
            <a:r>
              <a:rPr lang="el-GR" dirty="0"/>
              <a:t>Το Walhalla χτίστηκε το 1830-1842 υπό την αιγίδα του βασιλιά Λουδοβίκου Α' της Βαυαρίας</a:t>
            </a:r>
            <a:r>
              <a:rPr lang="en-US" dirty="0"/>
              <a:t> </a:t>
            </a:r>
            <a:r>
              <a:rPr lang="el-GR" dirty="0"/>
              <a:t>για να τιμήσει τους Γερμανούς και Ευρωπαίους ήρωες. Το αρχιτεκτονικό σχέδιο βασίζεται σε αρχαίο ελληνικό ναό δωρικού ρυθμού. </a:t>
            </a:r>
          </a:p>
          <a:p>
            <a:pPr marL="0" indent="0">
              <a:buNone/>
            </a:pPr>
            <a:r>
              <a:rPr lang="el-GR" dirty="0"/>
              <a:t>Το Walhalla έχει σχεδιαστεί ως ένα "Πάνθεον«. Στο εσωτερικό του ναού, υπάρχουν χιλιάδες γλυπτά, προτομές και επιγραφές που αναπαριστούν ιστορικές προσωπικότητες, όπως στρατηγούς, πολιτικούς, λογοτέχνες και</a:t>
            </a:r>
          </a:p>
          <a:p>
            <a:pPr marL="0" indent="0">
              <a:buNone/>
            </a:pPr>
            <a:r>
              <a:rPr lang="el-GR" dirty="0"/>
              <a:t>επιστήμονες.  Μέχρι σήμερα, έχουν τοποθετηθεί προτομές και επιγραφές για περίπου 200 προσωπικότητες.</a:t>
            </a:r>
          </a:p>
        </p:txBody>
      </p:sp>
    </p:spTree>
    <p:extLst>
      <p:ext uri="{BB962C8B-B14F-4D97-AF65-F5344CB8AC3E}">
        <p14:creationId xmlns:p14="http://schemas.microsoft.com/office/powerpoint/2010/main" val="236430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62F2-A7EA-3650-0FDF-FB154216DCDA}"/>
              </a:ext>
            </a:extLst>
          </p:cNvPr>
          <p:cNvSpPr>
            <a:spLocks noGrp="1"/>
          </p:cNvSpPr>
          <p:nvPr>
            <p:ph type="title"/>
          </p:nvPr>
        </p:nvSpPr>
        <p:spPr/>
        <p:txBody>
          <a:bodyPr/>
          <a:lstStyle/>
          <a:p>
            <a:endParaRPr lang="el-GR" dirty="0"/>
          </a:p>
        </p:txBody>
      </p:sp>
      <p:sp>
        <p:nvSpPr>
          <p:cNvPr id="3" name="Content Placeholder 2">
            <a:extLst>
              <a:ext uri="{FF2B5EF4-FFF2-40B4-BE49-F238E27FC236}">
                <a16:creationId xmlns:a16="http://schemas.microsoft.com/office/drawing/2014/main" id="{91783EE2-EBEC-08B1-AE26-F3A31A097EEB}"/>
              </a:ext>
            </a:extLst>
          </p:cNvPr>
          <p:cNvSpPr>
            <a:spLocks noGrp="1"/>
          </p:cNvSpPr>
          <p:nvPr>
            <p:ph idx="1"/>
          </p:nvPr>
        </p:nvSpPr>
        <p:spPr/>
        <p:txBody>
          <a:bodyPr/>
          <a:lstStyle/>
          <a:p>
            <a:endParaRPr lang="el-GR"/>
          </a:p>
        </p:txBody>
      </p:sp>
      <p:pic>
        <p:nvPicPr>
          <p:cNvPr id="1026" name="Picture 2" descr="Bavarian Palace Administration | Palace | Walhalla">
            <a:extLst>
              <a:ext uri="{FF2B5EF4-FFF2-40B4-BE49-F238E27FC236}">
                <a16:creationId xmlns:a16="http://schemas.microsoft.com/office/drawing/2014/main" id="{DC3A6D30-D062-948F-3565-95125AE63F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19" y="365125"/>
            <a:ext cx="10534881" cy="600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18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Visit Walhalla Memorial — LAIDBACK TRIP">
            <a:extLst>
              <a:ext uri="{FF2B5EF4-FFF2-40B4-BE49-F238E27FC236}">
                <a16:creationId xmlns:a16="http://schemas.microsoft.com/office/drawing/2014/main" id="{EA3E5007-04BB-2554-3139-974250182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6" y="167148"/>
            <a:ext cx="9895656" cy="6594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7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F4BC50-1C04-B9DA-FC74-F02CAE476942}"/>
              </a:ext>
            </a:extLst>
          </p:cNvPr>
          <p:cNvSpPr>
            <a:spLocks noGrp="1"/>
          </p:cNvSpPr>
          <p:nvPr>
            <p:ph type="title"/>
          </p:nvPr>
        </p:nvSpPr>
        <p:spPr>
          <a:xfrm>
            <a:off x="963562" y="403123"/>
            <a:ext cx="10166554" cy="727587"/>
          </a:xfrm>
        </p:spPr>
        <p:txBody>
          <a:bodyPr>
            <a:normAutofit fontScale="90000"/>
          </a:bodyPr>
          <a:lstStyle/>
          <a:p>
            <a:r>
              <a:rPr lang="el-GR" sz="2400" b="1" i="1" kern="150" dirty="0">
                <a:solidFill>
                  <a:srgbClr val="FF0000"/>
                </a:solidFill>
                <a:effectLst/>
                <a:latin typeface="Liberation Serif"/>
                <a:ea typeface="NSimSun" panose="02010609030101010101" pitchFamily="49" charset="-122"/>
                <a:cs typeface="Lucida Sans" panose="020B0602030504020204" pitchFamily="34" charset="0"/>
              </a:rPr>
              <a:t>                      </a:t>
            </a:r>
            <a:br>
              <a:rPr lang="el-GR" sz="2400" b="1" i="1" kern="150" dirty="0">
                <a:solidFill>
                  <a:srgbClr val="FF0000"/>
                </a:solidFill>
                <a:effectLst/>
                <a:latin typeface="Liberation Serif"/>
                <a:ea typeface="NSimSun" panose="02010609030101010101" pitchFamily="49" charset="-122"/>
                <a:cs typeface="Lucida Sans" panose="020B0602030504020204" pitchFamily="34" charset="0"/>
              </a:rPr>
            </a:br>
            <a:r>
              <a:rPr lang="el-GR" sz="2400" b="1" i="1" kern="150" dirty="0">
                <a:solidFill>
                  <a:srgbClr val="FF0000"/>
                </a:solidFill>
                <a:effectLst/>
                <a:latin typeface="Liberation Serif"/>
                <a:ea typeface="NSimSun" panose="02010609030101010101" pitchFamily="49" charset="-122"/>
                <a:cs typeface="Lucida Sans" panose="020B0602030504020204" pitchFamily="34" charset="0"/>
              </a:rPr>
              <a:t>          </a:t>
            </a:r>
            <a:r>
              <a:rPr lang="el-GR" sz="3100" b="1" i="1" kern="150" dirty="0">
                <a:solidFill>
                  <a:srgbClr val="FF0000"/>
                </a:solidFill>
                <a:effectLst/>
                <a:latin typeface="Liberation Serif"/>
                <a:ea typeface="NSimSun" panose="02010609030101010101" pitchFamily="49" charset="-122"/>
                <a:cs typeface="Lucida Sans" panose="020B0602030504020204" pitchFamily="34" charset="0"/>
              </a:rPr>
              <a:t>Η Ακαδημία Καλών Τεχνών (Akademie der Bildenden Künste)</a:t>
            </a:r>
            <a:br>
              <a:rPr lang="el-GR" sz="3100" kern="150" dirty="0">
                <a:solidFill>
                  <a:srgbClr val="FF0000"/>
                </a:solidFill>
                <a:effectLst/>
                <a:latin typeface="Liberation Serif"/>
                <a:ea typeface="NSimSun" panose="02010609030101010101" pitchFamily="49" charset="-122"/>
                <a:cs typeface="Lucida Sans" panose="020B0602030504020204" pitchFamily="34" charset="0"/>
              </a:rPr>
            </a:br>
            <a:endParaRPr lang="el-GR" sz="5400" dirty="0">
              <a:solidFill>
                <a:srgbClr val="FF0000"/>
              </a:solidFill>
            </a:endParaRPr>
          </a:p>
        </p:txBody>
      </p:sp>
      <p:sp>
        <p:nvSpPr>
          <p:cNvPr id="5" name="Content Placeholder 4">
            <a:extLst>
              <a:ext uri="{FF2B5EF4-FFF2-40B4-BE49-F238E27FC236}">
                <a16:creationId xmlns:a16="http://schemas.microsoft.com/office/drawing/2014/main" id="{88B60B8F-DC0C-41CE-9B01-602D6A9F618B}"/>
              </a:ext>
            </a:extLst>
          </p:cNvPr>
          <p:cNvSpPr>
            <a:spLocks noGrp="1"/>
          </p:cNvSpPr>
          <p:nvPr>
            <p:ph idx="1"/>
          </p:nvPr>
        </p:nvSpPr>
        <p:spPr>
          <a:xfrm>
            <a:off x="1139313" y="934064"/>
            <a:ext cx="8603226" cy="2084439"/>
          </a:xfrm>
        </p:spPr>
        <p:txBody>
          <a:bodyPr/>
          <a:lstStyle/>
          <a:p>
            <a:pPr lvl="2"/>
            <a:endParaRPr lang="el-GR" sz="1600" b="1" kern="150" dirty="0">
              <a:effectLst/>
              <a:latin typeface="Liberation Serif"/>
              <a:ea typeface="NSimSun" panose="02010609030101010101" pitchFamily="49" charset="-122"/>
              <a:cs typeface="Lucida Sans" panose="020B0602030504020204" pitchFamily="34" charset="0"/>
            </a:endParaRPr>
          </a:p>
          <a:p>
            <a:r>
              <a:rPr lang="el-GR" sz="2400" b="1" kern="150" dirty="0">
                <a:effectLst/>
                <a:latin typeface="Liberation Serif"/>
                <a:ea typeface="NSimSun" panose="02010609030101010101" pitchFamily="49" charset="-122"/>
                <a:cs typeface="Lucida Sans" panose="020B0602030504020204" pitchFamily="34" charset="0"/>
              </a:rPr>
              <a:t>Το κτίριο της Ακαδημίας Καλών Τεχνών στο Μόναχο χτίστηκε από τον αρχιτέκτονα Gottfried von Neureuther το 1836-1841 και έχει κλασικά στοιχεία, με εντυπωσιακή πρόσοψη και κολώνες. Είναι ένα από τα πιο σημαντικά νεοκλασικά κτίρια της πόλης.</a:t>
            </a:r>
          </a:p>
          <a:p>
            <a:endParaRPr lang="el-GR" dirty="0"/>
          </a:p>
        </p:txBody>
      </p:sp>
      <p:pic>
        <p:nvPicPr>
          <p:cNvPr id="6" name="Picture 5" descr="Ακαδημία Καλών Τεχνών του Μονάχου σε Μόναχο">
            <a:extLst>
              <a:ext uri="{FF2B5EF4-FFF2-40B4-BE49-F238E27FC236}">
                <a16:creationId xmlns:a16="http://schemas.microsoft.com/office/drawing/2014/main" id="{CC4DFC60-4066-6252-1C0A-8D22398357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693" y="3026534"/>
            <a:ext cx="6628129" cy="3428343"/>
          </a:xfrm>
          <a:prstGeom prst="rect">
            <a:avLst/>
          </a:prstGeom>
          <a:noFill/>
          <a:ln>
            <a:noFill/>
          </a:ln>
        </p:spPr>
      </p:pic>
    </p:spTree>
    <p:extLst>
      <p:ext uri="{BB962C8B-B14F-4D97-AF65-F5344CB8AC3E}">
        <p14:creationId xmlns:p14="http://schemas.microsoft.com/office/powerpoint/2010/main" val="189173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A8CB2-FEB7-F734-8E0C-4A2F966F2AF8}"/>
              </a:ext>
            </a:extLst>
          </p:cNvPr>
          <p:cNvSpPr>
            <a:spLocks noGrp="1"/>
          </p:cNvSpPr>
          <p:nvPr>
            <p:ph type="title"/>
          </p:nvPr>
        </p:nvSpPr>
        <p:spPr/>
        <p:txBody>
          <a:bodyPr/>
          <a:lstStyle/>
          <a:p>
            <a:endParaRPr lang="el-GR" dirty="0"/>
          </a:p>
        </p:txBody>
      </p:sp>
      <p:sp>
        <p:nvSpPr>
          <p:cNvPr id="3" name="Content Placeholder 2">
            <a:extLst>
              <a:ext uri="{FF2B5EF4-FFF2-40B4-BE49-F238E27FC236}">
                <a16:creationId xmlns:a16="http://schemas.microsoft.com/office/drawing/2014/main" id="{E3FD070A-59B1-CB08-2C7A-54356B2944E6}"/>
              </a:ext>
            </a:extLst>
          </p:cNvPr>
          <p:cNvSpPr>
            <a:spLocks noGrp="1"/>
          </p:cNvSpPr>
          <p:nvPr>
            <p:ph idx="1"/>
          </p:nvPr>
        </p:nvSpPr>
        <p:spPr/>
        <p:txBody>
          <a:bodyPr/>
          <a:lstStyle/>
          <a:p>
            <a:endParaRPr lang="el-GR"/>
          </a:p>
        </p:txBody>
      </p:sp>
      <p:pic>
        <p:nvPicPr>
          <p:cNvPr id="4" name="Picture 3" descr="Ακαδημία Καλών Τεχνών του Μονάχου - Βικιπαίδεια">
            <a:extLst>
              <a:ext uri="{FF2B5EF4-FFF2-40B4-BE49-F238E27FC236}">
                <a16:creationId xmlns:a16="http://schemas.microsoft.com/office/drawing/2014/main" id="{39FD8F9D-A9F7-A773-6A7D-0D0195C7ED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7858" y="1115399"/>
            <a:ext cx="9419303" cy="4941272"/>
          </a:xfrm>
          <a:prstGeom prst="rect">
            <a:avLst/>
          </a:prstGeom>
          <a:noFill/>
          <a:ln>
            <a:noFill/>
          </a:ln>
        </p:spPr>
      </p:pic>
    </p:spTree>
    <p:extLst>
      <p:ext uri="{BB962C8B-B14F-4D97-AF65-F5344CB8AC3E}">
        <p14:creationId xmlns:p14="http://schemas.microsoft.com/office/powerpoint/2010/main" val="7993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01D6-3475-9A89-16B1-CD1C349171DF}"/>
              </a:ext>
            </a:extLst>
          </p:cNvPr>
          <p:cNvSpPr>
            <a:spLocks noGrp="1"/>
          </p:cNvSpPr>
          <p:nvPr>
            <p:ph type="title"/>
          </p:nvPr>
        </p:nvSpPr>
        <p:spPr/>
        <p:txBody>
          <a:bodyPr/>
          <a:lstStyle/>
          <a:p>
            <a:r>
              <a:rPr lang="el-GR" sz="1800" b="1" i="1" dirty="0">
                <a:effectLst/>
                <a:latin typeface="Liberation Serif"/>
                <a:ea typeface="NSimSun" panose="02010609030101010101" pitchFamily="49" charset="-122"/>
                <a:cs typeface="Lucida Sans" panose="020B0602030504020204" pitchFamily="34" charset="0"/>
              </a:rPr>
              <a:t>                    </a:t>
            </a:r>
            <a:r>
              <a:rPr lang="el-GR" sz="3600" b="1" i="1" dirty="0">
                <a:solidFill>
                  <a:srgbClr val="C00000"/>
                </a:solidFill>
                <a:effectLst/>
                <a:latin typeface="Liberation Serif"/>
                <a:ea typeface="NSimSun" panose="02010609030101010101" pitchFamily="49" charset="-122"/>
                <a:cs typeface="Lucida Sans" panose="020B0602030504020204" pitchFamily="34" charset="0"/>
              </a:rPr>
              <a:t>Η Παλαιά Πινακοθήκη (Alte Pinakothek</a:t>
            </a:r>
            <a:r>
              <a:rPr lang="el-GR" sz="3600" dirty="0">
                <a:solidFill>
                  <a:srgbClr val="C00000"/>
                </a:solidFill>
                <a:effectLst/>
                <a:latin typeface="Liberation Serif"/>
                <a:ea typeface="NSimSun" panose="02010609030101010101" pitchFamily="49" charset="-122"/>
                <a:cs typeface="Lucida Sans" panose="020B0602030504020204" pitchFamily="34" charset="0"/>
              </a:rPr>
              <a:t>) </a:t>
            </a:r>
            <a:endParaRPr lang="el-GR" dirty="0">
              <a:solidFill>
                <a:srgbClr val="C00000"/>
              </a:solidFill>
            </a:endParaRPr>
          </a:p>
        </p:txBody>
      </p:sp>
      <p:pic>
        <p:nvPicPr>
          <p:cNvPr id="4" name="Content Placeholder 3" descr="Παλαιά Πινακοθήκη (Μόναχο) - Βικιπαίδεια">
            <a:extLst>
              <a:ext uri="{FF2B5EF4-FFF2-40B4-BE49-F238E27FC236}">
                <a16:creationId xmlns:a16="http://schemas.microsoft.com/office/drawing/2014/main" id="{66D85978-EF66-16AF-5E9D-F75F98EF7D6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6220" y="1529122"/>
            <a:ext cx="5336510" cy="4006439"/>
          </a:xfrm>
          <a:prstGeom prst="rect">
            <a:avLst/>
          </a:prstGeom>
          <a:noFill/>
          <a:ln>
            <a:noFill/>
          </a:ln>
        </p:spPr>
      </p:pic>
      <p:sp>
        <p:nvSpPr>
          <p:cNvPr id="5" name="TextBox 4">
            <a:extLst>
              <a:ext uri="{FF2B5EF4-FFF2-40B4-BE49-F238E27FC236}">
                <a16:creationId xmlns:a16="http://schemas.microsoft.com/office/drawing/2014/main" id="{7C3522BC-0B35-242D-708F-048AF71D20D1}"/>
              </a:ext>
            </a:extLst>
          </p:cNvPr>
          <p:cNvSpPr txBox="1"/>
          <p:nvPr/>
        </p:nvSpPr>
        <p:spPr>
          <a:xfrm>
            <a:off x="5614219" y="1690688"/>
            <a:ext cx="6243484" cy="3416320"/>
          </a:xfrm>
          <a:prstGeom prst="rect">
            <a:avLst/>
          </a:prstGeom>
          <a:noFill/>
        </p:spPr>
        <p:txBody>
          <a:bodyPr wrap="square" rtlCol="0">
            <a:spAutoFit/>
          </a:bodyPr>
          <a:lstStyle/>
          <a:p>
            <a:r>
              <a:rPr lang="el-GR" sz="2000" b="1" kern="150" dirty="0">
                <a:effectLst/>
                <a:latin typeface="Liberation Serif"/>
                <a:ea typeface="NSimSun" panose="02010609030101010101" pitchFamily="49" charset="-122"/>
                <a:cs typeface="Lucida Sans" panose="020B0602030504020204" pitchFamily="34" charset="0"/>
              </a:rPr>
              <a:t>Σχεδιασμένη από τον αρχιτέκτονα  Leo von Klenze η Παλαιά Πινακοθήκη ολοκληρώθηκε το 1836 και είναι ένα από τα πιο χαρακτηριστικά νεοκλασικά κτίρια στο Μόναχο. Το κτίριο, που φιλοξενεί μια από τις πιο σημαντικές συλλογές έργων τέχνης, έχει απλή και επιβλητική πρόσοψη με κολόνες και ανάγλυφες διακοσμήσεις. Ανοιξε τις πύλες της για το κοινό ύστερα από απόφαση του βασιλιά της Βαυαρίας Λουδοβίκου Α . Ηταν επαναστατικής</a:t>
            </a:r>
            <a:r>
              <a:rPr lang="el-GR" sz="2000" b="1" kern="150" dirty="0">
                <a:latin typeface="Liberation Serif"/>
                <a:ea typeface="NSimSun" panose="02010609030101010101" pitchFamily="49" charset="-122"/>
                <a:cs typeface="Lucida Sans" panose="020B0602030504020204" pitchFamily="34" charset="0"/>
              </a:rPr>
              <a:t> </a:t>
            </a:r>
            <a:r>
              <a:rPr lang="el-GR" sz="2000" b="1" kern="150" dirty="0">
                <a:effectLst/>
                <a:latin typeface="Liberation Serif"/>
                <a:ea typeface="NSimSun" panose="02010609030101010101" pitchFamily="49" charset="-122"/>
                <a:cs typeface="Lucida Sans" panose="020B0602030504020204" pitchFamily="34" charset="0"/>
              </a:rPr>
              <a:t>λειτουργικότητας και εκμεταλλευσης του ηλιακού φωτός.</a:t>
            </a:r>
          </a:p>
          <a:p>
            <a:endParaRPr lang="el-GR" dirty="0"/>
          </a:p>
        </p:txBody>
      </p:sp>
    </p:spTree>
    <p:extLst>
      <p:ext uri="{BB962C8B-B14F-4D97-AF65-F5344CB8AC3E}">
        <p14:creationId xmlns:p14="http://schemas.microsoft.com/office/powerpoint/2010/main" val="410779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60E6-E66B-78A0-D57A-72D83E3C8B80}"/>
              </a:ext>
            </a:extLst>
          </p:cNvPr>
          <p:cNvSpPr>
            <a:spLocks noGrp="1"/>
          </p:cNvSpPr>
          <p:nvPr>
            <p:ph type="title" idx="4294967295"/>
          </p:nvPr>
        </p:nvSpPr>
        <p:spPr>
          <a:xfrm>
            <a:off x="0" y="365125"/>
            <a:ext cx="10515600" cy="1325563"/>
          </a:xfrm>
        </p:spPr>
        <p:txBody>
          <a:bodyPr>
            <a:normAutofit/>
          </a:bodyPr>
          <a:lstStyle/>
          <a:p>
            <a:br>
              <a:rPr lang="el-GR"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endParaRPr lang="el-GR" b="1" dirty="0"/>
          </a:p>
        </p:txBody>
      </p:sp>
      <p:pic>
        <p:nvPicPr>
          <p:cNvPr id="2050" name="Picture 2" descr="Alte Nationalgalerie (Παλαιά Εθνική Πινακοθήκη)">
            <a:extLst>
              <a:ext uri="{FF2B5EF4-FFF2-40B4-BE49-F238E27FC236}">
                <a16:creationId xmlns:a16="http://schemas.microsoft.com/office/drawing/2014/main" id="{DDF784CD-A865-4B12-5A97-F4C3DA025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2943" y="921742"/>
            <a:ext cx="9088740" cy="477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6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542B-1F13-D6F2-DE7B-F55C843A8B6E}"/>
              </a:ext>
            </a:extLst>
          </p:cNvPr>
          <p:cNvSpPr>
            <a:spLocks noGrp="1"/>
          </p:cNvSpPr>
          <p:nvPr>
            <p:ph type="title"/>
          </p:nvPr>
        </p:nvSpPr>
        <p:spPr/>
        <p:txBody>
          <a:bodyPr>
            <a:normAutofit fontScale="90000"/>
          </a:bodyPr>
          <a:lstStyle/>
          <a:p>
            <a:pPr algn="ctr"/>
            <a:r>
              <a:rPr lang="el-GR" sz="3200" b="1" i="1" kern="150" dirty="0">
                <a:effectLst/>
                <a:latin typeface="Liberation Serif"/>
                <a:ea typeface="NSimSun" panose="02010609030101010101" pitchFamily="49" charset="-122"/>
                <a:cs typeface="Lucida Sans" panose="020B0602030504020204" pitchFamily="34" charset="0"/>
              </a:rPr>
              <a:t>     </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Το κρατικό θέατρο  </a:t>
            </a:r>
            <a:r>
              <a:rPr lang="en-US" sz="3200" b="1" i="1" kern="150" dirty="0" err="1">
                <a:solidFill>
                  <a:srgbClr val="C00000"/>
                </a:solidFill>
                <a:effectLst/>
                <a:latin typeface="Liberation Serif"/>
                <a:ea typeface="NSimSun" panose="02010609030101010101" pitchFamily="49" charset="-122"/>
                <a:cs typeface="Lucida Sans" panose="020B0602030504020204" pitchFamily="34" charset="0"/>
              </a:rPr>
              <a:t>Staatstheater</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  </a:t>
            </a:r>
            <a:r>
              <a:rPr lang="en-US" sz="3200" b="1" i="1" kern="150" dirty="0">
                <a:solidFill>
                  <a:srgbClr val="C00000"/>
                </a:solidFill>
                <a:effectLst/>
                <a:latin typeface="Liberation Serif"/>
                <a:ea typeface="NSimSun" panose="02010609030101010101" pitchFamily="49" charset="-122"/>
                <a:cs typeface="Lucida Sans" panose="020B0602030504020204" pitchFamily="34" charset="0"/>
              </a:rPr>
              <a:t>am G</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ä</a:t>
            </a:r>
            <a:r>
              <a:rPr lang="en-US" sz="3200" b="1" i="1" kern="150" dirty="0" err="1">
                <a:solidFill>
                  <a:srgbClr val="C00000"/>
                </a:solidFill>
                <a:effectLst/>
                <a:latin typeface="Liberation Serif"/>
                <a:ea typeface="NSimSun" panose="02010609030101010101" pitchFamily="49" charset="-122"/>
                <a:cs typeface="Lucida Sans" panose="020B0602030504020204" pitchFamily="34" charset="0"/>
              </a:rPr>
              <a:t>rtnerplatz</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                                   (</a:t>
            </a:r>
            <a:r>
              <a:rPr lang="en-US" sz="3200" b="1" i="1" kern="150" dirty="0">
                <a:solidFill>
                  <a:srgbClr val="C00000"/>
                </a:solidFill>
                <a:effectLst/>
                <a:latin typeface="Liberation Serif"/>
                <a:ea typeface="NSimSun" panose="02010609030101010101" pitchFamily="49" charset="-122"/>
                <a:cs typeface="Lucida Sans" panose="020B0602030504020204" pitchFamily="34" charset="0"/>
              </a:rPr>
              <a:t>G</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ä</a:t>
            </a:r>
            <a:r>
              <a:rPr lang="en-US" sz="3200" b="1" i="1" kern="150" dirty="0" err="1">
                <a:solidFill>
                  <a:srgbClr val="C00000"/>
                </a:solidFill>
                <a:effectLst/>
                <a:latin typeface="Liberation Serif"/>
                <a:ea typeface="NSimSun" panose="02010609030101010101" pitchFamily="49" charset="-122"/>
                <a:cs typeface="Lucida Sans" panose="020B0602030504020204" pitchFamily="34" charset="0"/>
              </a:rPr>
              <a:t>rtnerplatztheater</a:t>
            </a:r>
            <a:r>
              <a:rPr lang="el-GR" sz="3200" b="1" i="1" kern="150" dirty="0">
                <a:solidFill>
                  <a:srgbClr val="C00000"/>
                </a:solidFill>
                <a:effectLst/>
                <a:latin typeface="Liberation Serif"/>
                <a:ea typeface="NSimSun" panose="02010609030101010101" pitchFamily="49" charset="-122"/>
                <a:cs typeface="Lucida Sans" panose="020B0602030504020204" pitchFamily="34" charset="0"/>
              </a:rPr>
              <a:t>)</a:t>
            </a:r>
            <a:br>
              <a:rPr lang="el-GR" sz="3200" kern="150" dirty="0">
                <a:solidFill>
                  <a:srgbClr val="C00000"/>
                </a:solidFill>
                <a:effectLst/>
                <a:latin typeface="Liberation Serif"/>
                <a:ea typeface="NSimSun" panose="02010609030101010101" pitchFamily="49" charset="-122"/>
                <a:cs typeface="Lucida Sans" panose="020B0602030504020204" pitchFamily="34" charset="0"/>
              </a:rPr>
            </a:br>
            <a:r>
              <a:rPr lang="el-GR" sz="3200" kern="150" dirty="0">
                <a:effectLst/>
                <a:latin typeface="Liberation Serif"/>
                <a:ea typeface="NSimSun" panose="02010609030101010101" pitchFamily="49" charset="-122"/>
                <a:cs typeface="Lucida Sans" panose="020B0602030504020204" pitchFamily="34" charset="0"/>
              </a:rPr>
              <a:t>   </a:t>
            </a:r>
            <a:endParaRPr lang="el-GR" sz="5400" dirty="0"/>
          </a:p>
        </p:txBody>
      </p:sp>
      <p:sp>
        <p:nvSpPr>
          <p:cNvPr id="3" name="Content Placeholder 2">
            <a:extLst>
              <a:ext uri="{FF2B5EF4-FFF2-40B4-BE49-F238E27FC236}">
                <a16:creationId xmlns:a16="http://schemas.microsoft.com/office/drawing/2014/main" id="{B066B391-CE49-2FD8-0949-34F9E391799A}"/>
              </a:ext>
            </a:extLst>
          </p:cNvPr>
          <p:cNvSpPr>
            <a:spLocks noGrp="1"/>
          </p:cNvSpPr>
          <p:nvPr>
            <p:ph idx="1"/>
          </p:nvPr>
        </p:nvSpPr>
        <p:spPr>
          <a:xfrm>
            <a:off x="838200" y="1825625"/>
            <a:ext cx="4313903" cy="4351338"/>
          </a:xfrm>
        </p:spPr>
        <p:txBody>
          <a:bodyPr>
            <a:normAutofit lnSpcReduction="10000"/>
          </a:bodyPr>
          <a:lstStyle/>
          <a:p>
            <a:pPr marL="0" indent="0">
              <a:buNone/>
            </a:pPr>
            <a:r>
              <a:rPr lang="el-GR" sz="2800" b="1" kern="150" dirty="0">
                <a:effectLst/>
                <a:latin typeface="Liberation Serif"/>
                <a:ea typeface="NSimSun" panose="02010609030101010101" pitchFamily="49" charset="-122"/>
                <a:cs typeface="Lucida Sans" panose="020B0602030504020204" pitchFamily="34" charset="0"/>
              </a:rPr>
              <a:t>Αν και το θέατρο έχει υποστεί αρκετές ανακαινίσεις και προσθήκες από την αρχική του κατασκευή το 1865, το κτίριο σχεδιάστηκε με επιρροές από τον νεοκλασικισμό και παραμένει ένα από τα πιο γνωστά θέατρα στο Μόναχο.</a:t>
            </a:r>
            <a:br>
              <a:rPr lang="el-GR" sz="2800" b="1" kern="150" dirty="0">
                <a:effectLst/>
                <a:latin typeface="Liberation Serif"/>
                <a:ea typeface="NSimSun" panose="02010609030101010101" pitchFamily="49" charset="-122"/>
                <a:cs typeface="Lucida Sans" panose="020B0602030504020204" pitchFamily="34" charset="0"/>
              </a:rPr>
            </a:br>
            <a:endParaRPr lang="el-GR" b="1" dirty="0"/>
          </a:p>
        </p:txBody>
      </p:sp>
      <p:sp>
        <p:nvSpPr>
          <p:cNvPr id="6" name="Content Placeholder 2">
            <a:extLst>
              <a:ext uri="{FF2B5EF4-FFF2-40B4-BE49-F238E27FC236}">
                <a16:creationId xmlns:a16="http://schemas.microsoft.com/office/drawing/2014/main" id="{2135AC14-D262-8F3B-4FC7-DCD21D33441C}"/>
              </a:ext>
            </a:extLst>
          </p:cNvPr>
          <p:cNvSpPr txBox="1">
            <a:spLocks/>
          </p:cNvSpPr>
          <p:nvPr/>
        </p:nvSpPr>
        <p:spPr>
          <a:xfrm>
            <a:off x="4839929" y="3052200"/>
            <a:ext cx="7006631" cy="2769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l-GR" dirty="0"/>
          </a:p>
        </p:txBody>
      </p:sp>
      <p:pic>
        <p:nvPicPr>
          <p:cNvPr id="7" name="Picture 4" descr="Gärtnerplatztheater - All You Need to Know BEFORE You Go (2024)">
            <a:extLst>
              <a:ext uri="{FF2B5EF4-FFF2-40B4-BE49-F238E27FC236}">
                <a16:creationId xmlns:a16="http://schemas.microsoft.com/office/drawing/2014/main" id="{5CA94AA3-4AAE-C587-2AF6-1933E9F3F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315" y="1248917"/>
            <a:ext cx="5504753" cy="55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88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066B391-CE49-2FD8-0949-34F9E391799A}"/>
              </a:ext>
            </a:extLst>
          </p:cNvPr>
          <p:cNvSpPr txBox="1">
            <a:spLocks/>
          </p:cNvSpPr>
          <p:nvPr/>
        </p:nvSpPr>
        <p:spPr>
          <a:xfrm>
            <a:off x="1619262" y="2626909"/>
            <a:ext cx="9548215" cy="32816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kern="150">
                <a:latin typeface="Liberation Serif"/>
                <a:ea typeface="NSimSun" panose="02010609030101010101" pitchFamily="49" charset="-122"/>
                <a:cs typeface="Lucida Sans" panose="020B0602030504020204" pitchFamily="34" charset="0"/>
              </a:rPr>
              <a:t>Αν και το θέατρο έχει υποστεί αρκετές ανακαινίσεις και προσθήκες από την αρχική του κατασκευή το 1865, το κτίριο σχεδιάστηκε με επιρροές από τον νεοκλασικισμό και παραμένει ένα από τα πιο γνωστά θέατρα στο Μόναχο.</a:t>
            </a:r>
            <a:br>
              <a:rPr lang="el-GR" kern="150">
                <a:latin typeface="Liberation Serif"/>
                <a:ea typeface="NSimSun" panose="02010609030101010101" pitchFamily="49" charset="-122"/>
                <a:cs typeface="Lucida Sans" panose="020B0602030504020204" pitchFamily="34" charset="0"/>
              </a:rPr>
            </a:br>
            <a:endParaRPr lang="el-GR" dirty="0"/>
          </a:p>
        </p:txBody>
      </p:sp>
      <p:pic>
        <p:nvPicPr>
          <p:cNvPr id="3074" name="Picture 2" descr="Gärtnerplatztheater – Tickets – Venues &amp; Prices">
            <a:extLst>
              <a:ext uri="{FF2B5EF4-FFF2-40B4-BE49-F238E27FC236}">
                <a16:creationId xmlns:a16="http://schemas.microsoft.com/office/drawing/2014/main" id="{D0612802-CF70-5710-67B6-80A342579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62" y="315452"/>
            <a:ext cx="9340645" cy="622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9CBE-0993-5410-6140-83D0F1308EE0}"/>
              </a:ext>
            </a:extLst>
          </p:cNvPr>
          <p:cNvSpPr>
            <a:spLocks noGrp="1"/>
          </p:cNvSpPr>
          <p:nvPr>
            <p:ph type="title"/>
          </p:nvPr>
        </p:nvSpPr>
        <p:spPr/>
        <p:txBody>
          <a:bodyPr/>
          <a:lstStyle/>
          <a:p>
            <a:r>
              <a:rPr lang="el-GR" sz="3600" b="1" i="1" kern="150" dirty="0">
                <a:effectLst/>
                <a:latin typeface="Liberation Serif"/>
                <a:ea typeface="NSimSun" panose="02010609030101010101" pitchFamily="49" charset="-122"/>
                <a:cs typeface="Lucida Sans" panose="020B0602030504020204" pitchFamily="34" charset="0"/>
              </a:rPr>
              <a:t>                     </a:t>
            </a:r>
            <a:r>
              <a:rPr lang="el-GR" sz="3600" b="1" i="1" kern="150" dirty="0">
                <a:solidFill>
                  <a:srgbClr val="C00000"/>
                </a:solidFill>
                <a:effectLst/>
                <a:latin typeface="Liberation Serif"/>
                <a:ea typeface="NSimSun" panose="02010609030101010101" pitchFamily="49" charset="-122"/>
                <a:cs typeface="Lucida Sans" panose="020B0602030504020204" pitchFamily="34" charset="0"/>
              </a:rPr>
              <a:t>Το Residenz – Βασιλικό ανάκτορο</a:t>
            </a:r>
            <a:br>
              <a:rPr lang="el-GR" sz="1800" kern="150" dirty="0">
                <a:solidFill>
                  <a:srgbClr val="C00000"/>
                </a:solidFill>
                <a:effectLst/>
                <a:latin typeface="Liberation Serif"/>
                <a:ea typeface="NSimSun" panose="02010609030101010101" pitchFamily="49" charset="-122"/>
                <a:cs typeface="Lucida Sans" panose="020B0602030504020204" pitchFamily="34" charset="0"/>
              </a:rPr>
            </a:br>
            <a:endParaRPr lang="el-GR" dirty="0">
              <a:solidFill>
                <a:srgbClr val="C00000"/>
              </a:solidFill>
            </a:endParaRPr>
          </a:p>
        </p:txBody>
      </p:sp>
      <p:sp>
        <p:nvSpPr>
          <p:cNvPr id="3" name="Content Placeholder 2">
            <a:extLst>
              <a:ext uri="{FF2B5EF4-FFF2-40B4-BE49-F238E27FC236}">
                <a16:creationId xmlns:a16="http://schemas.microsoft.com/office/drawing/2014/main" id="{BE9AE648-6A43-1BF7-9227-86743ECA5074}"/>
              </a:ext>
            </a:extLst>
          </p:cNvPr>
          <p:cNvSpPr>
            <a:spLocks noGrp="1"/>
          </p:cNvSpPr>
          <p:nvPr>
            <p:ph idx="1"/>
          </p:nvPr>
        </p:nvSpPr>
        <p:spPr>
          <a:xfrm>
            <a:off x="838199" y="1825625"/>
            <a:ext cx="4146756" cy="3601781"/>
          </a:xfrm>
        </p:spPr>
        <p:txBody>
          <a:bodyPr>
            <a:normAutofit fontScale="92500" lnSpcReduction="10000"/>
          </a:bodyPr>
          <a:lstStyle/>
          <a:p>
            <a:r>
              <a:rPr lang="el-GR" sz="2400" b="1" kern="150" dirty="0">
                <a:effectLst/>
                <a:latin typeface="Liberation Serif"/>
                <a:ea typeface="NSimSun" panose="02010609030101010101" pitchFamily="49" charset="-122"/>
                <a:cs typeface="Lucida Sans" panose="020B0602030504020204" pitchFamily="34" charset="0"/>
              </a:rPr>
              <a:t>Το Residenz είναι το πρώην βασιλικό ανάκτορο των Μοναρχων Βιττελσμπαχ της Βαυαρίας και διαθέτει τόσο μπαρόκ όσο και νεοκλασικά στοιχεία. Ενώ οι κυριότεροι χώροι ανακατασκευάστηκαν σε μπαρόκ στιλ, το Hofkapelle και η Antiquarium (μεγάλο αίθριο του Μουσείου) περιλαμβάνουν νεοκλασικά χαρακτηριστικά.</a:t>
            </a:r>
          </a:p>
          <a:p>
            <a:pPr marL="0" indent="0">
              <a:buNone/>
            </a:pPr>
            <a:r>
              <a:rPr lang="el-GR" sz="2400" b="1" kern="150" dirty="0">
                <a:effectLst/>
                <a:latin typeface="Liberation Serif"/>
                <a:ea typeface="NSimSun" panose="02010609030101010101" pitchFamily="49" charset="-122"/>
                <a:cs typeface="Lucida Sans" panose="020B0602030504020204" pitchFamily="34" charset="0"/>
              </a:rPr>
              <a:t> </a:t>
            </a:r>
          </a:p>
          <a:p>
            <a:endParaRPr lang="el-GR" dirty="0"/>
          </a:p>
        </p:txBody>
      </p:sp>
      <p:pic>
        <p:nvPicPr>
          <p:cNvPr id="5122" name="Picture 2" descr="Ανάκτορο του Μονάχου - Βικιπαίδεια">
            <a:extLst>
              <a:ext uri="{FF2B5EF4-FFF2-40B4-BE49-F238E27FC236}">
                <a16:creationId xmlns:a16="http://schemas.microsoft.com/office/drawing/2014/main" id="{EADF2E88-1EE9-606C-DCDF-6DEE126B3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344" y="1298934"/>
            <a:ext cx="5914719" cy="473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0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933B-1E7D-1925-8C8B-2A58644C92BA}"/>
              </a:ext>
            </a:extLst>
          </p:cNvPr>
          <p:cNvSpPr>
            <a:spLocks noGrp="1"/>
          </p:cNvSpPr>
          <p:nvPr>
            <p:ph type="title"/>
          </p:nvPr>
        </p:nvSpPr>
        <p:spPr/>
        <p:txBody>
          <a:bodyPr/>
          <a:lstStyle/>
          <a:p>
            <a:endParaRPr lang="el-GR"/>
          </a:p>
        </p:txBody>
      </p:sp>
      <p:pic>
        <p:nvPicPr>
          <p:cNvPr id="6146" name="Picture 2" descr="Ανάκτορο του Μονάχου - Βικιπαίδεια">
            <a:extLst>
              <a:ext uri="{FF2B5EF4-FFF2-40B4-BE49-F238E27FC236}">
                <a16:creationId xmlns:a16="http://schemas.microsoft.com/office/drawing/2014/main" id="{D2A4572F-9B1B-2D82-3FC9-178BE60476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93" y="501446"/>
            <a:ext cx="5035823" cy="3686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Μόναχο: Residenz, Μουσείο και Θησαυροφυλάκιο. | GetYourGuide">
            <a:extLst>
              <a:ext uri="{FF2B5EF4-FFF2-40B4-BE49-F238E27FC236}">
                <a16:creationId xmlns:a16="http://schemas.microsoft.com/office/drawing/2014/main" id="{D97866B8-C206-018E-929E-B20E731B7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088" y="365125"/>
            <a:ext cx="6605239" cy="525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538</Words>
  <Application>Microsoft Office PowerPoint</Application>
  <PresentationFormat>Widescreen</PresentationFormat>
  <Paragraphs>25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Liberation Serif</vt:lpstr>
      <vt:lpstr>Office Theme</vt:lpstr>
      <vt:lpstr> </vt:lpstr>
      <vt:lpstr>                                 Η Ακαδημία Καλών Τεχνών (Akademie der Bildenden Künste) </vt:lpstr>
      <vt:lpstr>PowerPoint Presentation</vt:lpstr>
      <vt:lpstr>                    Η Παλαιά Πινακοθήκη (Alte Pinakothek) </vt:lpstr>
      <vt:lpstr> </vt:lpstr>
      <vt:lpstr>     Το κρατικό θέατρο  Staatstheater  am Gärtnerplatz                                   (Gärtnerplatztheater)    </vt:lpstr>
      <vt:lpstr>PowerPoint Presentation</vt:lpstr>
      <vt:lpstr>                     Το Residenz – Βασιλικό ανάκτορο </vt:lpstr>
      <vt:lpstr>PowerPoint Presentation</vt:lpstr>
      <vt:lpstr>                Μνημείο (Feldherrnhalle) </vt:lpstr>
      <vt:lpstr>PowerPoint Presentation</vt:lpstr>
      <vt:lpstr>                                Walhalla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Μαρία Κασση</dc:creator>
  <cp:lastModifiedBy>Μαρία Κασση</cp:lastModifiedBy>
  <cp:revision>5</cp:revision>
  <dcterms:created xsi:type="dcterms:W3CDTF">2024-11-25T11:09:08Z</dcterms:created>
  <dcterms:modified xsi:type="dcterms:W3CDTF">2024-11-27T09:29:56Z</dcterms:modified>
</cp:coreProperties>
</file>