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2175B7A-6B37-4A89-BDE1-7C32316FECC4}" type="datetimeFigureOut">
              <a:rPr lang="el-GR" smtClean="0"/>
              <a:t>30/11/2024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169062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2175B7A-6B37-4A89-BDE1-7C32316FECC4}" type="datetimeFigureOut">
              <a:rPr lang="el-GR" smtClean="0"/>
              <a:t>30/11/2024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4026449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2175B7A-6B37-4A89-BDE1-7C32316FECC4}" type="datetimeFigureOut">
              <a:rPr lang="el-GR" smtClean="0"/>
              <a:t>30/11/2024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427297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2175B7A-6B37-4A89-BDE1-7C32316FECC4}" type="datetimeFigureOut">
              <a:rPr lang="el-GR" smtClean="0"/>
              <a:t>30/11/2024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396985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2175B7A-6B37-4A89-BDE1-7C32316FECC4}" type="datetimeFigureOut">
              <a:rPr lang="el-GR" smtClean="0"/>
              <a:t>30/11/2024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375345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2175B7A-6B37-4A89-BDE1-7C32316FECC4}" type="datetimeFigureOut">
              <a:rPr lang="el-GR" smtClean="0"/>
              <a:t>30/11/2024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147350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2175B7A-6B37-4A89-BDE1-7C32316FECC4}" type="datetimeFigureOut">
              <a:rPr lang="el-GR" smtClean="0"/>
              <a:t>30/11/2024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3776054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2175B7A-6B37-4A89-BDE1-7C32316FECC4}" type="datetimeFigureOut">
              <a:rPr lang="el-GR" smtClean="0"/>
              <a:t>30/11/2024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1961226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2175B7A-6B37-4A89-BDE1-7C32316FECC4}" type="datetimeFigureOut">
              <a:rPr lang="el-GR" smtClean="0"/>
              <a:t>30/11/2024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265976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2175B7A-6B37-4A89-BDE1-7C32316FECC4}" type="datetimeFigureOut">
              <a:rPr lang="el-GR" smtClean="0"/>
              <a:t>30/11/2024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325145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2175B7A-6B37-4A89-BDE1-7C32316FECC4}" type="datetimeFigureOut">
              <a:rPr lang="el-GR" smtClean="0"/>
              <a:t>30/11/2024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3037090-A2C0-40BB-8580-8D275F6A146B}" type="slidenum">
              <a:rPr lang="el-GR" smtClean="0"/>
              <a:t>‹#›</a:t>
            </a:fld>
            <a:endParaRPr lang="el-GR"/>
          </a:p>
        </p:txBody>
      </p:sp>
    </p:spTree>
    <p:extLst>
      <p:ext uri="{BB962C8B-B14F-4D97-AF65-F5344CB8AC3E}">
        <p14:creationId xmlns:p14="http://schemas.microsoft.com/office/powerpoint/2010/main" val="2535489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75B7A-6B37-4A89-BDE1-7C32316FECC4}" type="datetimeFigureOut">
              <a:rPr lang="el-GR" smtClean="0"/>
              <a:t>30/11/2024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037090-A2C0-40BB-8580-8D275F6A146B}" type="slidenum">
              <a:rPr lang="el-GR" smtClean="0"/>
              <a:t>‹#›</a:t>
            </a:fld>
            <a:endParaRPr lang="el-GR"/>
          </a:p>
        </p:txBody>
      </p:sp>
    </p:spTree>
    <p:extLst>
      <p:ext uri="{BB962C8B-B14F-4D97-AF65-F5344CB8AC3E}">
        <p14:creationId xmlns:p14="http://schemas.microsoft.com/office/powerpoint/2010/main" val="458815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dirty="0" smtClean="0"/>
              <a:t>ΤΕΧΝΟΛΟΓΙΚΟ ΜΟΥΣΕΙΟ ΜΟΝΑΧΟΥ</a:t>
            </a:r>
            <a:endParaRPr lang="el-GR" b="1" dirty="0"/>
          </a:p>
        </p:txBody>
      </p:sp>
      <p:sp>
        <p:nvSpPr>
          <p:cNvPr id="3" name="Υπότιτλος 2"/>
          <p:cNvSpPr>
            <a:spLocks noGrp="1"/>
          </p:cNvSpPr>
          <p:nvPr>
            <p:ph type="subTitle" idx="1"/>
          </p:nvPr>
        </p:nvSpPr>
        <p:spPr/>
        <p:txBody>
          <a:bodyPr>
            <a:normAutofit lnSpcReduction="10000"/>
          </a:bodyPr>
          <a:lstStyle/>
          <a:p>
            <a:endParaRPr lang="el-GR" dirty="0" smtClean="0"/>
          </a:p>
          <a:p>
            <a:r>
              <a:rPr lang="el-GR" dirty="0" smtClean="0"/>
              <a:t>ΜΑΡΚΟΣ ΓΑΛΑΖΟΥΛΑΣ, ΓΙΩΡΓΟΣ ΔΗΜΗΤΡΟΚΑΛΗΣ, ΑΝΔΡΕΑΣ ΚΟΥΖΕΛΗΣ</a:t>
            </a:r>
            <a:endParaRPr lang="el-GR" dirty="0"/>
          </a:p>
          <a:p>
            <a:endParaRPr lang="el-GR" dirty="0" smtClean="0"/>
          </a:p>
          <a:p>
            <a:r>
              <a:rPr lang="el-GR" dirty="0" smtClean="0"/>
              <a:t>ΔΕΚΕΜΒΡΙΟΣ 2024</a:t>
            </a:r>
            <a:endParaRPr lang="el-GR" dirty="0"/>
          </a:p>
        </p:txBody>
      </p:sp>
    </p:spTree>
    <p:extLst>
      <p:ext uri="{BB962C8B-B14F-4D97-AF65-F5344CB8AC3E}">
        <p14:creationId xmlns:p14="http://schemas.microsoft.com/office/powerpoint/2010/main" val="1341706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740664" y="214991"/>
            <a:ext cx="10040112" cy="2185214"/>
          </a:xfrm>
          <a:prstGeom prst="rect">
            <a:avLst/>
          </a:prstGeom>
        </p:spPr>
        <p:txBody>
          <a:bodyPr wrap="square">
            <a:spAutoFit/>
          </a:bodyPr>
          <a:lstStyle/>
          <a:p>
            <a:pPr algn="just"/>
            <a:r>
              <a:rPr lang="el-GR" sz="2400" b="1" i="0" dirty="0" smtClean="0">
                <a:solidFill>
                  <a:srgbClr val="000000"/>
                </a:solidFill>
                <a:effectLst/>
              </a:rPr>
              <a:t>Το διάσημο </a:t>
            </a:r>
            <a:r>
              <a:rPr lang="el-GR" sz="2400" b="1" i="0" dirty="0" err="1" smtClean="0">
                <a:solidFill>
                  <a:srgbClr val="000000"/>
                </a:solidFill>
                <a:effectLst/>
              </a:rPr>
              <a:t>Deutsches</a:t>
            </a:r>
            <a:r>
              <a:rPr lang="el-GR" sz="2400" b="1" i="0" dirty="0" smtClean="0">
                <a:solidFill>
                  <a:srgbClr val="000000"/>
                </a:solidFill>
                <a:effectLst/>
              </a:rPr>
              <a:t> </a:t>
            </a:r>
            <a:r>
              <a:rPr lang="el-GR" sz="2400" b="1" i="0" dirty="0" err="1" smtClean="0">
                <a:solidFill>
                  <a:srgbClr val="000000"/>
                </a:solidFill>
                <a:effectLst/>
              </a:rPr>
              <a:t>Museum</a:t>
            </a:r>
            <a:r>
              <a:rPr lang="el-GR" sz="2400" b="1" i="0" dirty="0" smtClean="0">
                <a:solidFill>
                  <a:srgbClr val="000000"/>
                </a:solidFill>
                <a:effectLst/>
              </a:rPr>
              <a:t> of </a:t>
            </a:r>
            <a:r>
              <a:rPr lang="el-GR" sz="2400" b="1" i="0" dirty="0" err="1" smtClean="0">
                <a:solidFill>
                  <a:srgbClr val="000000"/>
                </a:solidFill>
                <a:effectLst/>
              </a:rPr>
              <a:t>Science</a:t>
            </a:r>
            <a:r>
              <a:rPr lang="el-GR" sz="2400" b="1" i="0" dirty="0" smtClean="0">
                <a:solidFill>
                  <a:srgbClr val="000000"/>
                </a:solidFill>
                <a:effectLst/>
              </a:rPr>
              <a:t> &amp; </a:t>
            </a:r>
            <a:r>
              <a:rPr lang="el-GR" sz="2400" b="1" i="0" dirty="0" err="1" smtClean="0">
                <a:solidFill>
                  <a:srgbClr val="000000"/>
                </a:solidFill>
                <a:effectLst/>
              </a:rPr>
              <a:t>Technology</a:t>
            </a:r>
            <a:r>
              <a:rPr lang="el-GR" sz="2400" b="1" i="0" dirty="0" smtClean="0">
                <a:solidFill>
                  <a:srgbClr val="000000"/>
                </a:solidFill>
                <a:effectLst/>
              </a:rPr>
              <a:t> στο Μόναχο είναι ένα από τα μεγαλύτερα μουσεία στον κόσμο.</a:t>
            </a:r>
          </a:p>
          <a:p>
            <a:pPr algn="just"/>
            <a:r>
              <a:rPr lang="el-GR" sz="2200" dirty="0" smtClean="0"/>
              <a:t>Πρόκειται για ένα καταπληκτικό μουσείο επιστήμης και τεχνολογίας με περισσότερους από 1,5 εκατομμύρια επισκέπτες ετησίως και περίπου 125.000 εκθέματα-τεχνολογικούς «θησαυρούς» από 53 πεδία της επιστήμης. Δικαιολογημένα θεωρείται ως το πλουσιότερο μουσείο μηχανικής και τεχνολογίας στον κόσμο.</a:t>
            </a:r>
            <a:endParaRPr lang="el-GR" sz="2200" b="1" i="0" dirty="0" smtClean="0">
              <a:solidFill>
                <a:srgbClr val="000000"/>
              </a:solidFill>
              <a:effectLst/>
            </a:endParaRPr>
          </a:p>
        </p:txBody>
      </p:sp>
      <p:pic>
        <p:nvPicPr>
          <p:cNvPr id="1026" name="Picture 2" descr="Munich 4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088" y="2400205"/>
            <a:ext cx="5568000" cy="4176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Munich 4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3328" y="2400205"/>
            <a:ext cx="5568000" cy="417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20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94944" y="276927"/>
            <a:ext cx="10899648" cy="5509200"/>
          </a:xfrm>
          <a:prstGeom prst="rect">
            <a:avLst/>
          </a:prstGeom>
        </p:spPr>
        <p:txBody>
          <a:bodyPr wrap="square">
            <a:spAutoFit/>
          </a:bodyPr>
          <a:lstStyle/>
          <a:p>
            <a:pPr algn="just"/>
            <a:r>
              <a:rPr lang="el-GR" sz="2200" b="0" i="0" dirty="0" smtClean="0">
                <a:solidFill>
                  <a:srgbClr val="000000"/>
                </a:solidFill>
                <a:effectLst/>
              </a:rPr>
              <a:t>Κάποιος συναντάει σχεδόν τα πάντα </a:t>
            </a:r>
            <a:r>
              <a:rPr lang="el-GR" sz="2200" dirty="0" smtClean="0">
                <a:solidFill>
                  <a:srgbClr val="000000"/>
                </a:solidFill>
              </a:rPr>
              <a:t>σε αυτό </a:t>
            </a:r>
            <a:r>
              <a:rPr lang="el-GR" sz="2200" b="0" i="0" dirty="0" smtClean="0">
                <a:solidFill>
                  <a:srgbClr val="000000"/>
                </a:solidFill>
                <a:effectLst/>
              </a:rPr>
              <a:t>σε πρωτότυπα μέσα - από τις πρώτες ανακαλύψεις του ανθρώπου μέχρι εκθέματα της σύγχρονης αεροναυπηγικής και του Διαστήματος. Στους 6 ορόφους, σε συνολικά πενήντα πτέρυγες έκτασης περίπου 73.000 τετραγωνικών μέτρων απλώνονται </a:t>
            </a:r>
            <a:r>
              <a:rPr lang="el-GR" sz="2200" b="0" i="0" dirty="0" smtClean="0">
                <a:solidFill>
                  <a:srgbClr val="000000"/>
                </a:solidFill>
                <a:effectLst>
                  <a:outerShdw blurRad="38100" dist="38100" dir="2700000" algn="tl">
                    <a:srgbClr val="000000">
                      <a:alpha val="43137"/>
                    </a:srgbClr>
                  </a:outerShdw>
                </a:effectLst>
              </a:rPr>
              <a:t>η μεταλλουργία, η αγροκαλλιέργεια, η </a:t>
            </a:r>
            <a:r>
              <a:rPr lang="el-GR" sz="2200" b="0" i="0" dirty="0" err="1" smtClean="0">
                <a:solidFill>
                  <a:srgbClr val="000000"/>
                </a:solidFill>
                <a:effectLst>
                  <a:outerShdw blurRad="38100" dist="38100" dir="2700000" algn="tl">
                    <a:srgbClr val="000000">
                      <a:alpha val="43137"/>
                    </a:srgbClr>
                  </a:outerShdw>
                </a:effectLst>
              </a:rPr>
              <a:t>ναυπηγική</a:t>
            </a:r>
            <a:r>
              <a:rPr lang="el-GR" sz="2200" b="0" i="0" dirty="0" smtClean="0">
                <a:solidFill>
                  <a:srgbClr val="000000"/>
                </a:solidFill>
                <a:effectLst>
                  <a:outerShdw blurRad="38100" dist="38100" dir="2700000" algn="tl">
                    <a:srgbClr val="000000">
                      <a:alpha val="43137"/>
                    </a:srgbClr>
                  </a:outerShdw>
                </a:effectLst>
              </a:rPr>
              <a:t> και αεροναυπηγική, η χημεία, η φυσική, η φαρμακευτική, αστρονομία, η επικοινωνία, η </a:t>
            </a:r>
            <a:r>
              <a:rPr lang="el-GR" sz="2200" b="0" i="0" dirty="0" err="1" smtClean="0">
                <a:solidFill>
                  <a:srgbClr val="000000"/>
                </a:solidFill>
                <a:effectLst>
                  <a:outerShdw blurRad="38100" dist="38100" dir="2700000" algn="tl">
                    <a:srgbClr val="000000">
                      <a:alpha val="43137"/>
                    </a:srgbClr>
                  </a:outerShdw>
                </a:effectLst>
              </a:rPr>
              <a:t>νανοτεχνολογία</a:t>
            </a:r>
            <a:r>
              <a:rPr lang="el-GR" sz="2200" b="0" i="0" dirty="0" smtClean="0">
                <a:solidFill>
                  <a:srgbClr val="000000"/>
                </a:solidFill>
                <a:effectLst>
                  <a:outerShdw blurRad="38100" dist="38100" dir="2700000" algn="tl">
                    <a:srgbClr val="000000">
                      <a:alpha val="43137"/>
                    </a:srgbClr>
                  </a:outerShdw>
                </a:effectLst>
              </a:rPr>
              <a:t>, η βιολογία, η ρομποτική, η βιοτεχνολογία, η παραγωγή ενέργειας, οι μεταφορές, ηλεκτρονικά μέσα και πολλά άλλα, ανθρώπινα επιτεύγματα από τη λίθινη εποχή ως σήμερα.</a:t>
            </a:r>
          </a:p>
          <a:p>
            <a:pPr algn="just"/>
            <a:r>
              <a:rPr lang="el-GR" sz="2200" b="1" i="0" dirty="0" smtClean="0">
                <a:solidFill>
                  <a:srgbClr val="000000"/>
                </a:solidFill>
                <a:effectLst/>
              </a:rPr>
              <a:t>Στα ιστορικά εκθέματα του μουσείου </a:t>
            </a:r>
            <a:r>
              <a:rPr lang="el-GR" sz="2200" b="0" i="0" dirty="0" smtClean="0">
                <a:solidFill>
                  <a:srgbClr val="000000"/>
                </a:solidFill>
                <a:effectLst/>
              </a:rPr>
              <a:t>συμπεριλαμβάνονται </a:t>
            </a:r>
            <a:r>
              <a:rPr lang="el-GR" sz="2200" b="0" i="0" dirty="0" smtClean="0">
                <a:solidFill>
                  <a:srgbClr val="000000"/>
                </a:solidFill>
                <a:effectLst>
                  <a:outerShdw blurRad="38100" dist="38100" dir="2700000" algn="tl">
                    <a:srgbClr val="000000">
                      <a:alpha val="43137"/>
                    </a:srgbClr>
                  </a:outerShdw>
                </a:effectLst>
              </a:rPr>
              <a:t>το πρώτο μηχανοκίνητο αεροσκάφος των αδελφών </a:t>
            </a:r>
            <a:r>
              <a:rPr lang="el-GR" sz="2200" b="0" i="0" dirty="0" err="1" smtClean="0">
                <a:solidFill>
                  <a:srgbClr val="000000"/>
                </a:solidFill>
                <a:effectLst>
                  <a:outerShdw blurRad="38100" dist="38100" dir="2700000" algn="tl">
                    <a:srgbClr val="000000">
                      <a:alpha val="43137"/>
                    </a:srgbClr>
                  </a:outerShdw>
                </a:effectLst>
              </a:rPr>
              <a:t>Ράιτ</a:t>
            </a:r>
            <a:r>
              <a:rPr lang="el-GR" sz="2200" b="0" i="0" dirty="0" smtClean="0">
                <a:solidFill>
                  <a:srgbClr val="000000"/>
                </a:solidFill>
                <a:effectLst>
                  <a:outerShdw blurRad="38100" dist="38100" dir="2700000" algn="tl">
                    <a:srgbClr val="000000">
                      <a:alpha val="43137"/>
                    </a:srgbClr>
                  </a:outerShdw>
                </a:effectLst>
              </a:rPr>
              <a:t>, το U1 υποβρύχιο, ο πρώτος προγραμματιζόμενος υπολογιστής του κόσμου (</a:t>
            </a:r>
            <a:r>
              <a:rPr lang="el-GR" sz="2200" b="0" i="0" dirty="0" err="1" smtClean="0">
                <a:solidFill>
                  <a:srgbClr val="000000"/>
                </a:solidFill>
                <a:effectLst>
                  <a:outerShdw blurRad="38100" dist="38100" dir="2700000" algn="tl">
                    <a:srgbClr val="000000">
                      <a:alpha val="43137"/>
                    </a:srgbClr>
                  </a:outerShdw>
                </a:effectLst>
              </a:rPr>
              <a:t>Conrad</a:t>
            </a:r>
            <a:r>
              <a:rPr lang="el-GR" sz="2200" b="0" i="0" dirty="0" smtClean="0">
                <a:solidFill>
                  <a:srgbClr val="000000"/>
                </a:solidFill>
                <a:effectLst>
                  <a:outerShdw blurRad="38100" dist="38100" dir="2700000" algn="tl">
                    <a:srgbClr val="000000">
                      <a:alpha val="43137"/>
                    </a:srgbClr>
                  </a:outerShdw>
                </a:effectLst>
              </a:rPr>
              <a:t> </a:t>
            </a:r>
            <a:r>
              <a:rPr lang="el-GR" sz="2200" b="0" i="0" dirty="0" err="1" smtClean="0">
                <a:solidFill>
                  <a:srgbClr val="000000"/>
                </a:solidFill>
                <a:effectLst>
                  <a:outerShdw blurRad="38100" dist="38100" dir="2700000" algn="tl">
                    <a:srgbClr val="000000">
                      <a:alpha val="43137"/>
                    </a:srgbClr>
                  </a:outerShdw>
                </a:effectLst>
              </a:rPr>
              <a:t>Zuse</a:t>
            </a:r>
            <a:r>
              <a:rPr lang="el-GR" sz="2200" b="0" i="0" dirty="0" smtClean="0">
                <a:solidFill>
                  <a:srgbClr val="000000"/>
                </a:solidFill>
                <a:effectLst>
                  <a:outerShdw blurRad="38100" dist="38100" dir="2700000" algn="tl">
                    <a:srgbClr val="000000">
                      <a:alpha val="43137"/>
                    </a:srgbClr>
                  </a:outerShdw>
                </a:effectLst>
              </a:rPr>
              <a:t> της Z3),το εργαστήριο του Γαλιλαίου, το Κελί </a:t>
            </a:r>
            <a:r>
              <a:rPr lang="el-GR" sz="2200" b="0" i="0" dirty="0" err="1" smtClean="0">
                <a:solidFill>
                  <a:srgbClr val="000000"/>
                </a:solidFill>
                <a:effectLst>
                  <a:outerShdw blurRad="38100" dist="38100" dir="2700000" algn="tl">
                    <a:srgbClr val="000000">
                      <a:alpha val="43137"/>
                    </a:srgbClr>
                  </a:outerShdw>
                </a:effectLst>
              </a:rPr>
              <a:t>Faraday</a:t>
            </a:r>
            <a:r>
              <a:rPr lang="el-GR" sz="2200" b="0" i="0" dirty="0" smtClean="0">
                <a:solidFill>
                  <a:srgbClr val="000000"/>
                </a:solidFill>
                <a:effectLst>
                  <a:outerShdw blurRad="38100" dist="38100" dir="2700000" algn="tl">
                    <a:srgbClr val="000000">
                      <a:alpha val="43137"/>
                    </a:srgbClr>
                  </a:outerShdw>
                </a:effectLst>
              </a:rPr>
              <a:t> που έχει «χτυπηθεί» με πολύ ισχυρό ρεύμα πάνω από 60.000 φορές και συγκαταλέγεται στα ασφαλέστερα σημεία στον κόσμο, ο πρώτος κινητήρας </a:t>
            </a:r>
            <a:r>
              <a:rPr lang="el-GR" sz="2200" b="0" i="0" dirty="0" err="1" smtClean="0">
                <a:solidFill>
                  <a:srgbClr val="000000"/>
                </a:solidFill>
                <a:effectLst>
                  <a:outerShdw blurRad="38100" dist="38100" dir="2700000" algn="tl">
                    <a:srgbClr val="000000">
                      <a:alpha val="43137"/>
                    </a:srgbClr>
                  </a:outerShdw>
                </a:effectLst>
              </a:rPr>
              <a:t>Diesel</a:t>
            </a:r>
            <a:r>
              <a:rPr lang="el-GR" sz="2200" b="0" i="0" dirty="0" smtClean="0">
                <a:solidFill>
                  <a:srgbClr val="000000"/>
                </a:solidFill>
                <a:effectLst>
                  <a:outerShdw blurRad="38100" dist="38100" dir="2700000" algn="tl">
                    <a:srgbClr val="000000">
                      <a:alpha val="43137"/>
                    </a:srgbClr>
                  </a:outerShdw>
                </a:effectLst>
              </a:rPr>
              <a:t>, το πρώτο αυτοκίνητο του </a:t>
            </a:r>
            <a:r>
              <a:rPr lang="el-GR" sz="2200" b="0" i="0" dirty="0" err="1" smtClean="0">
                <a:solidFill>
                  <a:srgbClr val="000000"/>
                </a:solidFill>
                <a:effectLst>
                  <a:outerShdw blurRad="38100" dist="38100" dir="2700000" algn="tl">
                    <a:srgbClr val="000000">
                      <a:alpha val="43137"/>
                    </a:srgbClr>
                  </a:outerShdw>
                </a:effectLst>
              </a:rPr>
              <a:t>Karl</a:t>
            </a:r>
            <a:r>
              <a:rPr lang="el-GR" sz="2200" b="0" i="0" dirty="0" smtClean="0">
                <a:solidFill>
                  <a:srgbClr val="000000"/>
                </a:solidFill>
                <a:effectLst>
                  <a:outerShdw blurRad="38100" dist="38100" dir="2700000" algn="tl">
                    <a:srgbClr val="000000">
                      <a:alpha val="43137"/>
                    </a:srgbClr>
                  </a:outerShdw>
                </a:effectLst>
              </a:rPr>
              <a:t> </a:t>
            </a:r>
            <a:r>
              <a:rPr lang="el-GR" sz="2200" b="0" i="0" dirty="0" err="1" smtClean="0">
                <a:solidFill>
                  <a:srgbClr val="000000"/>
                </a:solidFill>
                <a:effectLst>
                  <a:outerShdw blurRad="38100" dist="38100" dir="2700000" algn="tl">
                    <a:srgbClr val="000000">
                      <a:alpha val="43137"/>
                    </a:srgbClr>
                  </a:outerShdw>
                </a:effectLst>
              </a:rPr>
              <a:t>Benz</a:t>
            </a:r>
            <a:r>
              <a:rPr lang="el-GR" sz="2200" b="0" i="0" dirty="0" smtClean="0">
                <a:solidFill>
                  <a:srgbClr val="000000"/>
                </a:solidFill>
                <a:effectLst>
                  <a:outerShdw blurRad="38100" dist="38100" dir="2700000" algn="tl">
                    <a:srgbClr val="000000">
                      <a:alpha val="43137"/>
                    </a:srgbClr>
                  </a:outerShdw>
                </a:effectLst>
              </a:rPr>
              <a:t>, η πρώτη πρίζα </a:t>
            </a:r>
            <a:r>
              <a:rPr lang="el-GR" sz="2200" b="0" i="0" dirty="0" err="1" smtClean="0">
                <a:solidFill>
                  <a:srgbClr val="000000"/>
                </a:solidFill>
                <a:effectLst>
                  <a:outerShdw blurRad="38100" dist="38100" dir="2700000" algn="tl">
                    <a:srgbClr val="000000">
                      <a:alpha val="43137"/>
                    </a:srgbClr>
                  </a:outerShdw>
                </a:effectLst>
              </a:rPr>
              <a:t>Fischer</a:t>
            </a:r>
            <a:r>
              <a:rPr lang="el-GR" sz="2200" b="0" i="0" dirty="0" smtClean="0">
                <a:solidFill>
                  <a:srgbClr val="000000"/>
                </a:solidFill>
                <a:effectLst>
                  <a:outerShdw blurRad="38100" dist="38100" dir="2700000" algn="tl">
                    <a:srgbClr val="000000">
                      <a:alpha val="43137"/>
                    </a:srgbClr>
                  </a:outerShdw>
                </a:effectLst>
              </a:rPr>
              <a:t> κ.α. Η πιο δημοφιλής έκθεση σύμφωνα με τους επισκέπτες είναι το </a:t>
            </a:r>
            <a:r>
              <a:rPr lang="el-GR" sz="2200" b="0" i="0" dirty="0" err="1" smtClean="0">
                <a:solidFill>
                  <a:srgbClr val="000000"/>
                </a:solidFill>
                <a:effectLst>
                  <a:outerShdw blurRad="38100" dist="38100" dir="2700000" algn="tl">
                    <a:srgbClr val="000000">
                      <a:alpha val="43137"/>
                    </a:srgbClr>
                  </a:outerShdw>
                </a:effectLst>
              </a:rPr>
              <a:t>Model</a:t>
            </a:r>
            <a:r>
              <a:rPr lang="el-GR" sz="2200" b="0" i="0" dirty="0" smtClean="0">
                <a:solidFill>
                  <a:srgbClr val="000000"/>
                </a:solidFill>
                <a:effectLst>
                  <a:outerShdw blurRad="38100" dist="38100" dir="2700000" algn="tl">
                    <a:srgbClr val="000000">
                      <a:alpha val="43137"/>
                    </a:srgbClr>
                  </a:outerShdw>
                </a:effectLst>
              </a:rPr>
              <a:t> </a:t>
            </a:r>
            <a:r>
              <a:rPr lang="el-GR" sz="2200" b="0" i="0" dirty="0" err="1" smtClean="0">
                <a:solidFill>
                  <a:srgbClr val="000000"/>
                </a:solidFill>
                <a:effectLst>
                  <a:outerShdw blurRad="38100" dist="38100" dir="2700000" algn="tl">
                    <a:srgbClr val="000000">
                      <a:alpha val="43137"/>
                    </a:srgbClr>
                  </a:outerShdw>
                </a:effectLst>
              </a:rPr>
              <a:t>Train</a:t>
            </a:r>
            <a:r>
              <a:rPr lang="el-GR" sz="2200" b="0" i="0" dirty="0" smtClean="0">
                <a:solidFill>
                  <a:srgbClr val="000000"/>
                </a:solidFill>
                <a:effectLst>
                  <a:outerShdw blurRad="38100" dist="38100" dir="2700000" algn="tl">
                    <a:srgbClr val="000000">
                      <a:alpha val="43137"/>
                    </a:srgbClr>
                  </a:outerShdw>
                </a:effectLst>
              </a:rPr>
              <a:t> </a:t>
            </a:r>
            <a:r>
              <a:rPr lang="el-GR" sz="2200" b="0" i="0" dirty="0" err="1" smtClean="0">
                <a:solidFill>
                  <a:srgbClr val="000000"/>
                </a:solidFill>
                <a:effectLst>
                  <a:outerShdw blurRad="38100" dist="38100" dir="2700000" algn="tl">
                    <a:srgbClr val="000000">
                      <a:alpha val="43137"/>
                    </a:srgbClr>
                  </a:outerShdw>
                </a:effectLst>
              </a:rPr>
              <a:t>Set</a:t>
            </a:r>
            <a:r>
              <a:rPr lang="el-GR" sz="2200" b="0" i="0" dirty="0" smtClean="0">
                <a:solidFill>
                  <a:srgbClr val="000000"/>
                </a:solidFill>
                <a:effectLst>
                  <a:outerShdw blurRad="38100" dist="38100" dir="2700000" algn="tl">
                    <a:srgbClr val="000000">
                      <a:alpha val="43137"/>
                    </a:srgbClr>
                  </a:outerShdw>
                </a:effectLst>
              </a:rPr>
              <a:t> που καταλαμβάνει ξεχωριστό χώρο, ενώ υπάρχει επίσης μια ξεχωριστή αίθουσα που είναι αφιερωμένη στη βιομηχανία αεροσκαφών και την αεροδυναμική.</a:t>
            </a:r>
            <a:endParaRPr lang="el-GR" sz="2200" b="0" i="0" dirty="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2977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94360" y="228599"/>
            <a:ext cx="11100816" cy="5170646"/>
          </a:xfrm>
          <a:prstGeom prst="rect">
            <a:avLst/>
          </a:prstGeom>
        </p:spPr>
        <p:txBody>
          <a:bodyPr wrap="square">
            <a:spAutoFit/>
          </a:bodyPr>
          <a:lstStyle/>
          <a:p>
            <a:pPr algn="just"/>
            <a:r>
              <a:rPr lang="el-GR" sz="2200" b="0" i="0" dirty="0" smtClean="0">
                <a:solidFill>
                  <a:srgbClr val="000000"/>
                </a:solidFill>
                <a:effectLst/>
                <a:latin typeface="Calibri" panose="020F0502020204030204" pitchFamily="34" charset="0"/>
                <a:cs typeface="Calibri" panose="020F0502020204030204" pitchFamily="34" charset="0"/>
              </a:rPr>
              <a:t>Εξαιρετικές δε, είναι οι αναπαραστάσεις με </a:t>
            </a:r>
            <a:r>
              <a:rPr lang="el-GR" sz="2200" b="0" i="0" dirty="0" smtClean="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ανθρώπινα ομοιώματα </a:t>
            </a:r>
            <a:r>
              <a:rPr lang="el-GR" sz="2200" b="0" i="0" dirty="0" smtClean="0">
                <a:solidFill>
                  <a:srgbClr val="000000"/>
                </a:solidFill>
                <a:effectLst/>
                <a:latin typeface="Calibri" panose="020F0502020204030204" pitchFamily="34" charset="0"/>
                <a:cs typeface="Calibri" panose="020F0502020204030204" pitchFamily="34" charset="0"/>
              </a:rPr>
              <a:t>που, εντελώς ρεαλιστικά και σε φυσικό μέγεθος, αναβιώνουν και αφηγούνται την ιστορία των τεχνολογικών και επιστημονικών επιτευγμάτων των προηγούμενων δεκαετιών, ταξιδεύοντας τον επισκέπτη στο τεχνολογικό παρελθόν της Γερμανίας, αλλά και ολόκληρης της Ευρώπης. </a:t>
            </a:r>
          </a:p>
          <a:p>
            <a:pPr algn="just"/>
            <a:r>
              <a:rPr lang="el-GR" sz="2200" b="0" i="0" dirty="0" smtClean="0">
                <a:solidFill>
                  <a:srgbClr val="000000"/>
                </a:solidFill>
                <a:effectLst/>
                <a:latin typeface="Calibri" panose="020F0502020204030204" pitchFamily="34" charset="0"/>
                <a:cs typeface="Calibri" panose="020F0502020204030204" pitchFamily="34" charset="0"/>
              </a:rPr>
              <a:t>Το Γερμανικό Μουσείο </a:t>
            </a:r>
            <a:r>
              <a:rPr lang="el-GR" sz="2200" b="1" i="0" dirty="0" smtClean="0">
                <a:solidFill>
                  <a:srgbClr val="000000"/>
                </a:solidFill>
                <a:effectLst/>
                <a:latin typeface="Calibri" panose="020F0502020204030204" pitchFamily="34" charset="0"/>
                <a:cs typeface="Calibri" panose="020F0502020204030204" pitchFamily="34" charset="0"/>
              </a:rPr>
              <a:t>ιδρύθηκε στις 28 Ιουνίου του 1903 </a:t>
            </a:r>
            <a:r>
              <a:rPr lang="el-GR" sz="2200" b="0" i="0" dirty="0" smtClean="0">
                <a:solidFill>
                  <a:srgbClr val="000000"/>
                </a:solidFill>
                <a:effectLst/>
                <a:latin typeface="Calibri" panose="020F0502020204030204" pitchFamily="34" charset="0"/>
                <a:cs typeface="Calibri" panose="020F0502020204030204" pitchFamily="34" charset="0"/>
              </a:rPr>
              <a:t>με πρωτοβουλία του μηχανικού </a:t>
            </a:r>
            <a:r>
              <a:rPr lang="el-GR" sz="2200" b="0" i="0" dirty="0" err="1" smtClean="0">
                <a:solidFill>
                  <a:srgbClr val="000000"/>
                </a:solidFill>
                <a:effectLst/>
                <a:latin typeface="Calibri" panose="020F0502020204030204" pitchFamily="34" charset="0"/>
                <a:cs typeface="Calibri" panose="020F0502020204030204" pitchFamily="34" charset="0"/>
              </a:rPr>
              <a:t>Oskar</a:t>
            </a:r>
            <a:r>
              <a:rPr lang="el-GR" sz="2200" b="0" i="0" dirty="0" smtClean="0">
                <a:solidFill>
                  <a:srgbClr val="000000"/>
                </a:solidFill>
                <a:effectLst/>
                <a:latin typeface="Calibri" panose="020F0502020204030204" pitchFamily="34" charset="0"/>
                <a:cs typeface="Calibri" panose="020F0502020204030204" pitchFamily="34" charset="0"/>
              </a:rPr>
              <a:t> </a:t>
            </a:r>
            <a:r>
              <a:rPr lang="el-GR" sz="2200" b="0" i="0" dirty="0" err="1" smtClean="0">
                <a:solidFill>
                  <a:srgbClr val="000000"/>
                </a:solidFill>
                <a:effectLst/>
                <a:latin typeface="Calibri" panose="020F0502020204030204" pitchFamily="34" charset="0"/>
                <a:cs typeface="Calibri" panose="020F0502020204030204" pitchFamily="34" charset="0"/>
              </a:rPr>
              <a:t>von</a:t>
            </a:r>
            <a:r>
              <a:rPr lang="el-GR" sz="2200" b="0" i="0" dirty="0" smtClean="0">
                <a:solidFill>
                  <a:srgbClr val="000000"/>
                </a:solidFill>
                <a:effectLst/>
                <a:latin typeface="Calibri" panose="020F0502020204030204" pitchFamily="34" charset="0"/>
                <a:cs typeface="Calibri" panose="020F0502020204030204" pitchFamily="34" charset="0"/>
              </a:rPr>
              <a:t> </a:t>
            </a:r>
            <a:r>
              <a:rPr lang="el-GR" sz="2200" b="0" i="0" dirty="0" err="1" smtClean="0">
                <a:solidFill>
                  <a:srgbClr val="000000"/>
                </a:solidFill>
                <a:effectLst/>
                <a:latin typeface="Calibri" panose="020F0502020204030204" pitchFamily="34" charset="0"/>
                <a:cs typeface="Calibri" panose="020F0502020204030204" pitchFamily="34" charset="0"/>
              </a:rPr>
              <a:t>Miller</a:t>
            </a:r>
            <a:r>
              <a:rPr lang="el-GR" sz="2200" b="0" i="0" dirty="0" smtClean="0">
                <a:solidFill>
                  <a:srgbClr val="000000"/>
                </a:solidFill>
                <a:effectLst/>
                <a:latin typeface="Calibri" panose="020F0502020204030204" pitchFamily="34" charset="0"/>
                <a:cs typeface="Calibri" panose="020F0502020204030204" pitchFamily="34" charset="0"/>
              </a:rPr>
              <a:t> στα πλαίσια μίας συνάντησης του Συνδέσμου Γερμανών Μηχανικών και το πλήρες όνομα του είναι: «Γερμανικό Μουσείο των Αριστουργημάτων των Φυσικών Επιστημών και της Τεχνολογίας» (</a:t>
            </a:r>
            <a:r>
              <a:rPr lang="el-GR" sz="2200" b="0" i="0" dirty="0" err="1" smtClean="0">
                <a:solidFill>
                  <a:srgbClr val="000000"/>
                </a:solidFill>
                <a:effectLst/>
                <a:latin typeface="Calibri" panose="020F0502020204030204" pitchFamily="34" charset="0"/>
                <a:cs typeface="Calibri" panose="020F0502020204030204" pitchFamily="34" charset="0"/>
              </a:rPr>
              <a:t>German</a:t>
            </a:r>
            <a:r>
              <a:rPr lang="el-GR" sz="2200" b="0" i="0" dirty="0" smtClean="0">
                <a:solidFill>
                  <a:srgbClr val="000000"/>
                </a:solidFill>
                <a:effectLst/>
                <a:latin typeface="Calibri" panose="020F0502020204030204" pitchFamily="34" charset="0"/>
                <a:cs typeface="Calibri" panose="020F0502020204030204" pitchFamily="34" charset="0"/>
              </a:rPr>
              <a:t> </a:t>
            </a:r>
            <a:r>
              <a:rPr lang="el-GR" sz="2200" b="0" i="0" dirty="0" err="1" smtClean="0">
                <a:solidFill>
                  <a:srgbClr val="000000"/>
                </a:solidFill>
                <a:effectLst/>
                <a:latin typeface="Calibri" panose="020F0502020204030204" pitchFamily="34" charset="0"/>
                <a:cs typeface="Calibri" panose="020F0502020204030204" pitchFamily="34" charset="0"/>
              </a:rPr>
              <a:t>Museum</a:t>
            </a:r>
            <a:r>
              <a:rPr lang="el-GR" sz="2200" b="0" i="0" dirty="0" smtClean="0">
                <a:solidFill>
                  <a:srgbClr val="000000"/>
                </a:solidFill>
                <a:effectLst/>
                <a:latin typeface="Calibri" panose="020F0502020204030204" pitchFamily="34" charset="0"/>
                <a:cs typeface="Calibri" panose="020F0502020204030204" pitchFamily="34" charset="0"/>
              </a:rPr>
              <a:t> of </a:t>
            </a:r>
            <a:r>
              <a:rPr lang="el-GR" sz="2200" b="0" i="0" dirty="0" err="1" smtClean="0">
                <a:solidFill>
                  <a:srgbClr val="000000"/>
                </a:solidFill>
                <a:effectLst/>
                <a:latin typeface="Calibri" panose="020F0502020204030204" pitchFamily="34" charset="0"/>
                <a:cs typeface="Calibri" panose="020F0502020204030204" pitchFamily="34" charset="0"/>
              </a:rPr>
              <a:t>Masterpieces</a:t>
            </a:r>
            <a:r>
              <a:rPr lang="el-GR" sz="2200" b="0" i="0" dirty="0" smtClean="0">
                <a:solidFill>
                  <a:srgbClr val="000000"/>
                </a:solidFill>
                <a:effectLst/>
                <a:latin typeface="Calibri" panose="020F0502020204030204" pitchFamily="34" charset="0"/>
                <a:cs typeface="Calibri" panose="020F0502020204030204" pitchFamily="34" charset="0"/>
              </a:rPr>
              <a:t> of </a:t>
            </a:r>
            <a:r>
              <a:rPr lang="el-GR" sz="2200" b="0" i="0" dirty="0" err="1" smtClean="0">
                <a:solidFill>
                  <a:srgbClr val="000000"/>
                </a:solidFill>
                <a:effectLst/>
                <a:latin typeface="Calibri" panose="020F0502020204030204" pitchFamily="34" charset="0"/>
                <a:cs typeface="Calibri" panose="020F0502020204030204" pitchFamily="34" charset="0"/>
              </a:rPr>
              <a:t>Science</a:t>
            </a:r>
            <a:r>
              <a:rPr lang="el-GR" sz="2200" b="0" i="0" dirty="0" smtClean="0">
                <a:solidFill>
                  <a:srgbClr val="000000"/>
                </a:solidFill>
                <a:effectLst/>
                <a:latin typeface="Calibri" panose="020F0502020204030204" pitchFamily="34" charset="0"/>
                <a:cs typeface="Calibri" panose="020F0502020204030204" pitchFamily="34" charset="0"/>
              </a:rPr>
              <a:t> and </a:t>
            </a:r>
            <a:r>
              <a:rPr lang="el-GR" sz="2200" b="0" i="0" dirty="0" err="1" smtClean="0">
                <a:solidFill>
                  <a:srgbClr val="000000"/>
                </a:solidFill>
                <a:effectLst/>
                <a:latin typeface="Calibri" panose="020F0502020204030204" pitchFamily="34" charset="0"/>
                <a:cs typeface="Calibri" panose="020F0502020204030204" pitchFamily="34" charset="0"/>
              </a:rPr>
              <a:t>Technology</a:t>
            </a:r>
            <a:r>
              <a:rPr lang="el-GR" sz="2200" b="0" i="0" dirty="0" smtClean="0">
                <a:solidFill>
                  <a:srgbClr val="000000"/>
                </a:solidFill>
                <a:effectLst/>
                <a:latin typeface="Calibri" panose="020F0502020204030204" pitchFamily="34" charset="0"/>
                <a:cs typeface="Calibri" panose="020F0502020204030204" pitchFamily="34" charset="0"/>
              </a:rPr>
              <a:t>).</a:t>
            </a:r>
          </a:p>
          <a:p>
            <a:pPr algn="just"/>
            <a:r>
              <a:rPr lang="el-GR" sz="2200" b="1" i="0" dirty="0" smtClean="0">
                <a:solidFill>
                  <a:srgbClr val="000000"/>
                </a:solidFill>
                <a:effectLst/>
                <a:latin typeface="Calibri" panose="020F0502020204030204" pitchFamily="34" charset="0"/>
                <a:cs typeface="Calibri" panose="020F0502020204030204" pitchFamily="34" charset="0"/>
              </a:rPr>
              <a:t>Το κεντρικό κτίριο του μουσείου που βρίσκεται σε ένα μικρό νησί στον ποταμό </a:t>
            </a:r>
            <a:r>
              <a:rPr lang="el-GR" sz="2200" b="1" i="0" dirty="0" err="1" smtClean="0">
                <a:solidFill>
                  <a:srgbClr val="000000"/>
                </a:solidFill>
                <a:effectLst/>
                <a:latin typeface="Calibri" panose="020F0502020204030204" pitchFamily="34" charset="0"/>
                <a:cs typeface="Calibri" panose="020F0502020204030204" pitchFamily="34" charset="0"/>
              </a:rPr>
              <a:t>Isar</a:t>
            </a:r>
            <a:r>
              <a:rPr lang="el-GR" sz="2200" b="1" i="0" dirty="0" smtClean="0">
                <a:solidFill>
                  <a:srgbClr val="000000"/>
                </a:solidFill>
                <a:effectLst/>
                <a:latin typeface="Calibri" panose="020F0502020204030204" pitchFamily="34" charset="0"/>
                <a:cs typeface="Calibri" panose="020F0502020204030204" pitchFamily="34" charset="0"/>
              </a:rPr>
              <a:t>, άνοιξε τις πύλες του το 1925 και αργότερα μετονομάστηκε, σε νησί των Μουσείων (</a:t>
            </a:r>
            <a:r>
              <a:rPr lang="el-GR" sz="2200" b="1" i="0" dirty="0" err="1" smtClean="0">
                <a:solidFill>
                  <a:srgbClr val="000000"/>
                </a:solidFill>
                <a:effectLst/>
                <a:latin typeface="Calibri" panose="020F0502020204030204" pitchFamily="34" charset="0"/>
                <a:cs typeface="Calibri" panose="020F0502020204030204" pitchFamily="34" charset="0"/>
              </a:rPr>
              <a:t>Museumsinsel</a:t>
            </a:r>
            <a:r>
              <a:rPr lang="el-GR" sz="2200" b="1" i="0" dirty="0" smtClean="0">
                <a:solidFill>
                  <a:srgbClr val="000000"/>
                </a:solidFill>
                <a:effectLst/>
                <a:latin typeface="Calibri" panose="020F0502020204030204" pitchFamily="34" charset="0"/>
                <a:cs typeface="Calibri" panose="020F0502020204030204" pitchFamily="34" charset="0"/>
              </a:rPr>
              <a:t>)</a:t>
            </a:r>
            <a:r>
              <a:rPr lang="el-GR" sz="2200" b="0" i="0" dirty="0" smtClean="0">
                <a:solidFill>
                  <a:srgbClr val="000000"/>
                </a:solidFill>
                <a:effectLst/>
                <a:latin typeface="Calibri" panose="020F0502020204030204" pitchFamily="34" charset="0"/>
                <a:cs typeface="Calibri" panose="020F0502020204030204" pitchFamily="34" charset="0"/>
              </a:rPr>
              <a:t>. Το Μουσείο διαθέτει και αλλά τέσσερα παραρτήματα, το </a:t>
            </a:r>
            <a:r>
              <a:rPr lang="el-GR" sz="2200" b="0" i="0" dirty="0" err="1" smtClean="0">
                <a:solidFill>
                  <a:srgbClr val="000000"/>
                </a:solidFill>
                <a:effectLst/>
                <a:latin typeface="Calibri" panose="020F0502020204030204" pitchFamily="34" charset="0"/>
                <a:cs typeface="Calibri" panose="020F0502020204030204" pitchFamily="34" charset="0"/>
              </a:rPr>
              <a:t>Flugwerft</a:t>
            </a:r>
            <a:r>
              <a:rPr lang="el-GR" sz="2200" b="0" i="0" dirty="0" smtClean="0">
                <a:solidFill>
                  <a:srgbClr val="000000"/>
                </a:solidFill>
                <a:effectLst/>
                <a:latin typeface="Calibri" panose="020F0502020204030204" pitchFamily="34" charset="0"/>
                <a:cs typeface="Calibri" panose="020F0502020204030204" pitchFamily="34" charset="0"/>
              </a:rPr>
              <a:t> </a:t>
            </a:r>
            <a:r>
              <a:rPr lang="el-GR" sz="2200" b="0" i="0" dirty="0" err="1" smtClean="0">
                <a:solidFill>
                  <a:srgbClr val="000000"/>
                </a:solidFill>
                <a:effectLst/>
                <a:latin typeface="Calibri" panose="020F0502020204030204" pitchFamily="34" charset="0"/>
                <a:cs typeface="Calibri" panose="020F0502020204030204" pitchFamily="34" charset="0"/>
              </a:rPr>
              <a:t>Schleißheim</a:t>
            </a:r>
            <a:r>
              <a:rPr lang="el-GR" sz="2200" b="0" i="0" dirty="0" smtClean="0">
                <a:solidFill>
                  <a:srgbClr val="000000"/>
                </a:solidFill>
                <a:effectLst/>
                <a:latin typeface="Calibri" panose="020F0502020204030204" pitchFamily="34" charset="0"/>
                <a:cs typeface="Calibri" panose="020F0502020204030204" pitchFamily="34" charset="0"/>
              </a:rPr>
              <a:t>, το </a:t>
            </a:r>
            <a:r>
              <a:rPr lang="el-GR" sz="2200" b="0" i="0" dirty="0" err="1" smtClean="0">
                <a:solidFill>
                  <a:srgbClr val="000000"/>
                </a:solidFill>
                <a:effectLst/>
                <a:latin typeface="Calibri" panose="020F0502020204030204" pitchFamily="34" charset="0"/>
                <a:cs typeface="Calibri" panose="020F0502020204030204" pitchFamily="34" charset="0"/>
              </a:rPr>
              <a:t>Deutsches</a:t>
            </a:r>
            <a:r>
              <a:rPr lang="el-GR" sz="2200" b="0" i="0" dirty="0" smtClean="0">
                <a:solidFill>
                  <a:srgbClr val="000000"/>
                </a:solidFill>
                <a:effectLst/>
                <a:latin typeface="Calibri" panose="020F0502020204030204" pitchFamily="34" charset="0"/>
                <a:cs typeface="Calibri" panose="020F0502020204030204" pitchFamily="34" charset="0"/>
              </a:rPr>
              <a:t> </a:t>
            </a:r>
            <a:r>
              <a:rPr lang="el-GR" sz="2200" b="0" i="0" dirty="0" err="1" smtClean="0">
                <a:solidFill>
                  <a:srgbClr val="000000"/>
                </a:solidFill>
                <a:effectLst/>
                <a:latin typeface="Calibri" panose="020F0502020204030204" pitchFamily="34" charset="0"/>
                <a:cs typeface="Calibri" panose="020F0502020204030204" pitchFamily="34" charset="0"/>
              </a:rPr>
              <a:t>Museum</a:t>
            </a:r>
            <a:r>
              <a:rPr lang="el-GR" sz="2200" b="0" i="0" dirty="0" smtClean="0">
                <a:solidFill>
                  <a:srgbClr val="000000"/>
                </a:solidFill>
                <a:effectLst/>
                <a:latin typeface="Calibri" panose="020F0502020204030204" pitchFamily="34" charset="0"/>
                <a:cs typeface="Calibri" panose="020F0502020204030204" pitchFamily="34" charset="0"/>
              </a:rPr>
              <a:t> </a:t>
            </a:r>
            <a:r>
              <a:rPr lang="el-GR" sz="2200" b="0" i="0" dirty="0" err="1" smtClean="0">
                <a:solidFill>
                  <a:srgbClr val="000000"/>
                </a:solidFill>
                <a:effectLst/>
                <a:latin typeface="Calibri" panose="020F0502020204030204" pitchFamily="34" charset="0"/>
                <a:cs typeface="Calibri" panose="020F0502020204030204" pitchFamily="34" charset="0"/>
              </a:rPr>
              <a:t>Verkehrszentrum</a:t>
            </a:r>
            <a:r>
              <a:rPr lang="el-GR" sz="2200" b="0" i="0" dirty="0" smtClean="0">
                <a:solidFill>
                  <a:srgbClr val="000000"/>
                </a:solidFill>
                <a:effectLst/>
                <a:latin typeface="Calibri" panose="020F0502020204030204" pitchFamily="34" charset="0"/>
                <a:cs typeface="Calibri" panose="020F0502020204030204" pitchFamily="34" charset="0"/>
              </a:rPr>
              <a:t> που επικεντρώνεται στις τεχνολογίες μεταφορών, το </a:t>
            </a:r>
            <a:r>
              <a:rPr lang="el-GR" sz="2200" b="0" i="0" dirty="0" err="1" smtClean="0">
                <a:solidFill>
                  <a:srgbClr val="000000"/>
                </a:solidFill>
                <a:effectLst/>
                <a:latin typeface="Calibri" panose="020F0502020204030204" pitchFamily="34" charset="0"/>
                <a:cs typeface="Calibri" panose="020F0502020204030204" pitchFamily="34" charset="0"/>
              </a:rPr>
              <a:t>Deutsches</a:t>
            </a:r>
            <a:r>
              <a:rPr lang="el-GR" sz="2200" b="0" i="0" dirty="0" smtClean="0">
                <a:solidFill>
                  <a:srgbClr val="000000"/>
                </a:solidFill>
                <a:effectLst/>
                <a:latin typeface="Calibri" panose="020F0502020204030204" pitchFamily="34" charset="0"/>
                <a:cs typeface="Calibri" panose="020F0502020204030204" pitchFamily="34" charset="0"/>
              </a:rPr>
              <a:t> </a:t>
            </a:r>
            <a:r>
              <a:rPr lang="el-GR" sz="2200" b="0" i="0" dirty="0" err="1" smtClean="0">
                <a:solidFill>
                  <a:srgbClr val="000000"/>
                </a:solidFill>
                <a:effectLst/>
                <a:latin typeface="Calibri" panose="020F0502020204030204" pitchFamily="34" charset="0"/>
                <a:cs typeface="Calibri" panose="020F0502020204030204" pitchFamily="34" charset="0"/>
              </a:rPr>
              <a:t>Museum</a:t>
            </a:r>
            <a:r>
              <a:rPr lang="el-GR" sz="2200" b="0" i="0" dirty="0" smtClean="0">
                <a:solidFill>
                  <a:srgbClr val="000000"/>
                </a:solidFill>
                <a:effectLst/>
                <a:latin typeface="Calibri" panose="020F0502020204030204" pitchFamily="34" charset="0"/>
                <a:cs typeface="Calibri" panose="020F0502020204030204" pitchFamily="34" charset="0"/>
              </a:rPr>
              <a:t> στην Βόννη που εστιάζει στην γερμανική τεχνολογία, αλλά και στις εξελίξεις στην έρευνα και την επιστήμη μετά το 1945 και το «φρέσκο» </a:t>
            </a:r>
            <a:r>
              <a:rPr lang="el-GR" sz="2200" b="0" i="0" dirty="0" err="1" smtClean="0">
                <a:solidFill>
                  <a:srgbClr val="000000"/>
                </a:solidFill>
                <a:effectLst/>
                <a:latin typeface="Calibri" panose="020F0502020204030204" pitchFamily="34" charset="0"/>
                <a:cs typeface="Calibri" panose="020F0502020204030204" pitchFamily="34" charset="0"/>
              </a:rPr>
              <a:t>Deutsches</a:t>
            </a:r>
            <a:r>
              <a:rPr lang="el-GR" sz="2200" b="0" i="0" dirty="0" smtClean="0">
                <a:solidFill>
                  <a:srgbClr val="000000"/>
                </a:solidFill>
                <a:effectLst/>
                <a:latin typeface="Calibri" panose="020F0502020204030204" pitchFamily="34" charset="0"/>
                <a:cs typeface="Calibri" panose="020F0502020204030204" pitchFamily="34" charset="0"/>
              </a:rPr>
              <a:t> </a:t>
            </a:r>
            <a:r>
              <a:rPr lang="el-GR" sz="2200" b="0" i="0" dirty="0" err="1" smtClean="0">
                <a:solidFill>
                  <a:srgbClr val="000000"/>
                </a:solidFill>
                <a:effectLst/>
                <a:latin typeface="Calibri" panose="020F0502020204030204" pitchFamily="34" charset="0"/>
                <a:cs typeface="Calibri" panose="020F0502020204030204" pitchFamily="34" charset="0"/>
              </a:rPr>
              <a:t>Museum</a:t>
            </a:r>
            <a:r>
              <a:rPr lang="el-GR" sz="2200" b="0" i="0" dirty="0" smtClean="0">
                <a:solidFill>
                  <a:srgbClr val="000000"/>
                </a:solidFill>
                <a:effectLst/>
                <a:latin typeface="Calibri" panose="020F0502020204030204" pitchFamily="34" charset="0"/>
                <a:cs typeface="Calibri" panose="020F0502020204030204" pitchFamily="34" charset="0"/>
              </a:rPr>
              <a:t> στη Νυρεμβέργη που εστιάζει στην καινοτομία και στον κόσμο του αύριο.</a:t>
            </a:r>
            <a:endParaRPr lang="el-GR" sz="2200" b="0"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6829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39496" y="222796"/>
            <a:ext cx="11265408" cy="2462213"/>
          </a:xfrm>
          <a:prstGeom prst="rect">
            <a:avLst/>
          </a:prstGeom>
        </p:spPr>
        <p:txBody>
          <a:bodyPr wrap="square">
            <a:spAutoFit/>
          </a:bodyPr>
          <a:lstStyle/>
          <a:p>
            <a:pPr algn="just"/>
            <a:r>
              <a:rPr lang="el-GR" sz="2200" b="0" i="0" dirty="0" smtClean="0">
                <a:solidFill>
                  <a:srgbClr val="000000"/>
                </a:solidFill>
                <a:effectLst/>
                <a:latin typeface="Calibri" panose="020F0502020204030204" pitchFamily="34" charset="0"/>
                <a:cs typeface="Calibri" panose="020F0502020204030204" pitchFamily="34" charset="0"/>
              </a:rPr>
              <a:t>Το μουσείο υπέστη εκτεταμένες ζημιές σε κτιριακές υποδομές και σε εκθέματα κατά την διάρκεια του Β΄ Παγκοσμίου Πολέμου, οι οποίες αποκαταστάθηκαν μετά την λήξη του πολέμου.</a:t>
            </a:r>
          </a:p>
          <a:p>
            <a:pPr algn="just"/>
            <a:r>
              <a:rPr lang="el-GR" sz="2200" dirty="0">
                <a:latin typeface="Calibri" panose="020F0502020204030204" pitchFamily="34" charset="0"/>
                <a:cs typeface="Calibri" panose="020F0502020204030204" pitchFamily="34" charset="0"/>
              </a:rPr>
              <a:t>Το Μουσείο τα τελευταία χρόνια μπήκε σε φάση εκσυγχρονισμού. Στην πλειονότητά τους οι εκθέσεις ανασχεδιάστηκαν και συνεχίζουν να ανασχεδιάζονται πλήρως και όσες δεν ανασχεδιάζονται, εμπλουτίζονται με νέα εκθέματα. Και το κτίριο έχει επίσης προσαρμοστεί σε μοντέρνα τεχνικά πρότυπα και έχει επανασχεδιαστεί έτσι ώστε περίπου το μισό μουσείο να παραμένει πάντα ανοιχτό στους επισκέπτες.</a:t>
            </a:r>
          </a:p>
        </p:txBody>
      </p:sp>
      <p:pic>
        <p:nvPicPr>
          <p:cNvPr id="2052" name="Picture 4" descr="Munich 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2537460"/>
            <a:ext cx="5568000" cy="4176000"/>
          </a:xfrm>
          <a:prstGeom prst="rect">
            <a:avLst/>
          </a:prstGeom>
          <a:noFill/>
          <a:extLst>
            <a:ext uri="{909E8E84-426E-40DD-AFC4-6F175D3DCCD1}">
              <a14:hiddenFill xmlns:a14="http://schemas.microsoft.com/office/drawing/2010/main">
                <a:solidFill>
                  <a:srgbClr val="FFFFFF"/>
                </a:solidFill>
              </a14:hiddenFill>
            </a:ext>
          </a:extLst>
        </p:spPr>
      </p:pic>
      <p:sp>
        <p:nvSpPr>
          <p:cNvPr id="3" name="Ορθογώνιο 2"/>
          <p:cNvSpPr/>
          <p:nvPr/>
        </p:nvSpPr>
        <p:spPr>
          <a:xfrm>
            <a:off x="539496" y="2751666"/>
            <a:ext cx="5422392" cy="3139321"/>
          </a:xfrm>
          <a:prstGeom prst="rect">
            <a:avLst/>
          </a:prstGeom>
        </p:spPr>
        <p:txBody>
          <a:bodyPr wrap="square">
            <a:spAutoFit/>
          </a:bodyPr>
          <a:lstStyle/>
          <a:p>
            <a:r>
              <a:rPr lang="el-GR" sz="2200" b="0" i="0" dirty="0" smtClean="0">
                <a:solidFill>
                  <a:srgbClr val="000000"/>
                </a:solidFill>
                <a:effectLst/>
                <a:latin typeface="Calibri" panose="020F0502020204030204" pitchFamily="34" charset="0"/>
                <a:cs typeface="Calibri" panose="020F0502020204030204" pitchFamily="34" charset="0"/>
              </a:rPr>
              <a:t>Το μουσείο αποτελεί επίσης και ένα </a:t>
            </a:r>
            <a:r>
              <a:rPr lang="el-GR" sz="2200" b="1" i="0" dirty="0" smtClean="0">
                <a:solidFill>
                  <a:srgbClr val="000000"/>
                </a:solidFill>
                <a:effectLst/>
                <a:latin typeface="Calibri" panose="020F0502020204030204" pitchFamily="34" charset="0"/>
                <a:cs typeface="Calibri" panose="020F0502020204030204" pitchFamily="34" charset="0"/>
              </a:rPr>
              <a:t>σημαντικό ερευνητικό κέντρο </a:t>
            </a:r>
            <a:r>
              <a:rPr lang="el-GR" sz="2200" b="0" i="0" dirty="0" smtClean="0">
                <a:solidFill>
                  <a:srgbClr val="000000"/>
                </a:solidFill>
                <a:effectLst/>
                <a:latin typeface="Calibri" panose="020F0502020204030204" pitchFamily="34" charset="0"/>
                <a:cs typeface="Calibri" panose="020F0502020204030204" pitchFamily="34" charset="0"/>
              </a:rPr>
              <a:t>στο οποίο συμμετέχουν επιστημονικές ομάδες που διενεργούν έρευνα στα διάφορα τμήματά του. Συνεργάζεται παράλληλα με ακαδημαϊκά τμήματα της πόλης, υποστηρίζοντας τα σε επίπεδο διδασκαλίας, αλλά και με το κέντρο του Μονάχου που μελετά την ιστορία της επιστήμης και της τεχνολογίας.</a:t>
            </a:r>
            <a:endParaRPr lang="el-GR"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7337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74904" y="157448"/>
            <a:ext cx="11128248" cy="1107996"/>
          </a:xfrm>
          <a:prstGeom prst="rect">
            <a:avLst/>
          </a:prstGeom>
        </p:spPr>
        <p:txBody>
          <a:bodyPr wrap="square">
            <a:spAutoFit/>
          </a:bodyPr>
          <a:lstStyle/>
          <a:p>
            <a:r>
              <a:rPr lang="el-GR" sz="2200" b="0" i="0" dirty="0" smtClean="0">
                <a:solidFill>
                  <a:srgbClr val="000000"/>
                </a:solidFill>
                <a:effectLst/>
                <a:latin typeface="Calibri" panose="020F0502020204030204" pitchFamily="34" charset="0"/>
                <a:cs typeface="Calibri" panose="020F0502020204030204" pitchFamily="34" charset="0"/>
              </a:rPr>
              <a:t>Το </a:t>
            </a:r>
            <a:r>
              <a:rPr lang="el-GR" sz="2200" b="1" i="0" dirty="0" err="1" smtClean="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Deutsches</a:t>
            </a:r>
            <a:r>
              <a:rPr lang="el-GR" sz="2200" b="1" i="0" dirty="0" smtClean="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sz="2200" b="1" i="0" dirty="0" err="1" smtClean="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museum</a:t>
            </a:r>
            <a:r>
              <a:rPr lang="el-GR" sz="2200" b="1" i="0" dirty="0" smtClean="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του Μονάχου</a:t>
            </a:r>
            <a:r>
              <a:rPr lang="el-GR" sz="2200" b="0" i="0" dirty="0" smtClean="0">
                <a:solidFill>
                  <a:srgbClr val="000000"/>
                </a:solidFill>
                <a:effectLst/>
                <a:latin typeface="Calibri" panose="020F0502020204030204" pitchFamily="34" charset="0"/>
                <a:cs typeface="Calibri" panose="020F0502020204030204" pitchFamily="34" charset="0"/>
              </a:rPr>
              <a:t> είναι το απόλυτο σημείο συνάντησης </a:t>
            </a:r>
            <a:r>
              <a:rPr lang="el-GR" sz="2200" b="0" i="0" u="sng" dirty="0" smtClean="0">
                <a:solidFill>
                  <a:srgbClr val="000000"/>
                </a:solidFill>
                <a:effectLst/>
                <a:latin typeface="Calibri" panose="020F0502020204030204" pitchFamily="34" charset="0"/>
                <a:cs typeface="Calibri" panose="020F0502020204030204" pitchFamily="34" charset="0"/>
              </a:rPr>
              <a:t>των πιο σημαντικών επιστημονικών επιτευγμάτων στον κόσμο </a:t>
            </a:r>
            <a:r>
              <a:rPr lang="el-GR" sz="2200" b="0" i="0" dirty="0" smtClean="0">
                <a:solidFill>
                  <a:srgbClr val="000000"/>
                </a:solidFill>
                <a:effectLst/>
                <a:latin typeface="Calibri" panose="020F0502020204030204" pitchFamily="34" charset="0"/>
                <a:cs typeface="Calibri" panose="020F0502020204030204" pitchFamily="34" charset="0"/>
              </a:rPr>
              <a:t>και </a:t>
            </a:r>
            <a:r>
              <a:rPr lang="el-GR" sz="2200" b="0" i="0" u="sng" dirty="0" smtClean="0">
                <a:solidFill>
                  <a:srgbClr val="000000"/>
                </a:solidFill>
                <a:effectLst/>
                <a:latin typeface="Calibri" panose="020F0502020204030204" pitchFamily="34" charset="0"/>
                <a:cs typeface="Calibri" panose="020F0502020204030204" pitchFamily="34" charset="0"/>
              </a:rPr>
              <a:t>ένας τόπος ανάπτυξης διαλόγου της επιστήμης με την κοινωνία</a:t>
            </a:r>
            <a:r>
              <a:rPr lang="el-GR" sz="2200" b="0" i="0" dirty="0" smtClean="0">
                <a:solidFill>
                  <a:srgbClr val="000000"/>
                </a:solidFill>
                <a:effectLst/>
                <a:latin typeface="Calibri" panose="020F0502020204030204" pitchFamily="34" charset="0"/>
                <a:cs typeface="Calibri" panose="020F0502020204030204" pitchFamily="34" charset="0"/>
              </a:rPr>
              <a:t> που αξίζει το κόπο να τον επισκεφθεί κάποιος.</a:t>
            </a:r>
            <a:endParaRPr lang="el-GR"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3049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mn-lt"/>
              </a:rPr>
              <a:t>Έκθεση ρομποτικής</a:t>
            </a:r>
            <a:endParaRPr lang="el-GR" b="1" dirty="0">
              <a:latin typeface="+mn-lt"/>
            </a:endParaRPr>
          </a:p>
        </p:txBody>
      </p:sp>
      <p:pic>
        <p:nvPicPr>
          <p:cNvPr id="5" name="Picture 2" descr="Blick in die Ausstellung Robotik."/>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8802" r="8802"/>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406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mn-lt"/>
              </a:rPr>
              <a:t>Σύγχρονη αεροπορία</a:t>
            </a:r>
            <a:endParaRPr lang="el-GR" b="1" dirty="0">
              <a:latin typeface="+mn-lt"/>
            </a:endParaRPr>
          </a:p>
        </p:txBody>
      </p:sp>
      <p:pic>
        <p:nvPicPr>
          <p:cNvPr id="4098" name="Picture 2" descr="Grob und Hansajet in der Ausstellung Moderne Luftfahrt."/>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0520" b="10520"/>
          <a:stretch>
            <a:fillRect/>
          </a:stretch>
        </p:blipFill>
        <p:spPr bwMode="auto">
          <a:xfrm>
            <a:off x="5146675" y="995363"/>
            <a:ext cx="6172200" cy="487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32934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657</Words>
  <Application>Microsoft Office PowerPoint</Application>
  <PresentationFormat>Ευρεία οθόνη</PresentationFormat>
  <Paragraphs>18</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Calibri Light</vt:lpstr>
      <vt:lpstr>Θέμα του Office</vt:lpstr>
      <vt:lpstr>ΤΕΧΝΟΛΟΓΙΚΟ ΜΟΥΣΕΙΟ ΜΟΝΑΧΟΥ</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Έκθεση ρομποτικής</vt:lpstr>
      <vt:lpstr>Σύγχρονη αεροπορία</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ΤΕΧΝΟΛΟΓΙΚΟ ΜΟΥΣΕΙΟ ΜΟΝΑΧΟΥ</dc:title>
  <dc:creator>MikeVasso</dc:creator>
  <cp:lastModifiedBy>MikeVasso</cp:lastModifiedBy>
  <cp:revision>20</cp:revision>
  <dcterms:created xsi:type="dcterms:W3CDTF">2024-11-30T15:52:49Z</dcterms:created>
  <dcterms:modified xsi:type="dcterms:W3CDTF">2024-11-30T16:57:24Z</dcterms:modified>
</cp:coreProperties>
</file>