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3" r:id="rId6"/>
    <p:sldId id="264"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1D7"/>
    <a:srgbClr val="0C0E07"/>
    <a:srgbClr val="CA9502"/>
    <a:srgbClr val="4F46AA"/>
    <a:srgbClr val="7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562" y="6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D0E6140C-7E94-40F0-81CC-5DF7C8339B2B}" type="datetimeFigureOut">
              <a:rPr lang="el-GR" smtClean="0"/>
              <a:t>6/12/2024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61441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0E6140C-7E94-40F0-81CC-5DF7C8339B2B}" type="datetimeFigureOut">
              <a:rPr lang="el-GR" smtClean="0"/>
              <a:t>6/12/2024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310557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0E6140C-7E94-40F0-81CC-5DF7C8339B2B}" type="datetimeFigureOut">
              <a:rPr lang="el-GR" smtClean="0"/>
              <a:t>6/12/2024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154594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0E6140C-7E94-40F0-81CC-5DF7C8339B2B}" type="datetimeFigureOut">
              <a:rPr lang="el-GR" smtClean="0"/>
              <a:t>6/12/2024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392948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D0E6140C-7E94-40F0-81CC-5DF7C8339B2B}" type="datetimeFigureOut">
              <a:rPr lang="el-GR" smtClean="0"/>
              <a:t>6/12/2024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334938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0E6140C-7E94-40F0-81CC-5DF7C8339B2B}" type="datetimeFigureOut">
              <a:rPr lang="el-GR" smtClean="0"/>
              <a:t>6/12/2024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102440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0E6140C-7E94-40F0-81CC-5DF7C8339B2B}" type="datetimeFigureOut">
              <a:rPr lang="el-GR" smtClean="0"/>
              <a:t>6/12/2024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171208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0E6140C-7E94-40F0-81CC-5DF7C8339B2B}" type="datetimeFigureOut">
              <a:rPr lang="el-GR" smtClean="0"/>
              <a:t>6/12/2024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376055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0E6140C-7E94-40F0-81CC-5DF7C8339B2B}" type="datetimeFigureOut">
              <a:rPr lang="el-GR" smtClean="0"/>
              <a:t>6/12/2024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19704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D0E6140C-7E94-40F0-81CC-5DF7C8339B2B}" type="datetimeFigureOut">
              <a:rPr lang="el-GR" smtClean="0"/>
              <a:t>6/12/2024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107524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D0E6140C-7E94-40F0-81CC-5DF7C8339B2B}" type="datetimeFigureOut">
              <a:rPr lang="el-GR" smtClean="0"/>
              <a:t>6/12/2024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35C670-35BA-4F62-97C7-0DA7F92E0E98}" type="slidenum">
              <a:rPr lang="el-GR" smtClean="0"/>
              <a:t>‹#›</a:t>
            </a:fld>
            <a:endParaRPr lang="el-GR"/>
          </a:p>
        </p:txBody>
      </p:sp>
    </p:spTree>
    <p:extLst>
      <p:ext uri="{BB962C8B-B14F-4D97-AF65-F5344CB8AC3E}">
        <p14:creationId xmlns:p14="http://schemas.microsoft.com/office/powerpoint/2010/main" val="207165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6140C-7E94-40F0-81CC-5DF7C8339B2B}" type="datetimeFigureOut">
              <a:rPr lang="el-GR" smtClean="0"/>
              <a:t>6/12/2024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5C670-35BA-4F62-97C7-0DA7F92E0E98}" type="slidenum">
              <a:rPr lang="el-GR" smtClean="0"/>
              <a:t>‹#›</a:t>
            </a:fld>
            <a:endParaRPr lang="el-GR"/>
          </a:p>
        </p:txBody>
      </p:sp>
    </p:spTree>
    <p:extLst>
      <p:ext uri="{BB962C8B-B14F-4D97-AF65-F5344CB8AC3E}">
        <p14:creationId xmlns:p14="http://schemas.microsoft.com/office/powerpoint/2010/main" val="132876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4%CE%BF%CF%8D%CE%BD%CE%B1%CE%B2%CE%B7%CF%82" TargetMode="External"/><Relationship Id="rId2" Type="http://schemas.openxmlformats.org/officeDocument/2006/relationships/hyperlink" Target="https://el.wikipedia.org/wiki/%CE%92%CE%B1%CF%85%CE%B1%CF%81%CE%AF%CE%B1" TargetMode="Externa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hyperlink" Target="https://el.wikipedia.org/wiki/%CE%93%CE%B5%CF%81%CE%BC%CE%B1%CE%BD%CE%AF%CE%B1" TargetMode="External"/><Relationship Id="rId4" Type="http://schemas.openxmlformats.org/officeDocument/2006/relationships/hyperlink" Target="https://el.wikipedia.org/wiki/%CE%A1%CF%89%CE%BC%CE%B1%CE%AF%CE%BF%CE%B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3%CE%BF%CF%84%CE%B8%CE%B9%CE%BA%CE%AE_%CF%84%CE%AD%CF%87%CE%BD%CE%B7" TargetMode="External"/><Relationship Id="rId2" Type="http://schemas.openxmlformats.org/officeDocument/2006/relationships/hyperlink" Target="https://el.wikipedia.org/w/index.php?title=%CE%9A%CE%B1%CE%B8%CE%B5%CE%B4%CF%81%CE%B9%CE%BA%CF%8C%CF%82_%CF%84%CE%BF%CF%85_%CE%A1%CE%AD%CE%B3%CE%BA%CE%B5%CE%BD%CF%83%CE%BC%CF%80%CE%BF%CF%85%CF%81%CE%B3%CE%BA&amp;action=edit&amp;redlink=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A0%CE%B1%CF%81%CE%B8%CE%B5%CE%BD%CF%8E%CE%BD%CE%B1%CF%82" TargetMode="External"/><Relationship Id="rId2" Type="http://schemas.openxmlformats.org/officeDocument/2006/relationships/hyperlink" Target="https://el.wikipedia.org/wiki/%CE%9B%CE%BF%CF%85%CE%B4%CE%BF%CE%B2%CE%AF%CE%BA%CE%BF%CF%82_%CE%91%CE%84_%CF%84%CE%B7%CF%82_%CE%92%CE%B1%CF%85%CE%B1%CF%81%CE%AF%CE%B1%CF%82" TargetMode="External"/><Relationship Id="rId1" Type="http://schemas.openxmlformats.org/officeDocument/2006/relationships/slideLayout" Target="../slideLayouts/slideLayout2.xml"/><Relationship Id="rId6" Type="http://schemas.openxmlformats.org/officeDocument/2006/relationships/hyperlink" Target="https://el.wikipedia.org/wiki/%CE%9D%CE%B1%CF%80%CE%BF%CE%BB%CE%B5%CF%8C%CE%BD%CF%84%CE%B9%CE%BF%CE%B9_%CF%80%CF%8C%CE%BB%CE%B5%CE%BC%CE%BF%CE%B9" TargetMode="External"/><Relationship Id="rId5" Type="http://schemas.openxmlformats.org/officeDocument/2006/relationships/hyperlink" Target="https://el.wikipedia.org/w/index.php?title=%CE%9A%CE%AD%CE%BB%CF%87%CE%B1%CF%8A%CE%BC&amp;action=edit&amp;redlink=1" TargetMode="External"/><Relationship Id="rId4" Type="http://schemas.openxmlformats.org/officeDocument/2006/relationships/hyperlink" Target="https://el.wikipedia.org/wiki/%CE%9C%CE%AC%CF%81%CE%BC%CE%B1%CF%81%CE%B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E1D7"/>
        </a:solidFill>
        <a:effectLst/>
      </p:bgPr>
    </p:bg>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0" y="3962100"/>
            <a:ext cx="5207000" cy="2895900"/>
          </a:xfrm>
          <a:prstGeom prst="rect">
            <a:avLst/>
          </a:prstGeom>
          <a:solidFill>
            <a:srgbClr val="0C0E07"/>
          </a:solidFill>
          <a:ln>
            <a:noFill/>
          </a:ln>
        </p:spPr>
        <p:style>
          <a:lnRef idx="0">
            <a:scrgbClr r="0" g="0" b="0"/>
          </a:lnRef>
          <a:fillRef idx="0">
            <a:scrgbClr r="0" g="0" b="0"/>
          </a:fillRef>
          <a:effectRef idx="0">
            <a:scrgbClr r="0" g="0" b="0"/>
          </a:effectRef>
          <a:fontRef idx="minor">
            <a:schemeClr val="accent1"/>
          </a:fontRef>
        </p:style>
      </p:pic>
      <p:sp>
        <p:nvSpPr>
          <p:cNvPr id="5" name="Τίτλος 4"/>
          <p:cNvSpPr>
            <a:spLocks noGrp="1"/>
          </p:cNvSpPr>
          <p:nvPr>
            <p:ph type="title"/>
          </p:nvPr>
        </p:nvSpPr>
        <p:spPr>
          <a:xfrm>
            <a:off x="0" y="0"/>
            <a:ext cx="12192000" cy="3962100"/>
          </a:xfrm>
          <a:solidFill>
            <a:srgbClr val="F2E1D7"/>
          </a:solidFill>
        </p:spPr>
        <p:txBody>
          <a:bodyPr>
            <a:normAutofit fontScale="90000"/>
          </a:bodyPr>
          <a:lstStyle/>
          <a:p>
            <a:r>
              <a:rPr lang="en-US" sz="8800" dirty="0" smtClean="0">
                <a:latin typeface="Arial Black" panose="020B0A04020102020204" pitchFamily="34" charset="0"/>
              </a:rPr>
              <a:t>   </a:t>
            </a:r>
            <a:br>
              <a:rPr lang="en-US" sz="8800" dirty="0" smtClean="0">
                <a:latin typeface="Arial Black" panose="020B0A04020102020204" pitchFamily="34" charset="0"/>
              </a:rPr>
            </a:br>
            <a:r>
              <a:rPr lang="en-US" sz="8800" dirty="0" smtClean="0">
                <a:latin typeface="Arial Black" panose="020B0A04020102020204" pitchFamily="34" charset="0"/>
              </a:rPr>
              <a:t/>
            </a:r>
            <a:br>
              <a:rPr lang="en-US" sz="8800" dirty="0" smtClean="0">
                <a:latin typeface="Arial Black" panose="020B0A04020102020204" pitchFamily="34" charset="0"/>
              </a:rPr>
            </a:br>
            <a:r>
              <a:rPr lang="en-US" sz="8800" dirty="0" smtClean="0">
                <a:latin typeface="Arial Black" panose="020B0A04020102020204" pitchFamily="34" charset="0"/>
              </a:rPr>
              <a:t>    </a:t>
            </a:r>
            <a:br>
              <a:rPr lang="en-US" sz="8800" dirty="0" smtClean="0">
                <a:latin typeface="Arial Black" panose="020B0A04020102020204" pitchFamily="34" charset="0"/>
              </a:rPr>
            </a:br>
            <a:r>
              <a:rPr lang="en-US" sz="8800" dirty="0" smtClean="0">
                <a:latin typeface="Arial Black" panose="020B0A04020102020204" pitchFamily="34" charset="0"/>
              </a:rPr>
              <a:t>     </a:t>
            </a:r>
            <a:r>
              <a:rPr lang="en-US" sz="8800" dirty="0" smtClean="0">
                <a:solidFill>
                  <a:schemeClr val="tx1">
                    <a:lumMod val="95000"/>
                    <a:lumOff val="5000"/>
                  </a:schemeClr>
                </a:solidFill>
                <a:latin typeface="Bahnschrift SemiBold SemiConden" panose="020B0502040204020203" pitchFamily="34" charset="0"/>
              </a:rPr>
              <a:t>REGENSBURG</a:t>
            </a:r>
            <a:endParaRPr lang="el-GR" sz="8800" dirty="0">
              <a:solidFill>
                <a:schemeClr val="tx1">
                  <a:lumMod val="95000"/>
                  <a:lumOff val="5000"/>
                </a:schemeClr>
              </a:solidFill>
              <a:latin typeface="Bahnschrift SemiBold SemiConden" panose="020B0502040204020203" pitchFamily="34" charset="0"/>
            </a:endParaRPr>
          </a:p>
        </p:txBody>
      </p:sp>
    </p:spTree>
    <p:extLst>
      <p:ext uri="{BB962C8B-B14F-4D97-AF65-F5344CB8AC3E}">
        <p14:creationId xmlns:p14="http://schemas.microsoft.com/office/powerpoint/2010/main" val="326423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1D7"/>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282699"/>
          </a:xfrm>
        </p:spPr>
        <p:txBody>
          <a:bodyPr/>
          <a:lstStyle/>
          <a:p>
            <a:r>
              <a:rPr lang="en-US" dirty="0" smtClean="0">
                <a:latin typeface="Bahnschrift Condensed" panose="020B0502040204020203" pitchFamily="34" charset="0"/>
              </a:rPr>
              <a:t>H </a:t>
            </a:r>
            <a:r>
              <a:rPr lang="el-GR" dirty="0" smtClean="0">
                <a:latin typeface="Bahnschrift Condensed" panose="020B0502040204020203" pitchFamily="34" charset="0"/>
              </a:rPr>
              <a:t>ΠΟΛΗ ΤΟΥ </a:t>
            </a:r>
            <a:r>
              <a:rPr lang="en-US" dirty="0" smtClean="0">
                <a:latin typeface="Bahnschrift Condensed" panose="020B0502040204020203" pitchFamily="34" charset="0"/>
              </a:rPr>
              <a:t>REGENSBURG</a:t>
            </a:r>
            <a:endParaRPr lang="el-GR" dirty="0">
              <a:latin typeface="Bahnschrift Condensed" panose="020B0502040204020203" pitchFamily="34" charset="0"/>
            </a:endParaRPr>
          </a:p>
        </p:txBody>
      </p:sp>
      <p:sp>
        <p:nvSpPr>
          <p:cNvPr id="3" name="Θέση κειμένου 2"/>
          <p:cNvSpPr>
            <a:spLocks noGrp="1"/>
          </p:cNvSpPr>
          <p:nvPr>
            <p:ph type="body" idx="1"/>
          </p:nvPr>
        </p:nvSpPr>
        <p:spPr>
          <a:xfrm>
            <a:off x="0" y="1282700"/>
            <a:ext cx="6286500" cy="5575299"/>
          </a:xfrm>
        </p:spPr>
        <p:txBody>
          <a:bodyPr/>
          <a:lstStyle/>
          <a:p>
            <a:endParaRPr lang="el-GR" dirty="0" smtClean="0"/>
          </a:p>
          <a:p>
            <a:pPr algn="just"/>
            <a:r>
              <a:rPr lang="el-GR" dirty="0" smtClean="0">
                <a:solidFill>
                  <a:srgbClr val="0C0E07"/>
                </a:solidFill>
                <a:latin typeface="Bahnschrift Condensed" panose="020B0502040204020203" pitchFamily="34" charset="0"/>
              </a:rPr>
              <a:t>Το</a:t>
            </a:r>
            <a:r>
              <a:rPr lang="en-US" dirty="0" smtClean="0">
                <a:solidFill>
                  <a:srgbClr val="0C0E07"/>
                </a:solidFill>
                <a:latin typeface="Bahnschrift Condensed" panose="020B0502040204020203" pitchFamily="34" charset="0"/>
              </a:rPr>
              <a:t> </a:t>
            </a:r>
            <a:r>
              <a:rPr lang="el-GR" b="1" dirty="0" smtClean="0">
                <a:solidFill>
                  <a:srgbClr val="0C0E07"/>
                </a:solidFill>
                <a:latin typeface="Bahnschrift Condensed" panose="020B0502040204020203" pitchFamily="34" charset="0"/>
              </a:rPr>
              <a:t>Ρέγκενσμπουργκ</a:t>
            </a:r>
            <a:r>
              <a:rPr lang="el-GR" dirty="0" smtClean="0">
                <a:solidFill>
                  <a:srgbClr val="0C0E07"/>
                </a:solidFill>
                <a:latin typeface="Bahnschrift Condensed" panose="020B0502040204020203" pitchFamily="34" charset="0"/>
              </a:rPr>
              <a:t>, </a:t>
            </a:r>
            <a:r>
              <a:rPr lang="el-GR" dirty="0">
                <a:solidFill>
                  <a:srgbClr val="0C0E07"/>
                </a:solidFill>
                <a:latin typeface="Bahnschrift Condensed" panose="020B0502040204020203" pitchFamily="34" charset="0"/>
              </a:rPr>
              <a:t>παλαιότερα αναφερόμενη ως </a:t>
            </a:r>
            <a:r>
              <a:rPr lang="el-GR" b="1" dirty="0" err="1">
                <a:solidFill>
                  <a:srgbClr val="0C0E07"/>
                </a:solidFill>
                <a:latin typeface="Bahnschrift Condensed" panose="020B0502040204020203" pitchFamily="34" charset="0"/>
              </a:rPr>
              <a:t>Ρατισβόνη</a:t>
            </a:r>
            <a:r>
              <a:rPr lang="el-GR" dirty="0">
                <a:solidFill>
                  <a:srgbClr val="0C0E07"/>
                </a:solidFill>
                <a:latin typeface="Bahnschrift Condensed" panose="020B0502040204020203" pitchFamily="34" charset="0"/>
              </a:rPr>
              <a:t>, με 145.000 κατοίκους βρίσκεται στην καρδιά της </a:t>
            </a:r>
            <a:r>
              <a:rPr lang="el-GR" dirty="0">
                <a:solidFill>
                  <a:srgbClr val="0C0E07"/>
                </a:solidFill>
                <a:latin typeface="Bahnschrift Condensed" panose="020B0502040204020203" pitchFamily="34" charset="0"/>
                <a:hlinkClick r:id="rId2" tooltip="Βαυαρία"/>
              </a:rPr>
              <a:t>Βαυαρίας</a:t>
            </a:r>
            <a:r>
              <a:rPr lang="el-GR" dirty="0">
                <a:solidFill>
                  <a:srgbClr val="0C0E07"/>
                </a:solidFill>
                <a:latin typeface="Bahnschrift Condensed" panose="020B0502040204020203" pitchFamily="34" charset="0"/>
              </a:rPr>
              <a:t>, στο βορειότερο σημείο του </a:t>
            </a:r>
            <a:r>
              <a:rPr lang="el-GR" dirty="0">
                <a:solidFill>
                  <a:srgbClr val="0C0E07"/>
                </a:solidFill>
                <a:latin typeface="Bahnschrift Condensed" panose="020B0502040204020203" pitchFamily="34" charset="0"/>
                <a:hlinkClick r:id="rId3" tooltip="Δούναβης"/>
              </a:rPr>
              <a:t>Δούναβη</a:t>
            </a:r>
            <a:r>
              <a:rPr lang="el-GR" dirty="0">
                <a:solidFill>
                  <a:srgbClr val="0C0E07"/>
                </a:solidFill>
                <a:latin typeface="Bahnschrift Condensed" panose="020B0502040204020203" pitchFamily="34" charset="0"/>
              </a:rPr>
              <a:t> και στην άκρη του Βαυαρικού δάσους. Είναι πρωτεύουσα της διοικητικής περιφέρειας του Άνω </a:t>
            </a:r>
            <a:r>
              <a:rPr lang="el-GR" dirty="0" err="1">
                <a:solidFill>
                  <a:srgbClr val="0C0E07"/>
                </a:solidFill>
                <a:latin typeface="Bahnschrift Condensed" panose="020B0502040204020203" pitchFamily="34" charset="0"/>
              </a:rPr>
              <a:t>Παλατινάτου</a:t>
            </a:r>
            <a:r>
              <a:rPr lang="el-GR" dirty="0">
                <a:solidFill>
                  <a:srgbClr val="0C0E07"/>
                </a:solidFill>
                <a:latin typeface="Bahnschrift Condensed" panose="020B0502040204020203" pitchFamily="34" charset="0"/>
              </a:rPr>
              <a:t> (</a:t>
            </a:r>
            <a:r>
              <a:rPr lang="el-GR" i="1" dirty="0" err="1">
                <a:solidFill>
                  <a:srgbClr val="0C0E07"/>
                </a:solidFill>
                <a:latin typeface="Bahnschrift Condensed" panose="020B0502040204020203" pitchFamily="34" charset="0"/>
              </a:rPr>
              <a:t>Oberpfalz</a:t>
            </a:r>
            <a:r>
              <a:rPr lang="el-GR" dirty="0">
                <a:solidFill>
                  <a:srgbClr val="0C0E07"/>
                </a:solidFill>
                <a:latin typeface="Bahnschrift Condensed" panose="020B0502040204020203" pitchFamily="34" charset="0"/>
              </a:rPr>
              <a:t>). Η πόλη, η οποία ιδρύθηκε από τους </a:t>
            </a:r>
            <a:r>
              <a:rPr lang="el-GR" dirty="0">
                <a:solidFill>
                  <a:srgbClr val="0C0E07"/>
                </a:solidFill>
                <a:latin typeface="Bahnschrift Condensed" panose="020B0502040204020203" pitchFamily="34" charset="0"/>
                <a:hlinkClick r:id="rId4" tooltip="Ρωμαίοι"/>
              </a:rPr>
              <a:t>Ρωμαίους</a:t>
            </a:r>
            <a:r>
              <a:rPr lang="el-GR" dirty="0">
                <a:solidFill>
                  <a:srgbClr val="0C0E07"/>
                </a:solidFill>
                <a:latin typeface="Bahnschrift Condensed" panose="020B0502040204020203" pitchFamily="34" charset="0"/>
              </a:rPr>
              <a:t>, αποτελούσε από το μεσαίωνα έως και την αρχή του 19ου αιώνα ένα σημαντικό πολιτικό και οικονομικό κέντρο της </a:t>
            </a:r>
            <a:r>
              <a:rPr lang="el-GR" dirty="0">
                <a:solidFill>
                  <a:srgbClr val="0C0E07"/>
                </a:solidFill>
                <a:latin typeface="Bahnschrift Condensed" panose="020B0502040204020203" pitchFamily="34" charset="0"/>
                <a:hlinkClick r:id="rId5" tooltip="Γερμανία"/>
              </a:rPr>
              <a:t>Γερμανίας</a:t>
            </a:r>
            <a:r>
              <a:rPr lang="el-GR" dirty="0">
                <a:solidFill>
                  <a:srgbClr val="0C0E07"/>
                </a:solidFill>
                <a:latin typeface="Bahnschrift Condensed" panose="020B0502040204020203" pitchFamily="34" charset="0"/>
              </a:rPr>
              <a:t>. Στην παλιά πόλη υπάρχουν πολλά μεσαιωνικά κτίρια με χαρακτηριστικούς ψηλούς πύργους. Το πανεπιστήμιο είναι από τα δημοφιλή στη Γερμανία με 20.000 φοιτητές.</a:t>
            </a:r>
            <a:endParaRPr lang="el-GR" dirty="0">
              <a:solidFill>
                <a:srgbClr val="0C0E07"/>
              </a:solidFill>
              <a:latin typeface="Bahnschrift Condensed" panose="020B0502040204020203" pitchFamily="34" charset="0"/>
            </a:endParaRPr>
          </a:p>
        </p:txBody>
      </p:sp>
      <p:pic>
        <p:nvPicPr>
          <p:cNvPr id="1026" name="Picture 2" descr="Aerial Photography of Regensburg City, Germany. Danube Riv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866900"/>
            <a:ext cx="591063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9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1D7"/>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1353800" cy="1690688"/>
          </a:xfrm>
        </p:spPr>
        <p:txBody>
          <a:bodyPr/>
          <a:lstStyle/>
          <a:p>
            <a:r>
              <a:rPr lang="en-US" dirty="0" smtClean="0">
                <a:latin typeface="Bahnschrift SemiBold SemiConden" panose="020B0502040204020203" pitchFamily="34" charset="0"/>
              </a:rPr>
              <a:t> </a:t>
            </a:r>
            <a:r>
              <a:rPr lang="el-GR" sz="6000" dirty="0" smtClean="0">
                <a:latin typeface="Bahnschrift SemiBold SemiConden" panose="020B0502040204020203" pitchFamily="34" charset="0"/>
              </a:rPr>
              <a:t>Ο ΚΑΘΕΔΡΙΚΟΣ ΤΟΥ </a:t>
            </a:r>
            <a:r>
              <a:rPr lang="en-US" sz="6000" dirty="0" smtClean="0">
                <a:latin typeface="Bahnschrift SemiBold SemiConden" panose="020B0502040204020203" pitchFamily="34" charset="0"/>
              </a:rPr>
              <a:t>REGENSBURG</a:t>
            </a:r>
            <a:endParaRPr lang="el-GR" sz="6000" dirty="0">
              <a:latin typeface="Bahnschrift SemiBold SemiConden" panose="020B0502040204020203" pitchFamily="34" charset="0"/>
            </a:endParaRPr>
          </a:p>
        </p:txBody>
      </p:sp>
      <p:sp>
        <p:nvSpPr>
          <p:cNvPr id="3" name="Θέση περιεχομένου 2"/>
          <p:cNvSpPr>
            <a:spLocks noGrp="1"/>
          </p:cNvSpPr>
          <p:nvPr>
            <p:ph idx="1"/>
          </p:nvPr>
        </p:nvSpPr>
        <p:spPr>
          <a:xfrm>
            <a:off x="0" y="1358900"/>
            <a:ext cx="7162800" cy="5499100"/>
          </a:xfrm>
        </p:spPr>
        <p:txBody>
          <a:bodyPr/>
          <a:lstStyle/>
          <a:p>
            <a:endParaRPr lang="el-GR" dirty="0" smtClean="0">
              <a:latin typeface="Bahnschrift Condensed" panose="020B0502040204020203" pitchFamily="34" charset="0"/>
            </a:endParaRPr>
          </a:p>
          <a:p>
            <a:pPr algn="just"/>
            <a:endParaRPr lang="en-US" dirty="0" smtClean="0">
              <a:latin typeface="Bahnschrift Condensed" panose="020B0502040204020203" pitchFamily="34" charset="0"/>
            </a:endParaRPr>
          </a:p>
          <a:p>
            <a:pPr algn="just"/>
            <a:r>
              <a:rPr lang="el-GR" dirty="0" smtClean="0">
                <a:latin typeface="Bahnschrift Condensed" panose="020B0502040204020203" pitchFamily="34" charset="0"/>
              </a:rPr>
              <a:t>Ο </a:t>
            </a:r>
            <a:r>
              <a:rPr lang="el-GR" dirty="0" smtClean="0">
                <a:latin typeface="Bahnschrift Condensed" panose="020B0502040204020203" pitchFamily="34" charset="0"/>
                <a:hlinkClick r:id="rId2" tooltip="Καθεδρικός του Ρέγκενσμπουργκ (δεν έχει γραφτεί ακόμα)"/>
              </a:rPr>
              <a:t>Καθεδρικός του Ρέγκενσμπουργκ</a:t>
            </a:r>
            <a:r>
              <a:rPr lang="el-GR" dirty="0" smtClean="0">
                <a:latin typeface="Bahnschrift Condensed" panose="020B0502040204020203" pitchFamily="34" charset="0"/>
              </a:rPr>
              <a:t> αποτελεί ένα εξαιρετικά ενδιαφέρον δείγμα της αυθεντικής Γερμανικής </a:t>
            </a:r>
            <a:r>
              <a:rPr lang="el-GR" dirty="0" smtClean="0">
                <a:latin typeface="Bahnschrift Condensed" panose="020B0502040204020203" pitchFamily="34" charset="0"/>
                <a:hlinkClick r:id="rId3" tooltip="Γοτθική τέχνη"/>
              </a:rPr>
              <a:t>Γοτθικής Αρχιτεκτονικής</a:t>
            </a:r>
            <a:r>
              <a:rPr lang="el-GR" dirty="0" smtClean="0">
                <a:latin typeface="Bahnschrift Condensed" panose="020B0502040204020203" pitchFamily="34" charset="0"/>
              </a:rPr>
              <a:t> και θεωρείται ως το κορυφαίο έργο Γοτθικής Αρχιτεκτονικής στη Βαυαρία. Η κατασκευή του ξεκίνησε το 1275 και ολοκληρώθηκε το 1634, με εξαίρεση τους πύργους, οι οποίοι ολοκληρώθηκαν το 1869. Το εσωτερικό του ναού περιλαμβάνει αρκετά μνημεία, συμπεριλαμβανομένου ενός έργου τέχνης του Πέτερ Φίσερ.</a:t>
            </a:r>
          </a:p>
          <a:p>
            <a:endParaRPr lang="el-GR" dirty="0"/>
          </a:p>
        </p:txBody>
      </p:sp>
      <p:pic>
        <p:nvPicPr>
          <p:cNvPr id="2050" name="Picture 2" descr="https://upload.wikimedia.org/wikipedia/commons/thumb/6/6f/Regensburg_cathedral_front.jpg/200px-Regensburg_cathedral_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1968500"/>
            <a:ext cx="49149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8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1D7"/>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1353800" cy="1690688"/>
          </a:xfrm>
        </p:spPr>
        <p:txBody>
          <a:bodyPr>
            <a:normAutofit/>
          </a:bodyPr>
          <a:lstStyle/>
          <a:p>
            <a:r>
              <a:rPr lang="en-US" sz="6000" dirty="0" smtClean="0">
                <a:latin typeface="Bahnschrift Condensed" panose="020B0502040204020203" pitchFamily="34" charset="0"/>
              </a:rPr>
              <a:t>  WALHALLA-BEFREIUNGSHALLE</a:t>
            </a:r>
            <a:endParaRPr lang="el-GR" sz="6000" dirty="0">
              <a:latin typeface="Bahnschrift Condensed" panose="020B0502040204020203" pitchFamily="34" charset="0"/>
            </a:endParaRPr>
          </a:p>
        </p:txBody>
      </p:sp>
      <p:sp>
        <p:nvSpPr>
          <p:cNvPr id="3" name="Θέση περιεχομένου 2"/>
          <p:cNvSpPr>
            <a:spLocks noGrp="1"/>
          </p:cNvSpPr>
          <p:nvPr>
            <p:ph idx="1"/>
          </p:nvPr>
        </p:nvSpPr>
        <p:spPr>
          <a:xfrm>
            <a:off x="152400" y="1397000"/>
            <a:ext cx="11201400" cy="4779963"/>
          </a:xfrm>
          <a:noFill/>
        </p:spPr>
        <p:txBody>
          <a:bodyPr>
            <a:noAutofit/>
          </a:bodyPr>
          <a:lstStyle/>
          <a:p>
            <a:pPr algn="just"/>
            <a:r>
              <a:rPr lang="el-GR" dirty="0">
                <a:latin typeface="Bahnschrift SemiBold SemiConden" panose="020B0502040204020203" pitchFamily="34" charset="0"/>
              </a:rPr>
              <a:t>Κοντά στο Ρέγκενσμπουργκ υπάρχουν δύο πολύ επιβλητικά κτήρια Κλασσικού ρυθμού, χτισμένα από τον </a:t>
            </a:r>
            <a:r>
              <a:rPr lang="el-GR" dirty="0">
                <a:latin typeface="Bahnschrift SemiBold SemiConden" panose="020B0502040204020203" pitchFamily="34" charset="0"/>
                <a:hlinkClick r:id="rId2" tooltip="Λουδοβίκος Α΄ της Βαυαρίας"/>
              </a:rPr>
              <a:t>Λουδοβίκο Α΄ της Βαυαρίας</a:t>
            </a:r>
            <a:r>
              <a:rPr lang="el-GR" dirty="0">
                <a:latin typeface="Bahnschrift SemiBold SemiConden" panose="020B0502040204020203" pitchFamily="34" charset="0"/>
              </a:rPr>
              <a:t> ως εθνικά μνημεία του Γερμανικού πατριωτισμού και μεγαλείου. Το πιο επιβλητικό από τα δύο είναι το </a:t>
            </a:r>
            <a:r>
              <a:rPr lang="el-GR" dirty="0" err="1">
                <a:latin typeface="Bahnschrift SemiBold SemiConden" panose="020B0502040204020203" pitchFamily="34" charset="0"/>
              </a:rPr>
              <a:t>Walhalla</a:t>
            </a:r>
            <a:r>
              <a:rPr lang="el-GR" dirty="0">
                <a:latin typeface="Bahnschrift SemiBold SemiConden" panose="020B0502040204020203" pitchFamily="34" charset="0"/>
              </a:rPr>
              <a:t>, μια ακριβή απομίμηση του </a:t>
            </a:r>
            <a:r>
              <a:rPr lang="el-GR" dirty="0">
                <a:latin typeface="Bahnschrift SemiBold SemiConden" panose="020B0502040204020203" pitchFamily="34" charset="0"/>
                <a:hlinkClick r:id="rId3" tooltip="Παρθενώνας"/>
              </a:rPr>
              <a:t>Παρθενώνα</a:t>
            </a:r>
            <a:r>
              <a:rPr lang="el-GR" dirty="0">
                <a:latin typeface="Bahnschrift SemiBold SemiConden" panose="020B0502040204020203" pitchFamily="34" charset="0"/>
              </a:rPr>
              <a:t>, χτισμένο ως Τευτονικός ναός της δόξας σε έναν λόφο κοντά στο Δούναβη στο </a:t>
            </a:r>
            <a:r>
              <a:rPr lang="el-GR" dirty="0" err="1">
                <a:latin typeface="Bahnschrift SemiBold SemiConden" panose="020B0502040204020203" pitchFamily="34" charset="0"/>
              </a:rPr>
              <a:t>Ντόναουσταουφ</a:t>
            </a:r>
            <a:r>
              <a:rPr lang="el-GR" dirty="0">
                <a:latin typeface="Bahnschrift SemiBold SemiConden" panose="020B0502040204020203" pitchFamily="34" charset="0"/>
              </a:rPr>
              <a:t>, 15χλμ στα ανατολικά. Το εσωτερικό, το οποίο είναι πλούσιο όσο μπορούν να το κάνουν το χρωματιστό </a:t>
            </a:r>
            <a:r>
              <a:rPr lang="el-GR" dirty="0">
                <a:latin typeface="Bahnschrift SemiBold SemiConden" panose="020B0502040204020203" pitchFamily="34" charset="0"/>
                <a:hlinkClick r:id="rId4" tooltip="Μάρμαρο"/>
              </a:rPr>
              <a:t>μάρμαρο</a:t>
            </a:r>
            <a:r>
              <a:rPr lang="el-GR" dirty="0">
                <a:latin typeface="Bahnschrift SemiBold SemiConden" panose="020B0502040204020203" pitchFamily="34" charset="0"/>
              </a:rPr>
              <a:t>, οι επιχρυσώσεις, και τα γλυπτά, περιλαμβάνει τα αγάλματα παραπάνω από εκατό Γερμανών επιφανών προσωπικοτήτων. Το δεύτερο από τα κτίσματα του Βασιλιά Λουδοβίκου είναι το </a:t>
            </a:r>
            <a:r>
              <a:rPr lang="el-GR" dirty="0" err="1">
                <a:latin typeface="Bahnschrift SemiBold SemiConden" panose="020B0502040204020203" pitchFamily="34" charset="0"/>
              </a:rPr>
              <a:t>Befreiungshalle</a:t>
            </a:r>
            <a:r>
              <a:rPr lang="el-GR" dirty="0">
                <a:latin typeface="Bahnschrift SemiBold SemiConden" panose="020B0502040204020203" pitchFamily="34" charset="0"/>
              </a:rPr>
              <a:t> στο </a:t>
            </a:r>
            <a:r>
              <a:rPr lang="el-GR" dirty="0" err="1">
                <a:latin typeface="Bahnschrift SemiBold SemiConden" panose="020B0502040204020203" pitchFamily="34" charset="0"/>
                <a:hlinkClick r:id="rId5" tooltip="Κέλχαϊμ (δεν έχει γραφτεί ακόμα)"/>
              </a:rPr>
              <a:t>Κέλχαϊμ</a:t>
            </a:r>
            <a:r>
              <a:rPr lang="el-GR" dirty="0">
                <a:latin typeface="Bahnschrift SemiBold SemiConden" panose="020B0502040204020203" pitchFamily="34" charset="0"/>
              </a:rPr>
              <a:t>, σε 30χλμ απόσταση από το Ρέγκενσμπουργκ, ένα μεγάλο κυκλικό κτίριο το οποίο έχει σαν θέμα την τίμηση των ηρώων του Απελευθερωτικού Πολέμου που έλαβε χώρα στα πλαίσια των </a:t>
            </a:r>
            <a:r>
              <a:rPr lang="el-GR" dirty="0" err="1">
                <a:latin typeface="Bahnschrift SemiBold SemiConden" panose="020B0502040204020203" pitchFamily="34" charset="0"/>
                <a:hlinkClick r:id="rId6" tooltip="Ναπολεόντιοι πόλεμοι"/>
              </a:rPr>
              <a:t>Ναπολεόντιων</a:t>
            </a:r>
            <a:r>
              <a:rPr lang="el-GR" dirty="0">
                <a:latin typeface="Bahnschrift SemiBold SemiConden" panose="020B0502040204020203" pitchFamily="34" charset="0"/>
                <a:hlinkClick r:id="rId6" tooltip="Ναπολεόντιοι πόλεμοι"/>
              </a:rPr>
              <a:t> Πολέμων</a:t>
            </a:r>
            <a:r>
              <a:rPr lang="el-GR" dirty="0">
                <a:latin typeface="Bahnschrift SemiBold SemiConden" panose="020B0502040204020203" pitchFamily="34" charset="0"/>
              </a:rPr>
              <a:t> το 1813.</a:t>
            </a:r>
          </a:p>
        </p:txBody>
      </p:sp>
    </p:spTree>
    <p:extLst>
      <p:ext uri="{BB962C8B-B14F-4D97-AF65-F5344CB8AC3E}">
        <p14:creationId xmlns:p14="http://schemas.microsoft.com/office/powerpoint/2010/main" val="167764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1D7"/>
        </a:solidFill>
        <a:effectLst/>
      </p:bgPr>
    </p:bg>
    <p:spTree>
      <p:nvGrpSpPr>
        <p:cNvPr id="1" name=""/>
        <p:cNvGrpSpPr/>
        <p:nvPr/>
      </p:nvGrpSpPr>
      <p:grpSpPr>
        <a:xfrm>
          <a:off x="0" y="0"/>
          <a:ext cx="0" cy="0"/>
          <a:chOff x="0" y="0"/>
          <a:chExt cx="0" cy="0"/>
        </a:xfrm>
      </p:grpSpPr>
      <p:pic>
        <p:nvPicPr>
          <p:cNvPr id="4098" name="Picture 2" descr="Ratyzbona - atrakcje, zwiedzanie, zabytki. Co warto zobaczy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99" y="841469"/>
            <a:ext cx="6070600" cy="320983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641600" y="4051300"/>
            <a:ext cx="1905000" cy="461665"/>
          </a:xfrm>
          <a:prstGeom prst="rect">
            <a:avLst/>
          </a:prstGeom>
        </p:spPr>
        <p:txBody>
          <a:bodyPr wrap="square">
            <a:spAutoFit/>
          </a:bodyPr>
          <a:lstStyle/>
          <a:p>
            <a:r>
              <a:rPr lang="en-US" sz="2400" dirty="0" smtClean="0">
                <a:latin typeface="Bahnschrift SemiBold SemiConden" panose="020B0502040204020203" pitchFamily="34" charset="0"/>
              </a:rPr>
              <a:t>WALHALLA</a:t>
            </a:r>
            <a:endParaRPr lang="el-GR" sz="2400" dirty="0">
              <a:latin typeface="Bahnschrift SemiBold SemiConden" panose="020B0502040204020203" pitchFamily="34" charset="0"/>
            </a:endParaRPr>
          </a:p>
        </p:txBody>
      </p:sp>
      <p:pic>
        <p:nvPicPr>
          <p:cNvPr id="4100" name="Picture 4" descr="Befreiungshalle Kelheim | Hotels &amp; Attraktionen • Ingolstadt Vill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8857" y="841470"/>
            <a:ext cx="5341116" cy="320983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8112998" y="4051299"/>
            <a:ext cx="2480166" cy="461665"/>
          </a:xfrm>
          <a:prstGeom prst="rect">
            <a:avLst/>
          </a:prstGeom>
        </p:spPr>
        <p:txBody>
          <a:bodyPr wrap="none">
            <a:spAutoFit/>
          </a:bodyPr>
          <a:lstStyle/>
          <a:p>
            <a:r>
              <a:rPr lang="en-US" sz="2400" dirty="0" smtClean="0">
                <a:latin typeface="Bahnschrift SemiBold SemiConden" panose="020B0502040204020203" pitchFamily="34" charset="0"/>
              </a:rPr>
              <a:t>BEFREIUNGSHALLE</a:t>
            </a:r>
            <a:endParaRPr lang="el-GR" sz="2400" dirty="0">
              <a:latin typeface="Bahnschrift SemiBold SemiConden" panose="020B0502040204020203" pitchFamily="34" charset="0"/>
            </a:endParaRPr>
          </a:p>
        </p:txBody>
      </p:sp>
    </p:spTree>
    <p:extLst>
      <p:ext uri="{BB962C8B-B14F-4D97-AF65-F5344CB8AC3E}">
        <p14:creationId xmlns:p14="http://schemas.microsoft.com/office/powerpoint/2010/main" val="428046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alpha val="52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latin typeface="Arial Black" panose="020B0A04020102020204" pitchFamily="34" charset="0"/>
              </a:rPr>
              <a:t>ΕΥΧΑΡΙΣΤΟΥΜΕ ΓΙΑ ΤΗΝ ΠΑΡΑΚΟΛΟΥΘΗΣΗ</a:t>
            </a:r>
            <a:endParaRPr lang="el-GR" dirty="0">
              <a:latin typeface="Arial Black" panose="020B0A04020102020204" pitchFamily="34" charset="0"/>
            </a:endParaRPr>
          </a:p>
        </p:txBody>
      </p:sp>
      <p:sp>
        <p:nvSpPr>
          <p:cNvPr id="3" name="Υπότιτλος 2"/>
          <p:cNvSpPr>
            <a:spLocks noGrp="1"/>
          </p:cNvSpPr>
          <p:nvPr>
            <p:ph type="subTitle" idx="1"/>
          </p:nvPr>
        </p:nvSpPr>
        <p:spPr>
          <a:xfrm>
            <a:off x="1524000" y="3509963"/>
            <a:ext cx="9144000" cy="1655762"/>
          </a:xfrm>
        </p:spPr>
        <p:txBody>
          <a:bodyPr/>
          <a:lstStyle/>
          <a:p>
            <a:r>
              <a:rPr lang="el-GR" dirty="0" smtClean="0">
                <a:latin typeface="Bahnschrift SemiBold SemiConden" panose="020B0502040204020203" pitchFamily="34" charset="0"/>
              </a:rPr>
              <a:t>Διονυσία </a:t>
            </a:r>
            <a:r>
              <a:rPr lang="el-GR" dirty="0" err="1" smtClean="0">
                <a:latin typeface="Bahnschrift SemiBold SemiConden" panose="020B0502040204020203" pitchFamily="34" charset="0"/>
              </a:rPr>
              <a:t>Γεωργουλοπούλου</a:t>
            </a:r>
            <a:r>
              <a:rPr lang="el-GR" dirty="0" smtClean="0">
                <a:latin typeface="Bahnschrift SemiBold SemiConden" panose="020B0502040204020203" pitchFamily="34" charset="0"/>
              </a:rPr>
              <a:t> </a:t>
            </a:r>
            <a:endParaRPr lang="el-GR" dirty="0">
              <a:latin typeface="Bahnschrift SemiBold SemiConden" panose="020B0502040204020203" pitchFamily="34" charset="0"/>
            </a:endParaRPr>
          </a:p>
          <a:p>
            <a:r>
              <a:rPr lang="el-GR" dirty="0" smtClean="0">
                <a:latin typeface="Bahnschrift SemiBold SemiConden" panose="020B0502040204020203" pitchFamily="34" charset="0"/>
              </a:rPr>
              <a:t>Εβελίνα Ζάχαρη </a:t>
            </a:r>
          </a:p>
          <a:p>
            <a:r>
              <a:rPr lang="el-GR" dirty="0" smtClean="0">
                <a:latin typeface="Bahnschrift SemiBold SemiConden" panose="020B0502040204020203" pitchFamily="34" charset="0"/>
              </a:rPr>
              <a:t>Κωνσταντίνα </a:t>
            </a:r>
            <a:r>
              <a:rPr lang="el-GR" dirty="0" err="1" smtClean="0">
                <a:latin typeface="Bahnschrift SemiBold SemiConden" panose="020B0502040204020203" pitchFamily="34" charset="0"/>
              </a:rPr>
              <a:t>Αποστολοπούλου</a:t>
            </a:r>
            <a:endParaRPr lang="el-GR" dirty="0">
              <a:latin typeface="Bahnschrift SemiBold SemiConden" panose="020B0502040204020203" pitchFamily="34" charset="0"/>
            </a:endParaRPr>
          </a:p>
        </p:txBody>
      </p:sp>
    </p:spTree>
    <p:extLst>
      <p:ext uri="{BB962C8B-B14F-4D97-AF65-F5344CB8AC3E}">
        <p14:creationId xmlns:p14="http://schemas.microsoft.com/office/powerpoint/2010/main" val="321200282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351</Words>
  <Application>Microsoft Office PowerPoint</Application>
  <PresentationFormat>Ευρεία οθόνη</PresentationFormat>
  <Paragraphs>16</Paragraphs>
  <Slides>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vt:i4>
      </vt:variant>
    </vt:vector>
  </HeadingPairs>
  <TitlesOfParts>
    <vt:vector size="13" baseType="lpstr">
      <vt:lpstr>Arial</vt:lpstr>
      <vt:lpstr>Arial Black</vt:lpstr>
      <vt:lpstr>Bahnschrift Condensed</vt:lpstr>
      <vt:lpstr>Bahnschrift SemiBold SemiConden</vt:lpstr>
      <vt:lpstr>Calibri</vt:lpstr>
      <vt:lpstr>Calibri Light</vt:lpstr>
      <vt:lpstr>Θέμα του Office</vt:lpstr>
      <vt:lpstr>               REGENSBURG</vt:lpstr>
      <vt:lpstr>H ΠΟΛΗ ΤΟΥ REGENSBURG</vt:lpstr>
      <vt:lpstr> Ο ΚΑΘΕΔΡΙΚΟΣ ΤΟΥ REGENSBURG</vt:lpstr>
      <vt:lpstr>  WALHALLA-BEFREIUNGSHALLE</vt:lpstr>
      <vt:lpstr>Παρουσίαση του PowerPoint</vt:lpstr>
      <vt:lpstr>ΕΥΧΑΡΙΣΤΟΥΜΕ ΓΙΑ ΤΗΝ ΠΑΡΑΚΟΛΟΥΘΗΣΗ</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REGENSBURG</dc:title>
  <dc:creator>ουρανια στρατακη</dc:creator>
  <cp:lastModifiedBy>ουρανια στρατακη</cp:lastModifiedBy>
  <cp:revision>10</cp:revision>
  <dcterms:created xsi:type="dcterms:W3CDTF">2024-12-06T17:52:28Z</dcterms:created>
  <dcterms:modified xsi:type="dcterms:W3CDTF">2024-12-06T19:25:17Z</dcterms:modified>
</cp:coreProperties>
</file>