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55090b2a5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55090b2a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55090b2a5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55090b2a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55090b2a5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55090b2a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55090b2a5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55090b2a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60424d07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a60424d07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60424d076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60424d076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a60424d076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a60424d076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55090b2a5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55090b2a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55090b2a5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55090b2a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5090b2a5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5090b2a5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55090b2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55090b2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a55090b2a5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a55090b2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a55090b2a5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a55090b2a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a55090b2a5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a55090b2a5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60424d076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60424d076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a55090b2a5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a55090b2a5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a55090b2a5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a55090b2a5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a55090b2a5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a55090b2a5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a55090b2a5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a55090b2a5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55090b2a5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55090b2a5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55090b2a5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55090b2a5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55090b2a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a55090b2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55090b2a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55090b2a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55090b2a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55090b2a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55090b2a5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55090b2a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55090b2a5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55090b2a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55090b2a5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55090b2a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55090b2a5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55090b2a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photodentro.edu.gr/lor/r/8521/75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 sz="4600"/>
              <a:t>Κεφάλαιο 1:</a:t>
            </a:r>
            <a:endParaRPr sz="4600"/>
          </a:p>
          <a:p>
            <a:pPr marL="0" lvl="0" indent="0" algn="ctr" rtl="0">
              <a:spcBef>
                <a:spcPts val="0"/>
              </a:spcBef>
              <a:spcAft>
                <a:spcPts val="0"/>
              </a:spcAft>
              <a:buNone/>
            </a:pPr>
            <a:r>
              <a:rPr lang="el" sz="4600"/>
              <a:t>Βασικές Έννοιες Πληροφορικής</a:t>
            </a:r>
            <a:endParaRPr sz="460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r>
              <a:rPr lang="el" dirty="0"/>
              <a:t>Ενότητα 1: Γνωρίζω τον Υπολογιστή</a:t>
            </a:r>
            <a:endParaRPr dirty="0"/>
          </a:p>
          <a:p>
            <a:pPr marL="0" lvl="0" indent="0" algn="ctr" rtl="0">
              <a:spcBef>
                <a:spcPts val="0"/>
              </a:spcBef>
              <a:spcAft>
                <a:spcPts val="0"/>
              </a:spcAft>
              <a:buNone/>
            </a:pPr>
            <a:endParaRPr dirty="0"/>
          </a:p>
        </p:txBody>
      </p:sp>
      <p:pic>
        <p:nvPicPr>
          <p:cNvPr id="56" name="Google Shape;56;p13"/>
          <p:cNvPicPr preferRelativeResize="0"/>
          <p:nvPr/>
        </p:nvPicPr>
        <p:blipFill>
          <a:blip r:embed="rId3">
            <a:alphaModFix/>
          </a:blip>
          <a:stretch>
            <a:fillRect/>
          </a:stretch>
        </p:blipFill>
        <p:spPr>
          <a:xfrm>
            <a:off x="3600473" y="167650"/>
            <a:ext cx="1430375" cy="1070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1" name="Google Shape;121;p22"/>
          <p:cNvPicPr preferRelativeResize="0"/>
          <p:nvPr/>
        </p:nvPicPr>
        <p:blipFill>
          <a:blip r:embed="rId3">
            <a:alphaModFix/>
          </a:blip>
          <a:stretch>
            <a:fillRect/>
          </a:stretch>
        </p:blipFill>
        <p:spPr>
          <a:xfrm>
            <a:off x="1161180" y="0"/>
            <a:ext cx="6821641"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8" name="Google Shape;128;p23"/>
          <p:cNvPicPr preferRelativeResize="0"/>
          <p:nvPr/>
        </p:nvPicPr>
        <p:blipFill>
          <a:blip r:embed="rId3">
            <a:alphaModFix/>
          </a:blip>
          <a:stretch>
            <a:fillRect/>
          </a:stretch>
        </p:blipFill>
        <p:spPr>
          <a:xfrm>
            <a:off x="1165375" y="0"/>
            <a:ext cx="6813250"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5" name="Google Shape;135;p24"/>
          <p:cNvPicPr preferRelativeResize="0"/>
          <p:nvPr/>
        </p:nvPicPr>
        <p:blipFill>
          <a:blip r:embed="rId3">
            <a:alphaModFix/>
          </a:blip>
          <a:stretch>
            <a:fillRect/>
          </a:stretch>
        </p:blipFill>
        <p:spPr>
          <a:xfrm>
            <a:off x="1154224" y="0"/>
            <a:ext cx="6835552"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Μπορείτε να σκεφτείτε αντίστοιχα παραδείγματα;</a:t>
            </a:r>
            <a:endParaRPr/>
          </a:p>
        </p:txBody>
      </p:sp>
      <p:sp>
        <p:nvSpPr>
          <p:cNvPr id="141" name="Google Shape;14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42" name="Google Shape;142;p25"/>
          <p:cNvSpPr/>
          <p:nvPr/>
        </p:nvSpPr>
        <p:spPr>
          <a:xfrm>
            <a:off x="599675" y="2247550"/>
            <a:ext cx="1911000" cy="10239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2000"/>
              <a:t>Δεδομένα</a:t>
            </a:r>
            <a:endParaRPr sz="2000"/>
          </a:p>
        </p:txBody>
      </p:sp>
      <p:sp>
        <p:nvSpPr>
          <p:cNvPr id="143" name="Google Shape;143;p25"/>
          <p:cNvSpPr/>
          <p:nvPr/>
        </p:nvSpPr>
        <p:spPr>
          <a:xfrm>
            <a:off x="3506675" y="2247550"/>
            <a:ext cx="1911000" cy="10239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2000"/>
              <a:t>Επεξεργασία</a:t>
            </a:r>
            <a:endParaRPr sz="2000"/>
          </a:p>
        </p:txBody>
      </p:sp>
      <p:sp>
        <p:nvSpPr>
          <p:cNvPr id="144" name="Google Shape;144;p25"/>
          <p:cNvSpPr/>
          <p:nvPr/>
        </p:nvSpPr>
        <p:spPr>
          <a:xfrm>
            <a:off x="6550150" y="2247550"/>
            <a:ext cx="1911000" cy="10239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2000"/>
              <a:t>Πληροφορία</a:t>
            </a:r>
            <a:endParaRPr sz="2000"/>
          </a:p>
        </p:txBody>
      </p:sp>
      <p:cxnSp>
        <p:nvCxnSpPr>
          <p:cNvPr id="145" name="Google Shape;145;p25"/>
          <p:cNvCxnSpPr/>
          <p:nvPr/>
        </p:nvCxnSpPr>
        <p:spPr>
          <a:xfrm rot="10800000" flipH="1">
            <a:off x="2681450" y="2735150"/>
            <a:ext cx="687300" cy="4800"/>
          </a:xfrm>
          <a:prstGeom prst="straightConnector1">
            <a:avLst/>
          </a:prstGeom>
          <a:noFill/>
          <a:ln w="9525" cap="flat" cmpd="sng">
            <a:solidFill>
              <a:schemeClr val="dk2"/>
            </a:solidFill>
            <a:prstDash val="solid"/>
            <a:round/>
            <a:headEnd type="none" w="med" len="med"/>
            <a:tailEnd type="triangle" w="med" len="med"/>
          </a:ln>
        </p:spPr>
      </p:cxnSp>
      <p:cxnSp>
        <p:nvCxnSpPr>
          <p:cNvPr id="146" name="Google Shape;146;p25"/>
          <p:cNvCxnSpPr/>
          <p:nvPr/>
        </p:nvCxnSpPr>
        <p:spPr>
          <a:xfrm rot="10800000" flipH="1">
            <a:off x="5640263" y="2735150"/>
            <a:ext cx="687300" cy="4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Παράδειγμα 1: Δεδομένα → Επεξεργασία</a:t>
            </a:r>
            <a:endParaRPr/>
          </a:p>
        </p:txBody>
      </p:sp>
      <p:sp>
        <p:nvSpPr>
          <p:cNvPr id="152" name="Google Shape;152;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Για να υπολογίσουμε τον συνολικό χρόνο ομιλίας στο κινητό μας τηλέφωνο κατά τον τελευταίο μήνα, θα πρέπει να προσθέσουμε τους χρόνους ομιλίας του κάθε τηλεφωνήματος που κάναμε. </a:t>
            </a:r>
            <a:endParaRPr/>
          </a:p>
          <a:p>
            <a:pPr marL="0" lvl="0" indent="0" algn="l" rtl="0">
              <a:spcBef>
                <a:spcPts val="1600"/>
              </a:spcBef>
              <a:spcAft>
                <a:spcPts val="1600"/>
              </a:spcAft>
              <a:buNone/>
            </a:pPr>
            <a:endParaRPr/>
          </a:p>
        </p:txBody>
      </p:sp>
      <p:sp>
        <p:nvSpPr>
          <p:cNvPr id="153" name="Google Shape;153;p26"/>
          <p:cNvSpPr/>
          <p:nvPr/>
        </p:nvSpPr>
        <p:spPr>
          <a:xfrm>
            <a:off x="599675" y="2628550"/>
            <a:ext cx="1911000" cy="18372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400" b="1">
              <a:solidFill>
                <a:schemeClr val="dk2"/>
              </a:solidFill>
            </a:endParaRPr>
          </a:p>
          <a:p>
            <a:pPr marL="0" lvl="0" indent="0" algn="ctr" rtl="0">
              <a:lnSpc>
                <a:spcPct val="115000"/>
              </a:lnSpc>
              <a:spcBef>
                <a:spcPts val="1600"/>
              </a:spcBef>
              <a:spcAft>
                <a:spcPts val="1600"/>
              </a:spcAft>
              <a:buClr>
                <a:schemeClr val="dk1"/>
              </a:buClr>
              <a:buSzPts val="1100"/>
              <a:buFont typeface="Arial"/>
              <a:buNone/>
            </a:pPr>
            <a:r>
              <a:rPr lang="el" sz="1600">
                <a:solidFill>
                  <a:schemeClr val="dk2"/>
                </a:solidFill>
              </a:rPr>
              <a:t>Οι χρόνοι ομιλίας των τηλεφωνημάτων που κάναμε</a:t>
            </a:r>
            <a:endParaRPr sz="1600"/>
          </a:p>
        </p:txBody>
      </p:sp>
      <p:sp>
        <p:nvSpPr>
          <p:cNvPr id="154" name="Google Shape;154;p26"/>
          <p:cNvSpPr/>
          <p:nvPr/>
        </p:nvSpPr>
        <p:spPr>
          <a:xfrm>
            <a:off x="3506675" y="2628550"/>
            <a:ext cx="1911000" cy="18372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1600"/>
              <a:t>Πρόσθεση</a:t>
            </a:r>
            <a:endParaRPr sz="1600"/>
          </a:p>
        </p:txBody>
      </p:sp>
      <p:sp>
        <p:nvSpPr>
          <p:cNvPr id="155" name="Google Shape;155;p26"/>
          <p:cNvSpPr/>
          <p:nvPr/>
        </p:nvSpPr>
        <p:spPr>
          <a:xfrm>
            <a:off x="6550150" y="2628550"/>
            <a:ext cx="1911000" cy="18372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1600"/>
              <a:t>Συνολικός Χρόνος Ομιλίας</a:t>
            </a:r>
            <a:endParaRPr sz="1600"/>
          </a:p>
        </p:txBody>
      </p:sp>
      <p:cxnSp>
        <p:nvCxnSpPr>
          <p:cNvPr id="156" name="Google Shape;156;p26"/>
          <p:cNvCxnSpPr/>
          <p:nvPr/>
        </p:nvCxnSpPr>
        <p:spPr>
          <a:xfrm rot="10800000" flipH="1">
            <a:off x="2681450" y="3497150"/>
            <a:ext cx="687300" cy="4800"/>
          </a:xfrm>
          <a:prstGeom prst="straightConnector1">
            <a:avLst/>
          </a:prstGeom>
          <a:noFill/>
          <a:ln w="9525" cap="flat" cmpd="sng">
            <a:solidFill>
              <a:schemeClr val="dk2"/>
            </a:solidFill>
            <a:prstDash val="solid"/>
            <a:round/>
            <a:headEnd type="none" w="med" len="med"/>
            <a:tailEnd type="triangle" w="med" len="med"/>
          </a:ln>
        </p:spPr>
      </p:cxnSp>
      <p:cxnSp>
        <p:nvCxnSpPr>
          <p:cNvPr id="157" name="Google Shape;157;p26"/>
          <p:cNvCxnSpPr/>
          <p:nvPr/>
        </p:nvCxnSpPr>
        <p:spPr>
          <a:xfrm rot="10800000" flipH="1">
            <a:off x="5640263" y="3573350"/>
            <a:ext cx="687300" cy="4800"/>
          </a:xfrm>
          <a:prstGeom prst="straightConnector1">
            <a:avLst/>
          </a:prstGeom>
          <a:noFill/>
          <a:ln w="9525" cap="flat" cmpd="sng">
            <a:solidFill>
              <a:schemeClr val="dk2"/>
            </a:solidFill>
            <a:prstDash val="solid"/>
            <a:round/>
            <a:headEnd type="none" w="med" len="med"/>
            <a:tailEnd type="triangle" w="med" len="med"/>
          </a:ln>
        </p:spPr>
      </p:cxnSp>
      <p:sp>
        <p:nvSpPr>
          <p:cNvPr id="158" name="Google Shape;158;p26"/>
          <p:cNvSpPr txBox="1"/>
          <p:nvPr/>
        </p:nvSpPr>
        <p:spPr>
          <a:xfrm>
            <a:off x="689800" y="2210850"/>
            <a:ext cx="1684500" cy="36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l" sz="2000" b="1">
                <a:solidFill>
                  <a:schemeClr val="dk2"/>
                </a:solidFill>
              </a:rPr>
              <a:t>Δεδομένα</a:t>
            </a:r>
            <a:endParaRPr sz="2100"/>
          </a:p>
        </p:txBody>
      </p:sp>
      <p:sp>
        <p:nvSpPr>
          <p:cNvPr id="159" name="Google Shape;159;p26"/>
          <p:cNvSpPr txBox="1"/>
          <p:nvPr/>
        </p:nvSpPr>
        <p:spPr>
          <a:xfrm>
            <a:off x="3559000" y="2210850"/>
            <a:ext cx="1803900" cy="36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l" sz="2000" b="1">
                <a:solidFill>
                  <a:schemeClr val="dk2"/>
                </a:solidFill>
              </a:rPr>
              <a:t>Επεξεργασία</a:t>
            </a:r>
            <a:endParaRPr sz="2100"/>
          </a:p>
        </p:txBody>
      </p:sp>
      <p:sp>
        <p:nvSpPr>
          <p:cNvPr id="160" name="Google Shape;160;p26"/>
          <p:cNvSpPr txBox="1"/>
          <p:nvPr/>
        </p:nvSpPr>
        <p:spPr>
          <a:xfrm>
            <a:off x="6603700" y="2210850"/>
            <a:ext cx="1803900" cy="36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l" sz="2000" b="1">
                <a:solidFill>
                  <a:schemeClr val="dk2"/>
                </a:solidFill>
              </a:rPr>
              <a:t>Πληροφορία</a:t>
            </a:r>
            <a:endParaRPr sz="2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p:nvPr/>
        </p:nvSpPr>
        <p:spPr>
          <a:xfrm>
            <a:off x="3506675" y="2628550"/>
            <a:ext cx="1911000" cy="18372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1600"/>
              <a:t>Για κάθε προϊόν προσθέτουμε τις ποσότητες που αγοράστηκαν και αφαιρούμε από την αρχική</a:t>
            </a:r>
            <a:endParaRPr sz="1600"/>
          </a:p>
        </p:txBody>
      </p:sp>
      <p:sp>
        <p:nvSpPr>
          <p:cNvPr id="166" name="Google Shape;16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Παράδειγμα 2: Δεδομένα → Επεξεργασία</a:t>
            </a:r>
            <a:endParaRPr/>
          </a:p>
        </p:txBody>
      </p:sp>
      <p:sp>
        <p:nvSpPr>
          <p:cNvPr id="167" name="Google Shape;16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1300"/>
              <a:t>Ένα κατάστημα χρειάζεται να υπολογίζει στο τέλος κάθε μέρας την ποσότητα του κάθε προϊόντος που έχει απομείνει για να αποφασίζει ο υπεύθυνος ποια προϊόντα χρειάζεται να παραγγείλει. Έχει αποθηκευμένες τις ποσότητες στην αρχή της ημέρας και δέχεται με τη σειρά τις ποσότητες που αγόρασε ο κάθε πελάτης, όπως φαίνονται στην απόδειξή του. </a:t>
            </a:r>
            <a:endParaRPr sz="1300"/>
          </a:p>
          <a:p>
            <a:pPr marL="0" lvl="0" indent="0" algn="l" rtl="0">
              <a:spcBef>
                <a:spcPts val="1600"/>
              </a:spcBef>
              <a:spcAft>
                <a:spcPts val="1600"/>
              </a:spcAft>
              <a:buNone/>
            </a:pPr>
            <a:endParaRPr/>
          </a:p>
        </p:txBody>
      </p:sp>
      <p:sp>
        <p:nvSpPr>
          <p:cNvPr id="168" name="Google Shape;168;p27"/>
          <p:cNvSpPr/>
          <p:nvPr/>
        </p:nvSpPr>
        <p:spPr>
          <a:xfrm>
            <a:off x="599675" y="2628550"/>
            <a:ext cx="1911000" cy="18372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l">
                <a:solidFill>
                  <a:schemeClr val="dk2"/>
                </a:solidFill>
              </a:rPr>
              <a:t> Το όνομα και η ποσότητα του κάθε προϊόντος που αγόρασε ο κάθε πελάτης κάθε φορά</a:t>
            </a:r>
            <a:endParaRPr/>
          </a:p>
        </p:txBody>
      </p:sp>
      <p:sp>
        <p:nvSpPr>
          <p:cNvPr id="169" name="Google Shape;169;p27"/>
          <p:cNvSpPr/>
          <p:nvPr/>
        </p:nvSpPr>
        <p:spPr>
          <a:xfrm>
            <a:off x="6550150" y="2628550"/>
            <a:ext cx="1911000" cy="18372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1600"/>
              <a:t> Το όνομα και η ποσότητα του κάθε προϊόντος που έχει απομείνει</a:t>
            </a:r>
            <a:endParaRPr sz="1600"/>
          </a:p>
        </p:txBody>
      </p:sp>
      <p:cxnSp>
        <p:nvCxnSpPr>
          <p:cNvPr id="170" name="Google Shape;170;p27"/>
          <p:cNvCxnSpPr/>
          <p:nvPr/>
        </p:nvCxnSpPr>
        <p:spPr>
          <a:xfrm rot="10800000" flipH="1">
            <a:off x="2681450" y="3497150"/>
            <a:ext cx="687300" cy="4800"/>
          </a:xfrm>
          <a:prstGeom prst="straightConnector1">
            <a:avLst/>
          </a:prstGeom>
          <a:noFill/>
          <a:ln w="9525" cap="flat" cmpd="sng">
            <a:solidFill>
              <a:schemeClr val="dk2"/>
            </a:solidFill>
            <a:prstDash val="solid"/>
            <a:round/>
            <a:headEnd type="none" w="med" len="med"/>
            <a:tailEnd type="triangle" w="med" len="med"/>
          </a:ln>
        </p:spPr>
      </p:cxnSp>
      <p:cxnSp>
        <p:nvCxnSpPr>
          <p:cNvPr id="171" name="Google Shape;171;p27"/>
          <p:cNvCxnSpPr/>
          <p:nvPr/>
        </p:nvCxnSpPr>
        <p:spPr>
          <a:xfrm rot="10800000" flipH="1">
            <a:off x="5640263" y="3573350"/>
            <a:ext cx="687300" cy="4800"/>
          </a:xfrm>
          <a:prstGeom prst="straightConnector1">
            <a:avLst/>
          </a:prstGeom>
          <a:noFill/>
          <a:ln w="9525" cap="flat" cmpd="sng">
            <a:solidFill>
              <a:schemeClr val="dk2"/>
            </a:solidFill>
            <a:prstDash val="solid"/>
            <a:round/>
            <a:headEnd type="none" w="med" len="med"/>
            <a:tailEnd type="triangle" w="med" len="med"/>
          </a:ln>
        </p:spPr>
      </p:cxnSp>
      <p:sp>
        <p:nvSpPr>
          <p:cNvPr id="172" name="Google Shape;172;p27"/>
          <p:cNvSpPr txBox="1"/>
          <p:nvPr/>
        </p:nvSpPr>
        <p:spPr>
          <a:xfrm>
            <a:off x="689800" y="2210850"/>
            <a:ext cx="1684500" cy="36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l" sz="2000" b="1">
                <a:solidFill>
                  <a:schemeClr val="dk2"/>
                </a:solidFill>
              </a:rPr>
              <a:t>Δεδομένα</a:t>
            </a:r>
            <a:endParaRPr sz="2100"/>
          </a:p>
        </p:txBody>
      </p:sp>
      <p:sp>
        <p:nvSpPr>
          <p:cNvPr id="173" name="Google Shape;173;p27"/>
          <p:cNvSpPr txBox="1"/>
          <p:nvPr/>
        </p:nvSpPr>
        <p:spPr>
          <a:xfrm>
            <a:off x="3559000" y="2210850"/>
            <a:ext cx="1803900" cy="36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l" sz="2000" b="1">
                <a:solidFill>
                  <a:schemeClr val="dk2"/>
                </a:solidFill>
              </a:rPr>
              <a:t>Επεξεργασία</a:t>
            </a:r>
            <a:endParaRPr sz="2100"/>
          </a:p>
        </p:txBody>
      </p:sp>
      <p:sp>
        <p:nvSpPr>
          <p:cNvPr id="174" name="Google Shape;174;p27"/>
          <p:cNvSpPr txBox="1"/>
          <p:nvPr/>
        </p:nvSpPr>
        <p:spPr>
          <a:xfrm>
            <a:off x="6603700" y="2210850"/>
            <a:ext cx="1803900" cy="36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l" sz="2000" b="1">
                <a:solidFill>
                  <a:schemeClr val="dk2"/>
                </a:solidFill>
              </a:rPr>
              <a:t>Πληροφορία</a:t>
            </a:r>
            <a:endParaRPr sz="2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p:nvPr/>
        </p:nvSpPr>
        <p:spPr>
          <a:xfrm>
            <a:off x="3506675" y="2628550"/>
            <a:ext cx="1911000" cy="18372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1600"/>
              <a:t>Ταξινόμηση </a:t>
            </a:r>
            <a:endParaRPr sz="1600"/>
          </a:p>
        </p:txBody>
      </p:sp>
      <p:sp>
        <p:nvSpPr>
          <p:cNvPr id="180" name="Google Shape;18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1600"/>
              <a:t>Έχουμε το ονοματεπώνυμο και τον αριθμό τηλεφώνου κάθε συνδρομητή μιας εταιρείας σταθερής τηλεφωνίας και θέλουμε να εμφανίσουμε τα πιο πάνω με αλφαβητική σειρά με βάση το επώνυμο και το όνομα των συνδρομητών</a:t>
            </a:r>
            <a:endParaRPr sz="1600"/>
          </a:p>
          <a:p>
            <a:pPr marL="0" lvl="0" indent="0" algn="l" rtl="0">
              <a:spcBef>
                <a:spcPts val="1600"/>
              </a:spcBef>
              <a:spcAft>
                <a:spcPts val="1600"/>
              </a:spcAft>
              <a:buNone/>
            </a:pPr>
            <a:endParaRPr/>
          </a:p>
        </p:txBody>
      </p:sp>
      <p:sp>
        <p:nvSpPr>
          <p:cNvPr id="181" name="Google Shape;18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Παράδειγμα 3: Δεδομένα → Επεξεργασία</a:t>
            </a:r>
            <a:endParaRPr/>
          </a:p>
        </p:txBody>
      </p:sp>
      <p:sp>
        <p:nvSpPr>
          <p:cNvPr id="182" name="Google Shape;182;p28"/>
          <p:cNvSpPr/>
          <p:nvPr/>
        </p:nvSpPr>
        <p:spPr>
          <a:xfrm>
            <a:off x="599675" y="2628550"/>
            <a:ext cx="1911000" cy="18372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l">
                <a:solidFill>
                  <a:schemeClr val="dk2"/>
                </a:solidFill>
              </a:rPr>
              <a:t>Ο κατάλογος με τα ονοματεπώνυμα και τους αριθμούς τηλεφώνου των συνδρομητών</a:t>
            </a:r>
            <a:endParaRPr/>
          </a:p>
        </p:txBody>
      </p:sp>
      <p:sp>
        <p:nvSpPr>
          <p:cNvPr id="183" name="Google Shape;183;p28"/>
          <p:cNvSpPr/>
          <p:nvPr/>
        </p:nvSpPr>
        <p:spPr>
          <a:xfrm>
            <a:off x="6550150" y="2628550"/>
            <a:ext cx="1911000" cy="18372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a:t> Ο κατάλογος με τα ονοματεπώνυμα και τους αριθμούς τηλεφώνου των συνδρομητών ταξινομημένα σε αλφαβητική σειρά.</a:t>
            </a:r>
            <a:endParaRPr/>
          </a:p>
        </p:txBody>
      </p:sp>
      <p:cxnSp>
        <p:nvCxnSpPr>
          <p:cNvPr id="184" name="Google Shape;184;p28"/>
          <p:cNvCxnSpPr/>
          <p:nvPr/>
        </p:nvCxnSpPr>
        <p:spPr>
          <a:xfrm rot="10800000" flipH="1">
            <a:off x="2681450" y="3497150"/>
            <a:ext cx="687300" cy="4800"/>
          </a:xfrm>
          <a:prstGeom prst="straightConnector1">
            <a:avLst/>
          </a:prstGeom>
          <a:noFill/>
          <a:ln w="9525" cap="flat" cmpd="sng">
            <a:solidFill>
              <a:schemeClr val="dk2"/>
            </a:solidFill>
            <a:prstDash val="solid"/>
            <a:round/>
            <a:headEnd type="none" w="med" len="med"/>
            <a:tailEnd type="triangle" w="med" len="med"/>
          </a:ln>
        </p:spPr>
      </p:cxnSp>
      <p:cxnSp>
        <p:nvCxnSpPr>
          <p:cNvPr id="185" name="Google Shape;185;p28"/>
          <p:cNvCxnSpPr/>
          <p:nvPr/>
        </p:nvCxnSpPr>
        <p:spPr>
          <a:xfrm rot="10800000" flipH="1">
            <a:off x="5640263" y="3573350"/>
            <a:ext cx="687300" cy="4800"/>
          </a:xfrm>
          <a:prstGeom prst="straightConnector1">
            <a:avLst/>
          </a:prstGeom>
          <a:noFill/>
          <a:ln w="9525" cap="flat" cmpd="sng">
            <a:solidFill>
              <a:schemeClr val="dk2"/>
            </a:solidFill>
            <a:prstDash val="solid"/>
            <a:round/>
            <a:headEnd type="none" w="med" len="med"/>
            <a:tailEnd type="triangle" w="med" len="med"/>
          </a:ln>
        </p:spPr>
      </p:cxnSp>
      <p:sp>
        <p:nvSpPr>
          <p:cNvPr id="186" name="Google Shape;186;p28"/>
          <p:cNvSpPr txBox="1"/>
          <p:nvPr/>
        </p:nvSpPr>
        <p:spPr>
          <a:xfrm>
            <a:off x="689800" y="2210850"/>
            <a:ext cx="1684500" cy="36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l" sz="2000" b="1">
                <a:solidFill>
                  <a:schemeClr val="dk2"/>
                </a:solidFill>
              </a:rPr>
              <a:t>Δεδομένα</a:t>
            </a:r>
            <a:endParaRPr sz="2100"/>
          </a:p>
        </p:txBody>
      </p:sp>
      <p:sp>
        <p:nvSpPr>
          <p:cNvPr id="187" name="Google Shape;187;p28"/>
          <p:cNvSpPr txBox="1"/>
          <p:nvPr/>
        </p:nvSpPr>
        <p:spPr>
          <a:xfrm>
            <a:off x="3559000" y="2210850"/>
            <a:ext cx="1803900" cy="36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l" sz="2000" b="1">
                <a:solidFill>
                  <a:schemeClr val="dk2"/>
                </a:solidFill>
              </a:rPr>
              <a:t>Επεξεργασία</a:t>
            </a:r>
            <a:endParaRPr sz="2100"/>
          </a:p>
        </p:txBody>
      </p:sp>
      <p:sp>
        <p:nvSpPr>
          <p:cNvPr id="188" name="Google Shape;188;p28"/>
          <p:cNvSpPr txBox="1"/>
          <p:nvPr/>
        </p:nvSpPr>
        <p:spPr>
          <a:xfrm>
            <a:off x="6603700" y="2210850"/>
            <a:ext cx="1803900" cy="36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l" sz="2000" b="1">
                <a:solidFill>
                  <a:schemeClr val="dk2"/>
                </a:solidFill>
              </a:rPr>
              <a:t>Πληροφορία</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Ο κύκλος επεξεργασίας δεδομένων (1/3)</a:t>
            </a:r>
            <a:endParaRPr/>
          </a:p>
        </p:txBody>
      </p:sp>
      <p:sp>
        <p:nvSpPr>
          <p:cNvPr id="194" name="Google Shape;19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Το ποσό που αντιστοιχεί σε κάθε μαθητή για την εκδρομή είναι 8 ευρώ (</a:t>
            </a:r>
            <a:r>
              <a:rPr lang="el">
                <a:highlight>
                  <a:srgbClr val="FFFF00"/>
                </a:highlight>
              </a:rPr>
              <a:t>δεδομένο</a:t>
            </a:r>
            <a:r>
              <a:rPr lang="el"/>
              <a:t>)</a:t>
            </a:r>
            <a:endParaRPr/>
          </a:p>
          <a:p>
            <a:pPr marL="0" lvl="0" indent="0" algn="l" rtl="0">
              <a:spcBef>
                <a:spcPts val="1600"/>
              </a:spcBef>
              <a:spcAft>
                <a:spcPts val="0"/>
              </a:spcAft>
              <a:buNone/>
            </a:pPr>
            <a:r>
              <a:rPr lang="el"/>
              <a:t>Ας υποθέσουμε ότι ο Γιάννης έχει στον κουμπαρά του 15 ευρώ (</a:t>
            </a:r>
            <a:r>
              <a:rPr lang="el">
                <a:highlight>
                  <a:srgbClr val="FFFF00"/>
                </a:highlight>
              </a:rPr>
              <a:t>δεδομένο</a:t>
            </a:r>
            <a:r>
              <a:rPr lang="el"/>
              <a:t>)</a:t>
            </a:r>
            <a:endParaRPr/>
          </a:p>
          <a:p>
            <a:pPr marL="0" lvl="0" indent="0" algn="l" rtl="0">
              <a:spcBef>
                <a:spcPts val="1600"/>
              </a:spcBef>
              <a:spcAft>
                <a:spcPts val="1600"/>
              </a:spcAft>
              <a:buNone/>
            </a:pPr>
            <a:r>
              <a:rPr lang="el"/>
              <a:t>Εάν συγκρίνει (</a:t>
            </a:r>
            <a:r>
              <a:rPr lang="el">
                <a:highlight>
                  <a:srgbClr val="FFFF00"/>
                </a:highlight>
              </a:rPr>
              <a:t>επεξεργασία</a:t>
            </a:r>
            <a:r>
              <a:rPr lang="el"/>
              <a:t>) τα χρήματα που έχει στον κουμπαρά του (</a:t>
            </a:r>
            <a:r>
              <a:rPr lang="el">
                <a:highlight>
                  <a:srgbClr val="FFFF00"/>
                </a:highlight>
              </a:rPr>
              <a:t>δεδομένο</a:t>
            </a:r>
            <a:r>
              <a:rPr lang="el"/>
              <a:t>) με το ποσό που πρέπει να διαθέσει για να πάει στην εκδρομή...</a:t>
            </a:r>
            <a:endParaRPr/>
          </a:p>
        </p:txBody>
      </p:sp>
      <p:pic>
        <p:nvPicPr>
          <p:cNvPr id="195" name="Google Shape;195;p29"/>
          <p:cNvPicPr preferRelativeResize="0"/>
          <p:nvPr/>
        </p:nvPicPr>
        <p:blipFill>
          <a:blip r:embed="rId3">
            <a:alphaModFix/>
          </a:blip>
          <a:stretch>
            <a:fillRect/>
          </a:stretch>
        </p:blipFill>
        <p:spPr>
          <a:xfrm>
            <a:off x="1043325" y="2980700"/>
            <a:ext cx="6820601" cy="2062975"/>
          </a:xfrm>
          <a:prstGeom prst="rect">
            <a:avLst/>
          </a:prstGeom>
          <a:noFill/>
          <a:ln>
            <a:noFill/>
          </a:ln>
        </p:spPr>
      </p:pic>
      <p:sp>
        <p:nvSpPr>
          <p:cNvPr id="196" name="Google Shape;196;p29"/>
          <p:cNvSpPr/>
          <p:nvPr/>
        </p:nvSpPr>
        <p:spPr>
          <a:xfrm>
            <a:off x="6021075" y="3671325"/>
            <a:ext cx="1750200" cy="9654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Ο κύκλος επεξεργασίας δεδομένων (2/3)</a:t>
            </a:r>
            <a:endParaRPr/>
          </a:p>
        </p:txBody>
      </p:sp>
      <p:sp>
        <p:nvSpPr>
          <p:cNvPr id="202" name="Google Shape;202;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Τότε προκύπτει η </a:t>
            </a:r>
            <a:r>
              <a:rPr lang="el">
                <a:highlight>
                  <a:srgbClr val="FFFF00"/>
                </a:highlight>
              </a:rPr>
              <a:t>πληροφορία</a:t>
            </a:r>
            <a:r>
              <a:rPr lang="el"/>
              <a:t> ότι “ο Γιάννης διαθέτει αρκετά χρήματα ώστε να πάει στην εκδρομή)</a:t>
            </a:r>
            <a:endParaRPr/>
          </a:p>
          <a:p>
            <a:pPr marL="0" lvl="0" indent="0" algn="l" rtl="0">
              <a:spcBef>
                <a:spcPts val="1600"/>
              </a:spcBef>
              <a:spcAft>
                <a:spcPts val="1600"/>
              </a:spcAft>
              <a:buNone/>
            </a:pPr>
            <a:r>
              <a:rPr lang="el"/>
              <a:t>Μία πληροφορία μπορεί εύκολα να μετατραπεί σε δεδομένο προς επεξεργασία για να παραχθεί νέα πληροφορία. Αυτή η διαδικασία ονομάζεται “Κύκλος επεξεργασίας των Δεδομένων”</a:t>
            </a:r>
            <a:endParaRPr/>
          </a:p>
        </p:txBody>
      </p:sp>
      <p:pic>
        <p:nvPicPr>
          <p:cNvPr id="203" name="Google Shape;203;p30"/>
          <p:cNvPicPr preferRelativeResize="0"/>
          <p:nvPr/>
        </p:nvPicPr>
        <p:blipFill>
          <a:blip r:embed="rId3">
            <a:alphaModFix/>
          </a:blip>
          <a:stretch>
            <a:fillRect/>
          </a:stretch>
        </p:blipFill>
        <p:spPr>
          <a:xfrm>
            <a:off x="1043325" y="3056900"/>
            <a:ext cx="6820601" cy="2062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Ο κύκλος επεξεργασίας δεδομένων (3/3)</a:t>
            </a:r>
            <a:endParaRPr/>
          </a:p>
        </p:txBody>
      </p:sp>
      <p:pic>
        <p:nvPicPr>
          <p:cNvPr id="209" name="Google Shape;209;p31"/>
          <p:cNvPicPr preferRelativeResize="0"/>
          <p:nvPr/>
        </p:nvPicPr>
        <p:blipFill>
          <a:blip r:embed="rId3">
            <a:alphaModFix/>
          </a:blip>
          <a:stretch>
            <a:fillRect/>
          </a:stretch>
        </p:blipFill>
        <p:spPr>
          <a:xfrm>
            <a:off x="3949025" y="3431025"/>
            <a:ext cx="4816776" cy="1504100"/>
          </a:xfrm>
          <a:prstGeom prst="rect">
            <a:avLst/>
          </a:prstGeom>
          <a:noFill/>
          <a:ln>
            <a:noFill/>
          </a:ln>
        </p:spPr>
      </p:pic>
      <p:pic>
        <p:nvPicPr>
          <p:cNvPr id="210" name="Google Shape;210;p31"/>
          <p:cNvPicPr preferRelativeResize="0"/>
          <p:nvPr/>
        </p:nvPicPr>
        <p:blipFill>
          <a:blip r:embed="rId4">
            <a:alphaModFix/>
          </a:blip>
          <a:stretch>
            <a:fillRect/>
          </a:stretch>
        </p:blipFill>
        <p:spPr>
          <a:xfrm>
            <a:off x="170600" y="1345275"/>
            <a:ext cx="3963699" cy="1504100"/>
          </a:xfrm>
          <a:prstGeom prst="rect">
            <a:avLst/>
          </a:prstGeom>
          <a:noFill/>
          <a:ln>
            <a:noFill/>
          </a:ln>
        </p:spPr>
      </p:pic>
      <p:sp>
        <p:nvSpPr>
          <p:cNvPr id="211" name="Google Shape;211;p31"/>
          <p:cNvSpPr/>
          <p:nvPr/>
        </p:nvSpPr>
        <p:spPr>
          <a:xfrm rot="5400000">
            <a:off x="3800675" y="2406025"/>
            <a:ext cx="1043400" cy="901800"/>
          </a:xfrm>
          <a:prstGeom prst="bentArrow">
            <a:avLst>
              <a:gd name="adj1" fmla="val 25000"/>
              <a:gd name="adj2" fmla="val 25000"/>
              <a:gd name="adj3" fmla="val 25000"/>
              <a:gd name="adj4" fmla="val 43750"/>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2" name="Google Shape;212;p31"/>
          <p:cNvPicPr preferRelativeResize="0"/>
          <p:nvPr/>
        </p:nvPicPr>
        <p:blipFill>
          <a:blip r:embed="rId5">
            <a:alphaModFix/>
          </a:blip>
          <a:stretch>
            <a:fillRect/>
          </a:stretch>
        </p:blipFill>
        <p:spPr>
          <a:xfrm>
            <a:off x="474175" y="2945800"/>
            <a:ext cx="3182920" cy="1989325"/>
          </a:xfrm>
          <a:prstGeom prst="rect">
            <a:avLst/>
          </a:prstGeom>
          <a:noFill/>
          <a:ln>
            <a:noFill/>
          </a:ln>
        </p:spPr>
      </p:pic>
      <p:sp>
        <p:nvSpPr>
          <p:cNvPr id="213" name="Google Shape;213;p31"/>
          <p:cNvSpPr/>
          <p:nvPr/>
        </p:nvSpPr>
        <p:spPr>
          <a:xfrm>
            <a:off x="7756675" y="2495025"/>
            <a:ext cx="463200" cy="936000"/>
          </a:xfrm>
          <a:prstGeom prst="upArrow">
            <a:avLst>
              <a:gd name="adj1" fmla="val 50000"/>
              <a:gd name="adj2"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1"/>
          <p:cNvSpPr txBox="1">
            <a:spLocks noGrp="1"/>
          </p:cNvSpPr>
          <p:nvPr>
            <p:ph type="body" idx="1"/>
          </p:nvPr>
        </p:nvSpPr>
        <p:spPr>
          <a:xfrm>
            <a:off x="5777300" y="1474250"/>
            <a:ext cx="3320100" cy="890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l"/>
              <a:t>Μπορώ στην εκδρομή να φάω πίτα γύρο που κάνει 3 ευρώ;</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Λέξεις και Έννοιες Κλειδιά</a:t>
            </a: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l"/>
              <a:t>Τι είναι τα </a:t>
            </a:r>
            <a:r>
              <a:rPr lang="el" b="1">
                <a:solidFill>
                  <a:srgbClr val="FF0000"/>
                </a:solidFill>
              </a:rPr>
              <a:t>Δεδομένα (Data)</a:t>
            </a:r>
            <a:r>
              <a:rPr lang="el"/>
              <a:t> και ποιά η σχέση τους με την </a:t>
            </a:r>
            <a:r>
              <a:rPr lang="el" b="1">
                <a:solidFill>
                  <a:srgbClr val="FF0000"/>
                </a:solidFill>
              </a:rPr>
              <a:t>Πληροφορία (Information);</a:t>
            </a:r>
            <a:endParaRPr b="1">
              <a:solidFill>
                <a:srgbClr val="FF0000"/>
              </a:solidFill>
            </a:endParaRPr>
          </a:p>
          <a:p>
            <a:pPr marL="0" lvl="0" indent="0" algn="l" rtl="0">
              <a:spcBef>
                <a:spcPts val="1600"/>
              </a:spcBef>
              <a:spcAft>
                <a:spcPts val="0"/>
              </a:spcAft>
              <a:buNone/>
            </a:pPr>
            <a:r>
              <a:rPr lang="el"/>
              <a:t>Τι είναι οι </a:t>
            </a:r>
            <a:r>
              <a:rPr lang="el" b="1">
                <a:solidFill>
                  <a:srgbClr val="FF0000"/>
                </a:solidFill>
              </a:rPr>
              <a:t>Πληροφορίες</a:t>
            </a:r>
            <a:r>
              <a:rPr lang="el"/>
              <a:t> στις οποίες βασιζόμαστε για να παίρνουμε αποφάσεις; </a:t>
            </a:r>
            <a:endParaRPr/>
          </a:p>
          <a:p>
            <a:pPr marL="0" lvl="0" indent="0" algn="l" rtl="0">
              <a:spcBef>
                <a:spcPts val="1600"/>
              </a:spcBef>
              <a:spcAft>
                <a:spcPts val="0"/>
              </a:spcAft>
              <a:buClr>
                <a:schemeClr val="dk1"/>
              </a:buClr>
              <a:buSzPts val="1100"/>
              <a:buFont typeface="Arial"/>
              <a:buNone/>
            </a:pPr>
            <a:r>
              <a:rPr lang="el"/>
              <a:t>Τι είναι η </a:t>
            </a:r>
            <a:r>
              <a:rPr lang="el" b="1">
                <a:solidFill>
                  <a:srgbClr val="FF0000"/>
                </a:solidFill>
              </a:rPr>
              <a:t>Επεξεργασία (Processing)</a:t>
            </a:r>
            <a:r>
              <a:rPr lang="el"/>
              <a:t> των Δεδομένων;</a:t>
            </a:r>
            <a:endParaRPr/>
          </a:p>
          <a:p>
            <a:pPr marL="0" lvl="0" indent="0" algn="l" rtl="0">
              <a:spcBef>
                <a:spcPts val="1600"/>
              </a:spcBef>
              <a:spcAft>
                <a:spcPts val="0"/>
              </a:spcAft>
              <a:buNone/>
            </a:pPr>
            <a:r>
              <a:rPr lang="el"/>
              <a:t>Τι μελετά η επιστήμη της </a:t>
            </a:r>
            <a:r>
              <a:rPr lang="el" b="1">
                <a:solidFill>
                  <a:srgbClr val="FF0000"/>
                </a:solidFill>
              </a:rPr>
              <a:t>Πληροφορικής (Informatics);</a:t>
            </a:r>
            <a:endParaRPr b="1">
              <a:solidFill>
                <a:srgbClr val="FF0000"/>
              </a:solidFill>
            </a:endParaRPr>
          </a:p>
          <a:p>
            <a:pPr marL="0" lvl="0" indent="0" algn="l" rtl="0">
              <a:spcBef>
                <a:spcPts val="1600"/>
              </a:spcBef>
              <a:spcAft>
                <a:spcPts val="1600"/>
              </a:spcAft>
              <a:buClr>
                <a:schemeClr val="dk1"/>
              </a:buClr>
              <a:buSzPts val="1100"/>
              <a:buFont typeface="Arial"/>
              <a:buNone/>
            </a:pPr>
            <a:r>
              <a:rPr lang="el"/>
              <a:t>Τι σχέση έχει ο </a:t>
            </a:r>
            <a:r>
              <a:rPr lang="el" b="1">
                <a:solidFill>
                  <a:srgbClr val="FF0000"/>
                </a:solidFill>
              </a:rPr>
              <a:t>Υπολογιστής (Computer) </a:t>
            </a:r>
            <a:r>
              <a:rPr lang="el"/>
              <a:t>με όλα αυτά που αναφέραμε;</a:t>
            </a:r>
            <a:endParaRPr b="1">
              <a:solidFill>
                <a:srgbClr val="FF0000"/>
              </a:solidFill>
            </a:endParaRPr>
          </a:p>
        </p:txBody>
      </p:sp>
      <p:pic>
        <p:nvPicPr>
          <p:cNvPr id="63" name="Google Shape;63;p14"/>
          <p:cNvPicPr preferRelativeResize="0"/>
          <p:nvPr/>
        </p:nvPicPr>
        <p:blipFill>
          <a:blip r:embed="rId3">
            <a:alphaModFix/>
          </a:blip>
          <a:stretch>
            <a:fillRect/>
          </a:stretch>
        </p:blipFill>
        <p:spPr>
          <a:xfrm>
            <a:off x="7403795" y="34120"/>
            <a:ext cx="1692025" cy="633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Ο υπολογιστής και η επεξεργασία των δεδομένων</a:t>
            </a:r>
            <a:endParaRPr/>
          </a:p>
        </p:txBody>
      </p:sp>
      <p:sp>
        <p:nvSpPr>
          <p:cNvPr id="220" name="Google Shape;220;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Η έννοια της επεξεργασίας δε συναντάται μόνο στους υπολογιστές. Πολλές συσκευές που έχουμε γύρω μας χρησιμοποιούνται για την επεξεργασία και την παραγωγή κάποιου προϊόντος.</a:t>
            </a:r>
            <a:endParaRPr/>
          </a:p>
          <a:p>
            <a:pPr marL="0" lvl="0" indent="0" algn="l" rtl="0">
              <a:spcBef>
                <a:spcPts val="1600"/>
              </a:spcBef>
              <a:spcAft>
                <a:spcPts val="1600"/>
              </a:spcAft>
              <a:buNone/>
            </a:pPr>
            <a:r>
              <a:rPr lang="el"/>
              <a:t>Ένα παράδειγμα είναι το πλυντήριο ρούχων. Στην αρχή τοποθετούμε τα λεκιασμένα ρούχα, το απορρυπαντικό και κατόπιν επιλέγουμε τη θερμοκρασία και το πρόγραμμα πλύσης. Στη συνέχεια το πλυντήριο πλένει τα ρούχα σύμφωνα με το πρόγραμμα πλύσης που επιλέξαμε. Στο τέλος της επεξεργασίας, αν όλα πάνε καλά, θα πάρουμε τα ρούχα καθαρά.</a:t>
            </a:r>
            <a:endParaRPr/>
          </a:p>
        </p:txBody>
      </p:sp>
      <p:sp>
        <p:nvSpPr>
          <p:cNvPr id="221" name="Google Shape;221;p32"/>
          <p:cNvSpPr/>
          <p:nvPr/>
        </p:nvSpPr>
        <p:spPr>
          <a:xfrm>
            <a:off x="580175" y="4036825"/>
            <a:ext cx="1911000" cy="10239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2000"/>
              <a:t>Τοποθετούμε τα ρούχα</a:t>
            </a:r>
            <a:endParaRPr sz="2000"/>
          </a:p>
        </p:txBody>
      </p:sp>
      <p:sp>
        <p:nvSpPr>
          <p:cNvPr id="222" name="Google Shape;222;p32"/>
          <p:cNvSpPr/>
          <p:nvPr/>
        </p:nvSpPr>
        <p:spPr>
          <a:xfrm>
            <a:off x="3487175" y="4036825"/>
            <a:ext cx="1911000" cy="1023900"/>
          </a:xfrm>
          <a:prstGeom prst="rect">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2000"/>
              <a:t>Πλύσιμο</a:t>
            </a:r>
            <a:endParaRPr sz="2000"/>
          </a:p>
        </p:txBody>
      </p:sp>
      <p:sp>
        <p:nvSpPr>
          <p:cNvPr id="223" name="Google Shape;223;p32"/>
          <p:cNvSpPr/>
          <p:nvPr/>
        </p:nvSpPr>
        <p:spPr>
          <a:xfrm>
            <a:off x="6530650" y="4036825"/>
            <a:ext cx="1911000" cy="10239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 sz="2000"/>
              <a:t>Καθαρά ρόυχα</a:t>
            </a:r>
            <a:endParaRPr sz="2000"/>
          </a:p>
        </p:txBody>
      </p:sp>
      <p:cxnSp>
        <p:nvCxnSpPr>
          <p:cNvPr id="224" name="Google Shape;224;p32"/>
          <p:cNvCxnSpPr/>
          <p:nvPr/>
        </p:nvCxnSpPr>
        <p:spPr>
          <a:xfrm rot="10800000" flipH="1">
            <a:off x="2661950" y="4524425"/>
            <a:ext cx="687300" cy="4800"/>
          </a:xfrm>
          <a:prstGeom prst="straightConnector1">
            <a:avLst/>
          </a:prstGeom>
          <a:noFill/>
          <a:ln w="9525" cap="flat" cmpd="sng">
            <a:solidFill>
              <a:schemeClr val="dk2"/>
            </a:solidFill>
            <a:prstDash val="solid"/>
            <a:round/>
            <a:headEnd type="none" w="med" len="med"/>
            <a:tailEnd type="triangle" w="med" len="med"/>
          </a:ln>
        </p:spPr>
      </p:cxnSp>
      <p:cxnSp>
        <p:nvCxnSpPr>
          <p:cNvPr id="225" name="Google Shape;225;p32"/>
          <p:cNvCxnSpPr/>
          <p:nvPr/>
        </p:nvCxnSpPr>
        <p:spPr>
          <a:xfrm rot="10800000" flipH="1">
            <a:off x="5620763" y="4524425"/>
            <a:ext cx="687300" cy="4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l"/>
              <a:t>Ο υπολογιστής και η επεξεργασία των δεδομένων</a:t>
            </a:r>
            <a:endParaRPr/>
          </a:p>
          <a:p>
            <a:pPr marL="0" lvl="0" indent="0" algn="l" rtl="0">
              <a:spcBef>
                <a:spcPts val="0"/>
              </a:spcBef>
              <a:spcAft>
                <a:spcPts val="0"/>
              </a:spcAft>
              <a:buNone/>
            </a:pPr>
            <a:endParaRPr/>
          </a:p>
        </p:txBody>
      </p:sp>
      <p:sp>
        <p:nvSpPr>
          <p:cNvPr id="231" name="Google Shape;231;p33"/>
          <p:cNvSpPr txBox="1">
            <a:spLocks noGrp="1"/>
          </p:cNvSpPr>
          <p:nvPr>
            <p:ph type="body" idx="1"/>
          </p:nvPr>
        </p:nvSpPr>
        <p:spPr>
          <a:xfrm>
            <a:off x="311700" y="1152475"/>
            <a:ext cx="5114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sz="1400"/>
              <a:t>Μια μηχανή που χρησιμοποιούμε σήμερα για την επεξεργασία δεδομένων είναι ο υπολογιστής. </a:t>
            </a:r>
            <a:endParaRPr sz="1400"/>
          </a:p>
          <a:p>
            <a:pPr marL="0" lvl="0" indent="0" algn="l" rtl="0">
              <a:spcBef>
                <a:spcPts val="1600"/>
              </a:spcBef>
              <a:spcAft>
                <a:spcPts val="0"/>
              </a:spcAft>
              <a:buNone/>
            </a:pPr>
            <a:r>
              <a:rPr lang="el" sz="1400"/>
              <a:t>Στην αρχή εισάγουμε πλήθος </a:t>
            </a:r>
            <a:r>
              <a:rPr lang="el" sz="1400">
                <a:highlight>
                  <a:srgbClr val="FFFF00"/>
                </a:highlight>
              </a:rPr>
              <a:t>δεδομένων</a:t>
            </a:r>
            <a:r>
              <a:rPr lang="el" sz="1400"/>
              <a:t> στον υπολογιστή με τη βοήθεια συσκευών (π.χ πληκτρολόγιο), τα οποία ο υπολογιστής με τις κατάλληλες οδηγίες (εντολές) που δίνουμε, τα </a:t>
            </a:r>
            <a:r>
              <a:rPr lang="el" sz="1400">
                <a:highlight>
                  <a:srgbClr val="FFFF00"/>
                </a:highlight>
              </a:rPr>
              <a:t>επεξεργάζεται</a:t>
            </a:r>
            <a:r>
              <a:rPr lang="el" sz="1400"/>
              <a:t>. </a:t>
            </a:r>
            <a:endParaRPr sz="1400"/>
          </a:p>
          <a:p>
            <a:pPr marL="0" lvl="0" indent="0" algn="l" rtl="0">
              <a:spcBef>
                <a:spcPts val="1600"/>
              </a:spcBef>
              <a:spcAft>
                <a:spcPts val="0"/>
              </a:spcAft>
              <a:buNone/>
            </a:pPr>
            <a:r>
              <a:rPr lang="el" sz="1400"/>
              <a:t>Κατά τη διαδικασία της επεξεργασίας ο υπολογιστής εκτελεί λογικές (π.χ. σύγκριση δύο αριθμών) και αριθμητικές πράξεις. </a:t>
            </a:r>
            <a:endParaRPr sz="1400"/>
          </a:p>
          <a:p>
            <a:pPr marL="0" lvl="0" indent="0" algn="l" rtl="0">
              <a:spcBef>
                <a:spcPts val="1600"/>
              </a:spcBef>
              <a:spcAft>
                <a:spcPts val="1600"/>
              </a:spcAft>
              <a:buNone/>
            </a:pPr>
            <a:r>
              <a:rPr lang="el" sz="1400"/>
              <a:t>Τα αποτελέσματα της επεξεργασίας λαμβάνονται μέσω της οθόνης, του εκτυπωτή ή άλλων συσκευών. Από τα επεξεργασμένα δεδομένα που λαμβάνουμε, αντλούμε τις χρήσιμες </a:t>
            </a:r>
            <a:r>
              <a:rPr lang="el" sz="1400">
                <a:highlight>
                  <a:srgbClr val="FFFF00"/>
                </a:highlight>
              </a:rPr>
              <a:t>πληροφορίες</a:t>
            </a:r>
            <a:r>
              <a:rPr lang="el" sz="1400"/>
              <a:t> που θέλουμε.</a:t>
            </a:r>
            <a:endParaRPr sz="1400"/>
          </a:p>
        </p:txBody>
      </p:sp>
      <p:pic>
        <p:nvPicPr>
          <p:cNvPr id="232" name="Google Shape;232;p33"/>
          <p:cNvPicPr preferRelativeResize="0"/>
          <p:nvPr/>
        </p:nvPicPr>
        <p:blipFill>
          <a:blip r:embed="rId3">
            <a:alphaModFix/>
          </a:blip>
          <a:stretch>
            <a:fillRect/>
          </a:stretch>
        </p:blipFill>
        <p:spPr>
          <a:xfrm>
            <a:off x="5510575" y="1452950"/>
            <a:ext cx="3412800" cy="3027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Με τι ασχολείται η πληροφορική;</a:t>
            </a:r>
            <a:endParaRPr/>
          </a:p>
        </p:txBody>
      </p:sp>
      <p:sp>
        <p:nvSpPr>
          <p:cNvPr id="238" name="Google Shape;238;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Η Πληροφορική εξετάζει </a:t>
            </a:r>
            <a:endParaRPr/>
          </a:p>
          <a:p>
            <a:pPr marL="457200" lvl="0" indent="-342900" algn="l" rtl="0">
              <a:spcBef>
                <a:spcPts val="1600"/>
              </a:spcBef>
              <a:spcAft>
                <a:spcPts val="0"/>
              </a:spcAft>
              <a:buSzPts val="1800"/>
              <a:buChar char="●"/>
            </a:pPr>
            <a:r>
              <a:rPr lang="el"/>
              <a:t>με ποια τεχνικά μέσα και με ποιες διαδικασίες μπορούμε: να συλλέξουμε και να αποθηκεύσουμε δεδομένα, να τα επεξεργαστούμε, να μεταδώσουμε τις χρήσιμες πληροφορίες που παράγονται και να τις αποθηκεύσουμε</a:t>
            </a:r>
            <a:endParaRPr/>
          </a:p>
          <a:p>
            <a:pPr marL="457200" lvl="0" indent="-342900" algn="l" rtl="0">
              <a:spcBef>
                <a:spcPts val="0"/>
              </a:spcBef>
              <a:spcAft>
                <a:spcPts val="0"/>
              </a:spcAft>
              <a:buSzPts val="1800"/>
              <a:buChar char="●"/>
            </a:pPr>
            <a:r>
              <a:rPr lang="el"/>
              <a:t>τη σημασία των πληροφοριών, τη χρησιμότητα τους και τις πιθανές εφαρμογές τους σε διάφορες ανθρώπινες δραστηριότητες.</a:t>
            </a:r>
            <a:endParaRPr/>
          </a:p>
          <a:p>
            <a:pPr marL="0" lvl="0" indent="0" algn="l" rtl="0">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311700" y="20452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
              <a:t>Ασκήσεις κατανόησης</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50" name="Google Shape;250;p36"/>
          <p:cNvPicPr preferRelativeResize="0"/>
          <p:nvPr/>
        </p:nvPicPr>
        <p:blipFill>
          <a:blip r:embed="rId3">
            <a:alphaModFix/>
          </a:blip>
          <a:stretch>
            <a:fillRect/>
          </a:stretch>
        </p:blipFill>
        <p:spPr>
          <a:xfrm>
            <a:off x="287288" y="1629388"/>
            <a:ext cx="8639175" cy="2238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57" name="Google Shape;257;p37"/>
          <p:cNvPicPr preferRelativeResize="0"/>
          <p:nvPr/>
        </p:nvPicPr>
        <p:blipFill>
          <a:blip r:embed="rId3">
            <a:alphaModFix/>
          </a:blip>
          <a:stretch>
            <a:fillRect/>
          </a:stretch>
        </p:blipFill>
        <p:spPr>
          <a:xfrm>
            <a:off x="319088" y="1262063"/>
            <a:ext cx="8505825" cy="2619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4" name="Google Shape;264;p38"/>
          <p:cNvPicPr preferRelativeResize="0"/>
          <p:nvPr/>
        </p:nvPicPr>
        <p:blipFill>
          <a:blip r:embed="rId3">
            <a:alphaModFix/>
          </a:blip>
          <a:stretch>
            <a:fillRect/>
          </a:stretch>
        </p:blipFill>
        <p:spPr>
          <a:xfrm>
            <a:off x="200025" y="1481138"/>
            <a:ext cx="8743950" cy="2181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71" name="Google Shape;271;p39"/>
          <p:cNvPicPr preferRelativeResize="0"/>
          <p:nvPr/>
        </p:nvPicPr>
        <p:blipFill>
          <a:blip r:embed="rId3">
            <a:alphaModFix/>
          </a:blip>
          <a:stretch>
            <a:fillRect/>
          </a:stretch>
        </p:blipFill>
        <p:spPr>
          <a:xfrm>
            <a:off x="152400" y="1462088"/>
            <a:ext cx="8839200" cy="2219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78" name="Google Shape;278;p40"/>
          <p:cNvPicPr preferRelativeResize="0"/>
          <p:nvPr/>
        </p:nvPicPr>
        <p:blipFill>
          <a:blip r:embed="rId3">
            <a:alphaModFix/>
          </a:blip>
          <a:stretch>
            <a:fillRect/>
          </a:stretch>
        </p:blipFill>
        <p:spPr>
          <a:xfrm>
            <a:off x="507375" y="1152475"/>
            <a:ext cx="7604851" cy="3586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Ερωτήσεις κατανόησης</a:t>
            </a:r>
            <a:endParaRPr/>
          </a:p>
        </p:txBody>
      </p:sp>
      <p:sp>
        <p:nvSpPr>
          <p:cNvPr id="284" name="Google Shape;284;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l"/>
              <a:t>Μπορείτε να αναφέρετε ένα παράδειγμα δεδομένων και ένα παράδειγμα πληροφοριών από την καθημερινή σας ζωή;</a:t>
            </a:r>
            <a:endParaRPr/>
          </a:p>
          <a:p>
            <a:pPr marL="457200" lvl="0" indent="-342900" algn="l" rtl="0">
              <a:spcBef>
                <a:spcPts val="0"/>
              </a:spcBef>
              <a:spcAft>
                <a:spcPts val="0"/>
              </a:spcAft>
              <a:buSzPts val="1800"/>
              <a:buAutoNum type="arabicPeriod"/>
            </a:pPr>
            <a:r>
              <a:rPr lang="el"/>
              <a:t>Με ποιο τρόπο παίρνουμε πληροφορίες από τα δεδομένα;</a:t>
            </a:r>
            <a:endParaRPr/>
          </a:p>
          <a:p>
            <a:pPr marL="457200" lvl="0" indent="-342900" algn="l" rtl="0">
              <a:spcBef>
                <a:spcPts val="0"/>
              </a:spcBef>
              <a:spcAft>
                <a:spcPts val="0"/>
              </a:spcAft>
              <a:buSzPts val="1800"/>
              <a:buAutoNum type="arabicPeriod"/>
            </a:pPr>
            <a:r>
              <a:rPr lang="el"/>
              <a:t>Ποια είναι η συμβολή του υπολογιστή στην παραγωγή πληροφοριών;</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Το σχολείο μας θα πάει μία εκδρομή :-)</a:t>
            </a:r>
            <a:endParaRPr/>
          </a:p>
          <a:p>
            <a:pPr marL="0" lvl="0" indent="0" algn="l" rtl="0">
              <a:spcBef>
                <a:spcPts val="1600"/>
              </a:spcBef>
              <a:spcAft>
                <a:spcPts val="0"/>
              </a:spcAft>
              <a:buNone/>
            </a:pPr>
            <a:r>
              <a:rPr lang="el"/>
              <a:t>Ο Κωστής και στη Χρύσα ανέλαβαν να συγκεντρώσουν τα απαιτούμενα χρήματα </a:t>
            </a:r>
            <a:endParaRPr/>
          </a:p>
          <a:p>
            <a:pPr marL="0" lvl="0" indent="0" algn="l" rtl="0">
              <a:spcBef>
                <a:spcPts val="1600"/>
              </a:spcBef>
              <a:spcAft>
                <a:spcPts val="0"/>
              </a:spcAft>
              <a:buNone/>
            </a:pPr>
            <a:r>
              <a:rPr lang="el"/>
              <a:t>Στην προσπάθεια τους αυτή είχαν τα εξής </a:t>
            </a:r>
            <a:r>
              <a:rPr lang="el">
                <a:highlight>
                  <a:srgbClr val="FFFF00"/>
                </a:highlight>
              </a:rPr>
              <a:t>δεδομένα</a:t>
            </a:r>
            <a:r>
              <a:rPr lang="el"/>
              <a:t>:</a:t>
            </a:r>
            <a:endParaRPr/>
          </a:p>
          <a:p>
            <a:pPr marL="0" lvl="0" indent="0" algn="l" rtl="0">
              <a:spcBef>
                <a:spcPts val="1600"/>
              </a:spcBef>
              <a:spcAft>
                <a:spcPts val="1600"/>
              </a:spcAft>
              <a:buNone/>
            </a:pPr>
            <a:endParaRPr/>
          </a:p>
        </p:txBody>
      </p:sp>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Τι είναι τα Δεδομένα και τι η Πληροφορία;</a:t>
            </a:r>
            <a:endParaRPr/>
          </a:p>
        </p:txBody>
      </p:sp>
      <p:pic>
        <p:nvPicPr>
          <p:cNvPr id="70" name="Google Shape;70;p15"/>
          <p:cNvPicPr preferRelativeResize="0"/>
          <p:nvPr/>
        </p:nvPicPr>
        <p:blipFill>
          <a:blip r:embed="rId3">
            <a:alphaModFix/>
          </a:blip>
          <a:stretch>
            <a:fillRect/>
          </a:stretch>
        </p:blipFill>
        <p:spPr>
          <a:xfrm>
            <a:off x="311700" y="2853875"/>
            <a:ext cx="8015350" cy="1943600"/>
          </a:xfrm>
          <a:prstGeom prst="rect">
            <a:avLst/>
          </a:prstGeom>
          <a:noFill/>
          <a:ln>
            <a:noFill/>
          </a:ln>
        </p:spPr>
      </p:pic>
      <p:sp>
        <p:nvSpPr>
          <p:cNvPr id="71" name="Google Shape;71;p15"/>
          <p:cNvSpPr/>
          <p:nvPr/>
        </p:nvSpPr>
        <p:spPr>
          <a:xfrm>
            <a:off x="3344500" y="3470700"/>
            <a:ext cx="2042700" cy="9654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5451925" y="3501225"/>
            <a:ext cx="2724000" cy="9654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Στη συνέχεια, αφού έκαναν τους απαιτούμενους συλλογισμούς, </a:t>
            </a:r>
            <a:r>
              <a:rPr lang="el">
                <a:highlight>
                  <a:srgbClr val="FFFF00"/>
                </a:highlight>
              </a:rPr>
              <a:t>επεξεργάστηκαν </a:t>
            </a:r>
            <a:r>
              <a:rPr lang="el"/>
              <a:t>τα δεδομένα εκτελώντας τις απαραίτητες αριθμητικές πράξεις</a:t>
            </a:r>
            <a:endParaRPr/>
          </a:p>
          <a:p>
            <a:pPr marL="0" lvl="0" indent="0" algn="l" rtl="0">
              <a:spcBef>
                <a:spcPts val="1600"/>
              </a:spcBef>
              <a:spcAft>
                <a:spcPts val="0"/>
              </a:spcAft>
              <a:buNone/>
            </a:pPr>
            <a:r>
              <a:rPr lang="el"/>
              <a:t>Διαίρεσαν δηλαδή το ποσό των 200 ευρώ με τον αριθμό των 25 μαθητών και κατέληξαν στο συμπέρασμα ότι κάθε μαθητής θα πρέπει να πληρώσει 8 ευρώ</a:t>
            </a:r>
            <a:endParaRPr/>
          </a:p>
          <a:p>
            <a:pPr marL="0" lvl="0" indent="0" algn="l" rtl="0">
              <a:spcBef>
                <a:spcPts val="1600"/>
              </a:spcBef>
              <a:spcAft>
                <a:spcPts val="1600"/>
              </a:spcAft>
              <a:buNone/>
            </a:pPr>
            <a:endParaRPr/>
          </a:p>
        </p:txBody>
      </p:sp>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Τι είναι τα Δεδομένα και τι η Πληροφορία;</a:t>
            </a:r>
            <a:endParaRPr/>
          </a:p>
        </p:txBody>
      </p:sp>
      <p:pic>
        <p:nvPicPr>
          <p:cNvPr id="79" name="Google Shape;79;p16"/>
          <p:cNvPicPr preferRelativeResize="0"/>
          <p:nvPr/>
        </p:nvPicPr>
        <p:blipFill>
          <a:blip r:embed="rId3">
            <a:alphaModFix/>
          </a:blip>
          <a:stretch>
            <a:fillRect/>
          </a:stretch>
        </p:blipFill>
        <p:spPr>
          <a:xfrm>
            <a:off x="311700" y="3082475"/>
            <a:ext cx="8015350" cy="1943600"/>
          </a:xfrm>
          <a:prstGeom prst="rect">
            <a:avLst/>
          </a:prstGeom>
          <a:noFill/>
          <a:ln>
            <a:noFill/>
          </a:ln>
        </p:spPr>
      </p:pic>
      <p:sp>
        <p:nvSpPr>
          <p:cNvPr id="80" name="Google Shape;80;p16"/>
          <p:cNvSpPr/>
          <p:nvPr/>
        </p:nvSpPr>
        <p:spPr>
          <a:xfrm>
            <a:off x="5451925" y="3729825"/>
            <a:ext cx="2724000" cy="9654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l"/>
              <a:t>Το ποσό των 8 € που πρέπει να πληρώσει ο κάθε μαθητής, για να πραγματοποιηθεί η εκδρομή, είναι μια </a:t>
            </a:r>
            <a:r>
              <a:rPr lang="el">
                <a:highlight>
                  <a:srgbClr val="FFFF00"/>
                </a:highlight>
              </a:rPr>
              <a:t>πληροφορία</a:t>
            </a:r>
            <a:r>
              <a:rPr lang="el"/>
              <a:t>, που δημιουργήθηκε από την κατάλληλη </a:t>
            </a:r>
            <a:r>
              <a:rPr lang="el">
                <a:highlight>
                  <a:srgbClr val="FFFF00"/>
                </a:highlight>
              </a:rPr>
              <a:t>επεξεργασία </a:t>
            </a:r>
            <a:r>
              <a:rPr lang="el"/>
              <a:t>των </a:t>
            </a:r>
            <a:r>
              <a:rPr lang="el">
                <a:highlight>
                  <a:srgbClr val="FFFF00"/>
                </a:highlight>
              </a:rPr>
              <a:t>δεδομένων</a:t>
            </a:r>
            <a:r>
              <a:rPr lang="el"/>
              <a:t>.</a:t>
            </a:r>
            <a:endParaRPr/>
          </a:p>
          <a:p>
            <a:pPr marL="0" lvl="0" indent="0" algn="l" rtl="0">
              <a:spcBef>
                <a:spcPts val="1600"/>
              </a:spcBef>
              <a:spcAft>
                <a:spcPts val="0"/>
              </a:spcAft>
              <a:buClr>
                <a:schemeClr val="dk1"/>
              </a:buClr>
              <a:buSzPts val="1100"/>
              <a:buFont typeface="Arial"/>
              <a:buNone/>
            </a:pPr>
            <a:r>
              <a:rPr lang="el"/>
              <a:t>Σχηματικά μπορούμε να αναπαραστήσουμε την παραπάνω διαδικασία ως εξής:</a:t>
            </a:r>
            <a:endParaRPr/>
          </a:p>
          <a:p>
            <a:pPr marL="0" lvl="0" indent="0" algn="l" rtl="0">
              <a:spcBef>
                <a:spcPts val="1600"/>
              </a:spcBef>
              <a:spcAft>
                <a:spcPts val="1600"/>
              </a:spcAft>
              <a:buNone/>
            </a:pPr>
            <a:endParaRPr/>
          </a:p>
        </p:txBody>
      </p:sp>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Από τα Δεδομένα στην Πληροφορία...</a:t>
            </a:r>
            <a:endParaRPr/>
          </a:p>
        </p:txBody>
      </p:sp>
      <p:pic>
        <p:nvPicPr>
          <p:cNvPr id="87" name="Google Shape;87;p17"/>
          <p:cNvPicPr preferRelativeResize="0"/>
          <p:nvPr/>
        </p:nvPicPr>
        <p:blipFill>
          <a:blip r:embed="rId3">
            <a:alphaModFix/>
          </a:blip>
          <a:stretch>
            <a:fillRect/>
          </a:stretch>
        </p:blipFill>
        <p:spPr>
          <a:xfrm>
            <a:off x="311700" y="3082475"/>
            <a:ext cx="8015350" cy="194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Δεδομένα και Πληροφορία (ορισμοί)</a:t>
            </a:r>
            <a:endParaRPr/>
          </a:p>
        </p:txBody>
      </p:sp>
      <p:sp>
        <p:nvSpPr>
          <p:cNvPr id="93" name="Google Shape;93;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Γενικά, μπορούμε να ονομάσουμε </a:t>
            </a:r>
            <a:r>
              <a:rPr lang="el">
                <a:highlight>
                  <a:srgbClr val="FFFF00"/>
                </a:highlight>
              </a:rPr>
              <a:t>Δεδομένα</a:t>
            </a:r>
            <a:r>
              <a:rPr lang="el"/>
              <a:t> (Data) τα στοιχεία που χρησιμοποιούμε για επεξεργασία. </a:t>
            </a:r>
            <a:endParaRPr/>
          </a:p>
          <a:p>
            <a:pPr marL="0" lvl="0" indent="0" algn="l" rtl="0">
              <a:spcBef>
                <a:spcPts val="1600"/>
              </a:spcBef>
              <a:spcAft>
                <a:spcPts val="0"/>
              </a:spcAft>
              <a:buNone/>
            </a:pPr>
            <a:r>
              <a:rPr lang="el"/>
              <a:t>Τα αποτελέσματα που παίρνουμε από την </a:t>
            </a:r>
            <a:r>
              <a:rPr lang="el">
                <a:highlight>
                  <a:srgbClr val="FFFF00"/>
                </a:highlight>
              </a:rPr>
              <a:t>επεξεργασία των δεδομένων</a:t>
            </a:r>
            <a:r>
              <a:rPr lang="el"/>
              <a:t> και μας μεταδίδουν κάποια επιπρόσθετη γνώση, τα χαρακτηρίζουμε ως </a:t>
            </a:r>
            <a:r>
              <a:rPr lang="el">
                <a:highlight>
                  <a:srgbClr val="FFFF00"/>
                </a:highlight>
              </a:rPr>
              <a:t>Πληροφορία </a:t>
            </a:r>
            <a:r>
              <a:rPr lang="el"/>
              <a:t>(Information).</a:t>
            </a:r>
            <a:endParaRPr/>
          </a:p>
          <a:p>
            <a:pPr marL="0" lvl="0" indent="0" algn="l" rtl="0">
              <a:spcBef>
                <a:spcPts val="1600"/>
              </a:spcBef>
              <a:spcAft>
                <a:spcPts val="1600"/>
              </a:spcAft>
              <a:buNone/>
            </a:pPr>
            <a:r>
              <a:rPr lang="el"/>
              <a:t>Σημαντικό: η επεξεργασία των δεδομένων έχει πολλές μορφές, χωρίς να είναι πάντοτε απαραίτητη η πραγματοποιήση αριθμητικών πράξεων...</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Παραδείγματα: από δεδομένα → πληροφορίες...</a:t>
            </a:r>
            <a:endParaRPr/>
          </a:p>
        </p:txBody>
      </p:sp>
      <p:sp>
        <p:nvSpPr>
          <p:cNvPr id="99" name="Google Shape;9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l" u="sng">
                <a:solidFill>
                  <a:schemeClr val="hlink"/>
                </a:solidFill>
                <a:hlinkClick r:id="rId3"/>
              </a:rPr>
              <a:t>http://photodentro.edu.gr/lor/r/8521/758</a:t>
            </a:r>
            <a:r>
              <a:rPr lang="el"/>
              <a:t> </a:t>
            </a:r>
            <a:endParaRPr/>
          </a:p>
        </p:txBody>
      </p:sp>
      <p:pic>
        <p:nvPicPr>
          <p:cNvPr id="100" name="Google Shape;100;p19">
            <a:hlinkClick r:id="rId3"/>
          </p:cNvPr>
          <p:cNvPicPr preferRelativeResize="0"/>
          <p:nvPr/>
        </p:nvPicPr>
        <p:blipFill>
          <a:blip r:embed="rId4">
            <a:alphaModFix/>
          </a:blip>
          <a:stretch>
            <a:fillRect/>
          </a:stretch>
        </p:blipFill>
        <p:spPr>
          <a:xfrm>
            <a:off x="1248100" y="1804872"/>
            <a:ext cx="6043274" cy="300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7" name="Google Shape;107;p20"/>
          <p:cNvPicPr preferRelativeResize="0"/>
          <p:nvPr/>
        </p:nvPicPr>
        <p:blipFill>
          <a:blip r:embed="rId3">
            <a:alphaModFix/>
          </a:blip>
          <a:stretch>
            <a:fillRect/>
          </a:stretch>
        </p:blipFill>
        <p:spPr>
          <a:xfrm>
            <a:off x="1165148" y="0"/>
            <a:ext cx="6855204"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4" name="Google Shape;114;p21"/>
          <p:cNvPicPr preferRelativeResize="0"/>
          <p:nvPr/>
        </p:nvPicPr>
        <p:blipFill>
          <a:blip r:embed="rId3">
            <a:alphaModFix/>
          </a:blip>
          <a:stretch>
            <a:fillRect/>
          </a:stretch>
        </p:blipFill>
        <p:spPr>
          <a:xfrm>
            <a:off x="1139397" y="0"/>
            <a:ext cx="6799456"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967</Words>
  <Application>Microsoft Office PowerPoint</Application>
  <PresentationFormat>Προβολή στην οθόνη (16:9)</PresentationFormat>
  <Paragraphs>84</Paragraphs>
  <Slides>29</Slides>
  <Notes>29</Notes>
  <HiddenSlides>0</HiddenSlides>
  <MMClips>0</MMClips>
  <ScaleCrop>false</ScaleCrop>
  <HeadingPairs>
    <vt:vector size="6" baseType="variant">
      <vt:variant>
        <vt:lpstr>Γραμματοσειρές που χρησιμοποιούνται</vt:lpstr>
      </vt:variant>
      <vt:variant>
        <vt:i4>1</vt:i4>
      </vt:variant>
      <vt:variant>
        <vt:lpstr>Θέμα</vt:lpstr>
      </vt:variant>
      <vt:variant>
        <vt:i4>1</vt:i4>
      </vt:variant>
      <vt:variant>
        <vt:lpstr>Τίτλοι διαφανειών</vt:lpstr>
      </vt:variant>
      <vt:variant>
        <vt:i4>29</vt:i4>
      </vt:variant>
    </vt:vector>
  </HeadingPairs>
  <TitlesOfParts>
    <vt:vector size="31" baseType="lpstr">
      <vt:lpstr>Arial</vt:lpstr>
      <vt:lpstr>Simple Light</vt:lpstr>
      <vt:lpstr>Κεφάλαιο 1: Βασικές Έννοιες Πληροφορικής</vt:lpstr>
      <vt:lpstr>Λέξεις και Έννοιες Κλειδιά</vt:lpstr>
      <vt:lpstr>Τι είναι τα Δεδομένα και τι η Πληροφορία;</vt:lpstr>
      <vt:lpstr>Τι είναι τα Δεδομένα και τι η Πληροφορία;</vt:lpstr>
      <vt:lpstr>Από τα Δεδομένα στην Πληροφορία...</vt:lpstr>
      <vt:lpstr>Δεδομένα και Πληροφορία (ορισμοί)</vt:lpstr>
      <vt:lpstr>Παραδείγματα: από δεδομένα → πληροφορίες...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Μπορείτε να σκεφτείτε αντίστοιχα παραδείγματα;</vt:lpstr>
      <vt:lpstr>Παράδειγμα 1: Δεδομένα → Επεξεργασία</vt:lpstr>
      <vt:lpstr>Παράδειγμα 2: Δεδομένα → Επεξεργασία</vt:lpstr>
      <vt:lpstr>Παράδειγμα 3: Δεδομένα → Επεξεργασία</vt:lpstr>
      <vt:lpstr>Ο κύκλος επεξεργασίας δεδομένων (1/3)</vt:lpstr>
      <vt:lpstr>Ο κύκλος επεξεργασίας δεδομένων (2/3)</vt:lpstr>
      <vt:lpstr>Ο κύκλος επεξεργασίας δεδομένων (3/3)</vt:lpstr>
      <vt:lpstr>Ο υπολογιστής και η επεξεργασία των δεδομένων</vt:lpstr>
      <vt:lpstr>Ο υπολογιστής και η επεξεργασία των δεδομένων </vt:lpstr>
      <vt:lpstr>Με τι ασχολείται η πληροφορική;</vt:lpstr>
      <vt:lpstr>Ασκήσεις κατανόησης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Ερωτήσεις κατανόησης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1: Βασικές Έννοιες Πληροφορικής</dc:title>
  <dc:creator>Αναστάσιος Λεϊμονής</dc:creator>
  <cp:lastModifiedBy>Αναστάσιος Λεϊμονής</cp:lastModifiedBy>
  <cp:revision>1</cp:revision>
  <dcterms:modified xsi:type="dcterms:W3CDTF">2023-10-13T09:03:33Z</dcterms:modified>
</cp:coreProperties>
</file>