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78" y="5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184133FA-60AD-4EA1-940D-75BAAED9A9E0}" type="datetimeFigureOut">
              <a:rPr lang="el-GR" smtClean="0"/>
              <a:t>24/11/2024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5DEFF49-7E2D-4E22-A199-229B26C30B75}" type="slidenum">
              <a:rPr lang="el-GR" smtClean="0"/>
              <a:t>‹#›</a:t>
            </a:fld>
            <a:endParaRPr lang="el-GR"/>
          </a:p>
        </p:txBody>
      </p:sp>
    </p:spTree>
    <p:extLst>
      <p:ext uri="{BB962C8B-B14F-4D97-AF65-F5344CB8AC3E}">
        <p14:creationId xmlns:p14="http://schemas.microsoft.com/office/powerpoint/2010/main" val="4147794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84133FA-60AD-4EA1-940D-75BAAED9A9E0}" type="datetimeFigureOut">
              <a:rPr lang="el-GR" smtClean="0"/>
              <a:t>24/11/2024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5DEFF49-7E2D-4E22-A199-229B26C30B75}" type="slidenum">
              <a:rPr lang="el-GR" smtClean="0"/>
              <a:t>‹#›</a:t>
            </a:fld>
            <a:endParaRPr lang="el-GR"/>
          </a:p>
        </p:txBody>
      </p:sp>
    </p:spTree>
    <p:extLst>
      <p:ext uri="{BB962C8B-B14F-4D97-AF65-F5344CB8AC3E}">
        <p14:creationId xmlns:p14="http://schemas.microsoft.com/office/powerpoint/2010/main" val="73421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84133FA-60AD-4EA1-940D-75BAAED9A9E0}" type="datetimeFigureOut">
              <a:rPr lang="el-GR" smtClean="0"/>
              <a:t>24/11/2024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5DEFF49-7E2D-4E22-A199-229B26C30B75}" type="slidenum">
              <a:rPr lang="el-GR" smtClean="0"/>
              <a:t>‹#›</a:t>
            </a:fld>
            <a:endParaRPr lang="el-GR"/>
          </a:p>
        </p:txBody>
      </p:sp>
    </p:spTree>
    <p:extLst>
      <p:ext uri="{BB962C8B-B14F-4D97-AF65-F5344CB8AC3E}">
        <p14:creationId xmlns:p14="http://schemas.microsoft.com/office/powerpoint/2010/main" val="317726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84133FA-60AD-4EA1-940D-75BAAED9A9E0}" type="datetimeFigureOut">
              <a:rPr lang="el-GR" smtClean="0"/>
              <a:t>24/11/2024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5DEFF49-7E2D-4E22-A199-229B26C30B75}" type="slidenum">
              <a:rPr lang="el-GR" smtClean="0"/>
              <a:t>‹#›</a:t>
            </a:fld>
            <a:endParaRPr lang="el-GR"/>
          </a:p>
        </p:txBody>
      </p:sp>
    </p:spTree>
    <p:extLst>
      <p:ext uri="{BB962C8B-B14F-4D97-AF65-F5344CB8AC3E}">
        <p14:creationId xmlns:p14="http://schemas.microsoft.com/office/powerpoint/2010/main" val="927141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184133FA-60AD-4EA1-940D-75BAAED9A9E0}" type="datetimeFigureOut">
              <a:rPr lang="el-GR" smtClean="0"/>
              <a:t>24/11/2024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5DEFF49-7E2D-4E22-A199-229B26C30B75}" type="slidenum">
              <a:rPr lang="el-GR" smtClean="0"/>
              <a:t>‹#›</a:t>
            </a:fld>
            <a:endParaRPr lang="el-GR"/>
          </a:p>
        </p:txBody>
      </p:sp>
    </p:spTree>
    <p:extLst>
      <p:ext uri="{BB962C8B-B14F-4D97-AF65-F5344CB8AC3E}">
        <p14:creationId xmlns:p14="http://schemas.microsoft.com/office/powerpoint/2010/main" val="564754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84133FA-60AD-4EA1-940D-75BAAED9A9E0}" type="datetimeFigureOut">
              <a:rPr lang="el-GR" smtClean="0"/>
              <a:t>24/11/2024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5DEFF49-7E2D-4E22-A199-229B26C30B75}" type="slidenum">
              <a:rPr lang="el-GR" smtClean="0"/>
              <a:t>‹#›</a:t>
            </a:fld>
            <a:endParaRPr lang="el-GR"/>
          </a:p>
        </p:txBody>
      </p:sp>
    </p:spTree>
    <p:extLst>
      <p:ext uri="{BB962C8B-B14F-4D97-AF65-F5344CB8AC3E}">
        <p14:creationId xmlns:p14="http://schemas.microsoft.com/office/powerpoint/2010/main" val="2549210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184133FA-60AD-4EA1-940D-75BAAED9A9E0}" type="datetimeFigureOut">
              <a:rPr lang="el-GR" smtClean="0"/>
              <a:t>24/11/2024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05DEFF49-7E2D-4E22-A199-229B26C30B75}" type="slidenum">
              <a:rPr lang="el-GR" smtClean="0"/>
              <a:t>‹#›</a:t>
            </a:fld>
            <a:endParaRPr lang="el-GR"/>
          </a:p>
        </p:txBody>
      </p:sp>
    </p:spTree>
    <p:extLst>
      <p:ext uri="{BB962C8B-B14F-4D97-AF65-F5344CB8AC3E}">
        <p14:creationId xmlns:p14="http://schemas.microsoft.com/office/powerpoint/2010/main" val="2203653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184133FA-60AD-4EA1-940D-75BAAED9A9E0}" type="datetimeFigureOut">
              <a:rPr lang="el-GR" smtClean="0"/>
              <a:t>24/11/2024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05DEFF49-7E2D-4E22-A199-229B26C30B75}" type="slidenum">
              <a:rPr lang="el-GR" smtClean="0"/>
              <a:t>‹#›</a:t>
            </a:fld>
            <a:endParaRPr lang="el-GR"/>
          </a:p>
        </p:txBody>
      </p:sp>
    </p:spTree>
    <p:extLst>
      <p:ext uri="{BB962C8B-B14F-4D97-AF65-F5344CB8AC3E}">
        <p14:creationId xmlns:p14="http://schemas.microsoft.com/office/powerpoint/2010/main" val="3693583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184133FA-60AD-4EA1-940D-75BAAED9A9E0}" type="datetimeFigureOut">
              <a:rPr lang="el-GR" smtClean="0"/>
              <a:t>24/11/2024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05DEFF49-7E2D-4E22-A199-229B26C30B75}" type="slidenum">
              <a:rPr lang="el-GR" smtClean="0"/>
              <a:t>‹#›</a:t>
            </a:fld>
            <a:endParaRPr lang="el-GR"/>
          </a:p>
        </p:txBody>
      </p:sp>
    </p:spTree>
    <p:extLst>
      <p:ext uri="{BB962C8B-B14F-4D97-AF65-F5344CB8AC3E}">
        <p14:creationId xmlns:p14="http://schemas.microsoft.com/office/powerpoint/2010/main" val="399410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184133FA-60AD-4EA1-940D-75BAAED9A9E0}" type="datetimeFigureOut">
              <a:rPr lang="el-GR" smtClean="0"/>
              <a:t>24/11/2024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5DEFF49-7E2D-4E22-A199-229B26C30B75}" type="slidenum">
              <a:rPr lang="el-GR" smtClean="0"/>
              <a:t>‹#›</a:t>
            </a:fld>
            <a:endParaRPr lang="el-GR"/>
          </a:p>
        </p:txBody>
      </p:sp>
    </p:spTree>
    <p:extLst>
      <p:ext uri="{BB962C8B-B14F-4D97-AF65-F5344CB8AC3E}">
        <p14:creationId xmlns:p14="http://schemas.microsoft.com/office/powerpoint/2010/main" val="917112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184133FA-60AD-4EA1-940D-75BAAED9A9E0}" type="datetimeFigureOut">
              <a:rPr lang="el-GR" smtClean="0"/>
              <a:t>24/11/2024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5DEFF49-7E2D-4E22-A199-229B26C30B75}" type="slidenum">
              <a:rPr lang="el-GR" smtClean="0"/>
              <a:t>‹#›</a:t>
            </a:fld>
            <a:endParaRPr lang="el-GR"/>
          </a:p>
        </p:txBody>
      </p:sp>
    </p:spTree>
    <p:extLst>
      <p:ext uri="{BB962C8B-B14F-4D97-AF65-F5344CB8AC3E}">
        <p14:creationId xmlns:p14="http://schemas.microsoft.com/office/powerpoint/2010/main" val="170738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4133FA-60AD-4EA1-940D-75BAAED9A9E0}" type="datetimeFigureOut">
              <a:rPr lang="el-GR" smtClean="0"/>
              <a:t>24/11/2024</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DEFF49-7E2D-4E22-A199-229B26C30B75}" type="slidenum">
              <a:rPr lang="el-GR" smtClean="0"/>
              <a:t>‹#›</a:t>
            </a:fld>
            <a:endParaRPr lang="el-GR"/>
          </a:p>
        </p:txBody>
      </p:sp>
    </p:spTree>
    <p:extLst>
      <p:ext uri="{BB962C8B-B14F-4D97-AF65-F5344CB8AC3E}">
        <p14:creationId xmlns:p14="http://schemas.microsoft.com/office/powerpoint/2010/main" val="929720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l.wikipedia.org/wiki/%CE%A4%CE%B7%CE%BB%CE%AD%CE%BC%CE%B1%CF%87%CE%BF%CF%82_(%CE%BC%CF%85%CE%B8%CE%BF%CE%BB%CE%BF%CE%B3%CE%AF%CE%B1)" TargetMode="External"/><Relationship Id="rId2" Type="http://schemas.openxmlformats.org/officeDocument/2006/relationships/hyperlink" Target="https://el.wikipedia.org/wiki/%CE%9F%CE%B4%CF%8D%CF%83%CF%83%CE%B5%CE%B9%CE%B1" TargetMode="Externa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hyperlink" Target="https://el.wikipedia.org/wiki/%CE%9F%CE%B4%CF%85%CF%83%CF%83%CE%AD%CE%B1%CF%82"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368425" y="720919"/>
            <a:ext cx="9144000" cy="2387600"/>
          </a:xfrm>
        </p:spPr>
        <p:txBody>
          <a:bodyPr/>
          <a:lstStyle/>
          <a:p>
            <a:r>
              <a:rPr lang="el-GR" dirty="0" smtClean="0"/>
              <a:t>ΤΗΛΕΜΑΧΕΙΑ</a:t>
            </a:r>
            <a:endParaRPr lang="el-GR" dirty="0"/>
          </a:p>
        </p:txBody>
      </p:sp>
      <p:sp>
        <p:nvSpPr>
          <p:cNvPr id="3" name="Υπότιτλος 2"/>
          <p:cNvSpPr>
            <a:spLocks noGrp="1"/>
          </p:cNvSpPr>
          <p:nvPr>
            <p:ph type="subTitle" idx="1"/>
          </p:nvPr>
        </p:nvSpPr>
        <p:spPr/>
        <p:txBody>
          <a:bodyPr>
            <a:normAutofit fontScale="85000" lnSpcReduction="10000"/>
          </a:bodyPr>
          <a:lstStyle/>
          <a:p>
            <a:r>
              <a:rPr lang="el-GR" dirty="0"/>
              <a:t>Με τον όρο </a:t>
            </a:r>
            <a:r>
              <a:rPr lang="el-GR" b="1" dirty="0" err="1"/>
              <a:t>Τηλεμάχεια</a:t>
            </a:r>
            <a:r>
              <a:rPr lang="el-GR" dirty="0"/>
              <a:t> φέρεται παραδοσιακά από τους Αλεξανδρινούς χρόνους οι πρώτες τέσσερις ραψωδίες του ομηρικού έπους της </a:t>
            </a:r>
            <a:r>
              <a:rPr lang="el-GR" dirty="0">
                <a:hlinkClick r:id="rId2" tooltip="Οδύσσεια"/>
              </a:rPr>
              <a:t>Οδύσσειας</a:t>
            </a:r>
            <a:r>
              <a:rPr lang="el-GR" dirty="0"/>
              <a:t> όπου γίνεται αναφορά στον </a:t>
            </a:r>
            <a:r>
              <a:rPr lang="el-GR" b="1" dirty="0">
                <a:hlinkClick r:id="rId3" tooltip="Τηλέμαχος (μυθολογία)"/>
              </a:rPr>
              <a:t>Τηλέμαχο</a:t>
            </a:r>
            <a:r>
              <a:rPr lang="el-GR" dirty="0"/>
              <a:t>, (εξ ου και η γραμματειακή ονομασία), τον γιο του </a:t>
            </a:r>
            <a:r>
              <a:rPr lang="el-GR" dirty="0">
                <a:hlinkClick r:id="rId4" tooltip="Οδυσσέας"/>
              </a:rPr>
              <a:t>Οδυσσέα</a:t>
            </a:r>
            <a:r>
              <a:rPr lang="el-GR" dirty="0"/>
              <a:t>, και στο ταξίδι που έκανε σε αναζήτηση ειδήσεων για την τύχη του αγνοούμενου πατέρα του. Η </a:t>
            </a:r>
            <a:r>
              <a:rPr lang="el-GR" dirty="0" err="1"/>
              <a:t>Τηλεμάχεια</a:t>
            </a:r>
            <a:r>
              <a:rPr lang="el-GR" dirty="0"/>
              <a:t> καλύπτει χρονικά τις πρώτες έξι ημερολογιακές ημέρες (εκ των 41) του έπους</a:t>
            </a:r>
          </a:p>
        </p:txBody>
      </p:sp>
      <p:pic>
        <p:nvPicPr>
          <p:cNvPr id="5122" name="Picture 2" descr="https://upload.wikimedia.org/wikipedia/commons/thumb/4/40/Telemachos_Saarbruecken.jpg/200px-Telemachos_Saarbruecken.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32488" y="720919"/>
            <a:ext cx="2631688" cy="2713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3775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0" i="0" dirty="0" smtClean="0">
                <a:solidFill>
                  <a:srgbClr val="101418"/>
                </a:solidFill>
                <a:effectLst/>
                <a:latin typeface="Linux Libertine"/>
              </a:rPr>
              <a:t>Δράση του Τηλέμαχου</a:t>
            </a:r>
            <a:endParaRPr lang="el-GR" dirty="0"/>
          </a:p>
        </p:txBody>
      </p:sp>
      <p:sp>
        <p:nvSpPr>
          <p:cNvPr id="3" name="Θέση περιεχομένου 2"/>
          <p:cNvSpPr>
            <a:spLocks noGrp="1"/>
          </p:cNvSpPr>
          <p:nvPr>
            <p:ph idx="1"/>
          </p:nvPr>
        </p:nvSpPr>
        <p:spPr>
          <a:xfrm>
            <a:off x="838200" y="1825625"/>
            <a:ext cx="6856141" cy="4351338"/>
          </a:xfrm>
        </p:spPr>
        <p:txBody>
          <a:bodyPr>
            <a:normAutofit fontScale="70000" lnSpcReduction="20000"/>
          </a:bodyPr>
          <a:lstStyle/>
          <a:p>
            <a:r>
              <a:rPr lang="el-GR" dirty="0"/>
              <a:t>Στην </a:t>
            </a:r>
            <a:r>
              <a:rPr lang="el-GR" b="1" dirty="0"/>
              <a:t>α ραψωδία</a:t>
            </a:r>
            <a:r>
              <a:rPr lang="el-GR" dirty="0"/>
              <a:t> ο Όμηρος σε μία εκπληκτική δομή, αμέσως μετά την επίκληση της Μούσας, στο προοίμιο (1-10), παρουσιάζει μετά το συμβούλιο των Ολύμπιων θεών για βοήθεια του νόστου του Οδυσσέα τη θεά Αθηνά να αναλαμβάνει την κατάστρωση διπλού σχεδίου, ο Ερμής να μεταβεί στην </a:t>
            </a:r>
            <a:r>
              <a:rPr lang="el-GR" dirty="0" err="1"/>
              <a:t>Ωγυγία</a:t>
            </a:r>
            <a:r>
              <a:rPr lang="el-GR" dirty="0"/>
              <a:t> για να ανακοινώσει στην Καλυψώ την απόφαση των θεών και η ίδια να μεταβαίνει στην Ιθάκη προς ενθάρρυνση του ανδρωμένου πλέον Τηλέμαχου για ανάληψη πρωτοβουλιών, προκειμένου να βοηθήσει τον </a:t>
            </a:r>
            <a:r>
              <a:rPr lang="el-GR" dirty="0" err="1"/>
              <a:t>παλινοστούντα</a:t>
            </a:r>
            <a:r>
              <a:rPr lang="el-GR" dirty="0"/>
              <a:t> πατέρα του, στην τιμωρία των μνηστήρων και την απαραίτητη κάθαρση. Χαρακτηριστικό στοιχείο της ανάληψης δράσης του Τηλέμαχου είναι η εντολή που δίνει στη μητέρα του κατά τη στιγμή που υπαγόρευε εκείνη ποια τραγούδια να τραγουδήσει ένα βάρδος για τους μνηστήρες, να διακόψει και να επιστρέψει στο δωμάτιό της. Η Αθηνά ολοκληρώνει το σχέδιό της. - Η α ραψωδία καλύπτει την 1η ημερολογιακή ημέρα του έπους.</a:t>
            </a:r>
          </a:p>
        </p:txBody>
      </p:sp>
      <p:pic>
        <p:nvPicPr>
          <p:cNvPr id="4" name="Picture 2" descr="undefin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0459" y="1027906"/>
            <a:ext cx="3962400"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2320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825625"/>
            <a:ext cx="9130990" cy="4351338"/>
          </a:xfrm>
        </p:spPr>
        <p:txBody>
          <a:bodyPr>
            <a:normAutofit fontScale="92500" lnSpcReduction="10000"/>
          </a:bodyPr>
          <a:lstStyle/>
          <a:p>
            <a:r>
              <a:rPr lang="el-GR" dirty="0"/>
              <a:t>Στη </a:t>
            </a:r>
            <a:r>
              <a:rPr lang="el-GR" b="1" dirty="0"/>
              <a:t>β ραψωδία</a:t>
            </a:r>
            <a:r>
              <a:rPr lang="el-GR" dirty="0"/>
              <a:t> ο Τηλέμαχος φέρεται να προσπαθεί ακόμη να επιβάλει την εξουσία του, όταν συγκαλώντας λαϊκή Συνέλευση </a:t>
            </a:r>
            <a:r>
              <a:rPr lang="el-GR" dirty="0" err="1"/>
              <a:t>καταγγέλει</a:t>
            </a:r>
            <a:r>
              <a:rPr lang="el-GR" dirty="0"/>
              <a:t> τους μνηστήρες ενώ ο Αντίνοος επιρρίπτει ευθύνες στην Πηνελόπη. Οι πολίτες συμπονούν αλλά δεν αντιδρούν. Αλλά δεδομένου ότι ο Τηλέμαχος είναι, </a:t>
            </a:r>
            <a:r>
              <a:rPr lang="el-GR" dirty="0" err="1"/>
              <a:t>κατ</a:t>
            </a:r>
            <a:r>
              <a:rPr lang="el-GR" dirty="0"/>
              <a:t>΄ ομολογία του (61-2), «ένας αδύναμος νέος μη γνωρίζοντας τίποτα για την ανδρεία" οι μνηστήρες αρνούνται να φύγουν, παρά τα θεϊκά σημεία. Έτσι ο Τηλέμαχος ανακοινώνει στη συνέχεια την πρόθεσή του να επισκεφθεί την </a:t>
            </a:r>
            <a:r>
              <a:rPr lang="el-GR" dirty="0" err="1"/>
              <a:t>Πύλο</a:t>
            </a:r>
            <a:r>
              <a:rPr lang="el-GR" dirty="0"/>
              <a:t> σε αναζήτηση ειδήσεων για τον πατέρα του. Η Αθηνά ως </a:t>
            </a:r>
            <a:r>
              <a:rPr lang="el-GR" dirty="0" err="1"/>
              <a:t>Μέντωρας</a:t>
            </a:r>
            <a:r>
              <a:rPr lang="el-GR" dirty="0"/>
              <a:t> φροντίζει επάνδρωση πλοίου όπου με τον Τηλέμαχο αποπλέουν τη νύχτα με ούριο άνεμο. - Η β ραψωδία καλύπτει την 2η ημερολογιακή ημέρα του έπους.</a:t>
            </a:r>
          </a:p>
        </p:txBody>
      </p:sp>
    </p:spTree>
    <p:extLst>
      <p:ext uri="{BB962C8B-B14F-4D97-AF65-F5344CB8AC3E}">
        <p14:creationId xmlns:p14="http://schemas.microsoft.com/office/powerpoint/2010/main" val="1356297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sz="half" idx="1"/>
          </p:nvPr>
        </p:nvSpPr>
        <p:spPr/>
        <p:txBody>
          <a:bodyPr>
            <a:normAutofit fontScale="55000" lnSpcReduction="20000"/>
          </a:bodyPr>
          <a:lstStyle/>
          <a:p>
            <a:r>
              <a:rPr lang="el-GR" dirty="0"/>
              <a:t>Στην </a:t>
            </a:r>
            <a:r>
              <a:rPr lang="el-GR" b="1" dirty="0"/>
              <a:t>γ ραψωδία</a:t>
            </a:r>
            <a:r>
              <a:rPr lang="el-GR" dirty="0"/>
              <a:t> ο Τηλέμαχος πιστεύοντας ακράδαντα στο πανελλήνιο έθος της "ξενίας" φέρεται να επισκέπτεται με τον Μέντορα τον Βασιλέα της </a:t>
            </a:r>
            <a:r>
              <a:rPr lang="el-GR" dirty="0" err="1"/>
              <a:t>Πύλου</a:t>
            </a:r>
            <a:r>
              <a:rPr lang="el-GR" dirty="0"/>
              <a:t> </a:t>
            </a:r>
            <a:r>
              <a:rPr lang="el-GR" dirty="0" err="1"/>
              <a:t>Νέστορα</a:t>
            </a:r>
            <a:r>
              <a:rPr lang="el-GR" dirty="0"/>
              <a:t> προκειμένου να πάρει πληροφορίες για τον πατέρα του. Ο </a:t>
            </a:r>
            <a:r>
              <a:rPr lang="el-GR" dirty="0" err="1"/>
              <a:t>Νέστορας</a:t>
            </a:r>
            <a:r>
              <a:rPr lang="el-GR" dirty="0"/>
              <a:t> επιβεβαιώνοντας το έθος όχι μόνο φιλοξένησε τον Τηλέμαχο αλλά και περιγράφοντας σχετικούς άθλους επικών ηρώων, στο πάρσιμο της Τροίας μεταξύ των οποίων και του Οδυσσέα με τον περίφημο Δούρειο Ίππο μετέδωσε στον Τηλέμαχο υπερηφάνεια για τον πατέρα του και αυτοπεποίθηση. Επιπλέον ο </a:t>
            </a:r>
            <a:r>
              <a:rPr lang="el-GR" dirty="0" err="1"/>
              <a:t>Νέστορας</a:t>
            </a:r>
            <a:r>
              <a:rPr lang="el-GR" dirty="0"/>
              <a:t> υπενθυμίζει στον Τηλέμαχο, μεταξύ άλλων αίσιων και τραγικών νόστων την ιστορία του Ορέστη για μίμηση τιμωρίας των μνηστήρων, προτείνοντάς του να μεταβεί στη Σπάρτη για πληρέστερες ειδήσεις. Το βράδυ ο Τηλέμαχος παραμένοντας στο ανάκτορο ο </a:t>
            </a:r>
            <a:r>
              <a:rPr lang="el-GR" dirty="0" err="1"/>
              <a:t>Νέστορας</a:t>
            </a:r>
            <a:r>
              <a:rPr lang="el-GR" dirty="0"/>
              <a:t> αναγνώρισε στον Μέντορα τη θεά Αθηνά όπου και καλοτύχισε τον Τηλέμαχο. Την επόμενη ημέρα συνοδευόμενος από τον γιο του </a:t>
            </a:r>
            <a:r>
              <a:rPr lang="el-GR" dirty="0" err="1"/>
              <a:t>Νέστορα</a:t>
            </a:r>
            <a:r>
              <a:rPr lang="el-GR" dirty="0"/>
              <a:t>, τον Πεισίστρατο ξεκίνησε με άμαξα για τη Σπάρτη, διανυκτερεύοντας στις </a:t>
            </a:r>
            <a:r>
              <a:rPr lang="el-GR" dirty="0" err="1"/>
              <a:t>Φηρές</a:t>
            </a:r>
            <a:r>
              <a:rPr lang="el-GR" dirty="0"/>
              <a:t> προκειμένου να συνεχίσουν την επομένη. - Η γ ραψωδία καλύπτει τη 3η, 4η και 5η ημερολογιακές ημέρες του έπους.</a:t>
            </a:r>
          </a:p>
        </p:txBody>
      </p:sp>
      <p:pic>
        <p:nvPicPr>
          <p:cNvPr id="1026" name="Picture 2" descr="undefined"/>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7543799" y="2282222"/>
            <a:ext cx="3295185" cy="3438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6108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3"/>
          <p:cNvSpPr>
            <a:spLocks noGrp="1"/>
          </p:cNvSpPr>
          <p:nvPr>
            <p:ph sz="half" idx="2"/>
          </p:nvPr>
        </p:nvSpPr>
        <p:spPr/>
        <p:txBody>
          <a:bodyPr>
            <a:normAutofit fontScale="55000" lnSpcReduction="20000"/>
          </a:bodyPr>
          <a:lstStyle/>
          <a:p>
            <a:r>
              <a:rPr lang="el-GR" dirty="0"/>
              <a:t>Στην </a:t>
            </a:r>
            <a:r>
              <a:rPr lang="el-GR" b="1" dirty="0"/>
              <a:t>δ ραψωδία</a:t>
            </a:r>
            <a:r>
              <a:rPr lang="el-GR" dirty="0"/>
              <a:t> ο Τηλέμαχος φθάνοντας το βράδυ της 5ης ημέρας στη Σπάρτη μένει έκθαμβος από το ανάκτορο του Μενελάου όπου φιλοξενήθηκε. Ο Μενέλαος ομολογεί την πίκρα που έχει από τη δολοφονία του αδελφού του Αγαμέμνονα και άλλων ηρώων στην Τροία, που δεν τον αφήνει να χαρεί τα πλούτη που απέκτησε από τη μετάβασή του στην Αίγυπτο. Την επομένη το πρωί όταν ο Τηλέμαχος άκουσε από τον Μενέλαο για την εξαφάνιση του πατέρα του δεν έκρυψε το δάκρυ του, ερχόμενη στο μεταξύ η Ελένη αναγνωρίζει τον Τηλέμαχο από την ομοιότητά του με τον Οδυσσέα. Ακολούθως Μενέλαος και Ελένη εξιστορούν με θαυμασμό διάφορα γεγονότα περί του Οδυσσέα και κυρίως για τον Δούρειο ίππο. Τελικά ο Μενέλαος αποκαλύπτει στον Τηλέμαχο ότι έμαθε από τον γέροντα </a:t>
            </a:r>
            <a:r>
              <a:rPr lang="el-GR" dirty="0" err="1"/>
              <a:t>Πρωτέα</a:t>
            </a:r>
            <a:r>
              <a:rPr lang="el-GR" dirty="0"/>
              <a:t> ότι ο Οδυσσέας είναι ακόμα ζωντανός, σε εικονική αιχμαλωσία της νύμφης Καλυψούς. Οι αφηγηματικές ιστορίες ανδρείας, πονηριάς τεχνασμάτων και μυστικότητας του Οδυσσέα αποτέλεσαν ουσιαστικά μαθήματα για τον Τηλέμαχο ο οποίος πλέον βιάζεται να επιστρέψει στην Ιθάκη που στο μεταξύ οι μνηστήρες του ετοιμάζουν δολοφονική ενέδρα επιβαίνοντας 20 εξ αυτών σε πλοίο και αναμένοντάς τον παρά τη νησίδα Αστερία, στον πορθμό Ιθάκης - Σάμης. - Η δ ραψωδία καλύπτει την 6η ημερολογιακή ημέρα του έπους.</a:t>
            </a:r>
          </a:p>
        </p:txBody>
      </p:sp>
      <p:pic>
        <p:nvPicPr>
          <p:cNvPr id="3074" name="Picture 2" descr="https://upload.wikimedia.org/wikipedia/commons/thumb/6/60/Jean-Jacques_Lagren%C3%A9e_-_Helen_Recognising_Telemachus%2C_Son_of_Odysseus_-_WGA12378.jpg/270px-Jean-Jacques_Lagren%C3%A9e_-_Helen_Recognising_Telemachus%2C_Son_of_Odysseus_-_WGA12378.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806499" y="1825625"/>
            <a:ext cx="3813716"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127180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Words>
  <Application>Microsoft Office PowerPoint</Application>
  <PresentationFormat>Ευρεία οθόνη</PresentationFormat>
  <Paragraphs>7</Paragraphs>
  <Slides>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5</vt:i4>
      </vt:variant>
    </vt:vector>
  </HeadingPairs>
  <TitlesOfParts>
    <vt:vector size="10" baseType="lpstr">
      <vt:lpstr>Arial</vt:lpstr>
      <vt:lpstr>Calibri</vt:lpstr>
      <vt:lpstr>Calibri Light</vt:lpstr>
      <vt:lpstr>Linux Libertine</vt:lpstr>
      <vt:lpstr>Θέμα του Office</vt:lpstr>
      <vt:lpstr>ΤΗΛΕΜΑΧΕΙΑ</vt:lpstr>
      <vt:lpstr>Δράση του Τηλέμαχου</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ΤΗΛΕΜΑΧΕΙΑ</dc:title>
  <dc:creator>User</dc:creator>
  <cp:lastModifiedBy>User</cp:lastModifiedBy>
  <cp:revision>1</cp:revision>
  <dcterms:created xsi:type="dcterms:W3CDTF">2024-11-24T09:11:55Z</dcterms:created>
  <dcterms:modified xsi:type="dcterms:W3CDTF">2024-11-24T09:12:49Z</dcterms:modified>
</cp:coreProperties>
</file>