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9" r:id="rId3"/>
    <p:sldId id="259" r:id="rId4"/>
    <p:sldId id="266" r:id="rId5"/>
    <p:sldId id="260" r:id="rId6"/>
    <p:sldId id="258" r:id="rId7"/>
    <p:sldId id="265" r:id="rId8"/>
    <p:sldId id="271" r:id="rId9"/>
    <p:sldId id="270" r:id="rId10"/>
    <p:sldId id="262" r:id="rId11"/>
    <p:sldId id="261" r:id="rId12"/>
    <p:sldId id="263" r:id="rId13"/>
    <p:sldId id="267"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95" d="100"/>
          <a:sy n="95" d="100"/>
        </p:scale>
        <p:origin x="-163" y="1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5D52FB-A2E8-4682-B15D-31B21D118126}" type="datetimeFigureOut">
              <a:rPr lang="en-US" smtClean="0"/>
              <a:t>11/3/2024</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DF11F-75FA-4D60-84FD-390AB2D4E7AD}" type="slidenum">
              <a:rPr lang="en-US" smtClean="0"/>
              <a:t>‹#›</a:t>
            </a:fld>
            <a:endParaRPr lang="en-US"/>
          </a:p>
        </p:txBody>
      </p:sp>
    </p:spTree>
    <p:extLst>
      <p:ext uri="{BB962C8B-B14F-4D97-AF65-F5344CB8AC3E}">
        <p14:creationId xmlns:p14="http://schemas.microsoft.com/office/powerpoint/2010/main" val="1828915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 name="Google Shape;4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8338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598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2708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5026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9196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8599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7247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endParaRPr lang="en-US"/>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endParaRPr lang="en-US"/>
          </a:p>
        </p:txBody>
      </p:sp>
      <p:sp>
        <p:nvSpPr>
          <p:cNvPr id="4" name="Θέση ημερομηνίας 3"/>
          <p:cNvSpPr>
            <a:spLocks noGrp="1"/>
          </p:cNvSpPr>
          <p:nvPr>
            <p:ph type="dt" sz="half" idx="10"/>
          </p:nvPr>
        </p:nvSpPr>
        <p:spPr/>
        <p:txBody>
          <a:bodyPr/>
          <a:lstStyle/>
          <a:p>
            <a:fld id="{5B3FF871-5C5A-4927-8A11-2550AC0F7879}" type="datetimeFigureOut">
              <a:rPr lang="en-US" smtClean="0"/>
              <a:t>11/3/2024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F6F91D28-E264-4C4C-9551-3587456C7A80}" type="slidenum">
              <a:rPr lang="en-US" smtClean="0"/>
              <a:t>‹#›</a:t>
            </a:fld>
            <a:endParaRPr lang="en-US"/>
          </a:p>
        </p:txBody>
      </p:sp>
    </p:spTree>
    <p:extLst>
      <p:ext uri="{BB962C8B-B14F-4D97-AF65-F5344CB8AC3E}">
        <p14:creationId xmlns:p14="http://schemas.microsoft.com/office/powerpoint/2010/main" val="43932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p>
            <a:fld id="{5B3FF871-5C5A-4927-8A11-2550AC0F7879}" type="datetimeFigureOut">
              <a:rPr lang="en-US" smtClean="0"/>
              <a:t>11/3/2024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F6F91D28-E264-4C4C-9551-3587456C7A80}" type="slidenum">
              <a:rPr lang="en-US" smtClean="0"/>
              <a:t>‹#›</a:t>
            </a:fld>
            <a:endParaRPr lang="en-US"/>
          </a:p>
        </p:txBody>
      </p:sp>
    </p:spTree>
    <p:extLst>
      <p:ext uri="{BB962C8B-B14F-4D97-AF65-F5344CB8AC3E}">
        <p14:creationId xmlns:p14="http://schemas.microsoft.com/office/powerpoint/2010/main" val="4001154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endParaRPr lang="en-US"/>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p>
            <a:fld id="{5B3FF871-5C5A-4927-8A11-2550AC0F7879}" type="datetimeFigureOut">
              <a:rPr lang="en-US" smtClean="0"/>
              <a:t>11/3/2024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F6F91D28-E264-4C4C-9551-3587456C7A80}" type="slidenum">
              <a:rPr lang="en-US" smtClean="0"/>
              <a:t>‹#›</a:t>
            </a:fld>
            <a:endParaRPr lang="en-US"/>
          </a:p>
        </p:txBody>
      </p:sp>
    </p:spTree>
    <p:extLst>
      <p:ext uri="{BB962C8B-B14F-4D97-AF65-F5344CB8AC3E}">
        <p14:creationId xmlns:p14="http://schemas.microsoft.com/office/powerpoint/2010/main" val="2383247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38800" y="1516467"/>
            <a:ext cx="6612800" cy="3825200"/>
          </a:xfrm>
          <a:prstGeom prst="rect">
            <a:avLst/>
          </a:prstGeom>
        </p:spPr>
        <p:txBody>
          <a:bodyPr spcFirstLastPara="1" wrap="square" lIns="0" tIns="0" rIns="0" bIns="0" anchor="ctr" anchorCtr="0">
            <a:noAutofit/>
          </a:bodyPr>
          <a:lstStyle>
            <a:lvl1pPr lvl="0" rtl="0">
              <a:spcBef>
                <a:spcPts val="0"/>
              </a:spcBef>
              <a:spcAft>
                <a:spcPts val="0"/>
              </a:spcAft>
              <a:buSzPts val="7000"/>
              <a:buNone/>
              <a:defRPr sz="9333"/>
            </a:lvl1pPr>
            <a:lvl2pPr lvl="1" rtl="0">
              <a:spcBef>
                <a:spcPts val="0"/>
              </a:spcBef>
              <a:spcAft>
                <a:spcPts val="0"/>
              </a:spcAft>
              <a:buSzPts val="7000"/>
              <a:buNone/>
              <a:defRPr sz="9333"/>
            </a:lvl2pPr>
            <a:lvl3pPr lvl="2" rtl="0">
              <a:spcBef>
                <a:spcPts val="0"/>
              </a:spcBef>
              <a:spcAft>
                <a:spcPts val="0"/>
              </a:spcAft>
              <a:buSzPts val="7000"/>
              <a:buNone/>
              <a:defRPr sz="9333"/>
            </a:lvl3pPr>
            <a:lvl4pPr lvl="3" rtl="0">
              <a:spcBef>
                <a:spcPts val="0"/>
              </a:spcBef>
              <a:spcAft>
                <a:spcPts val="0"/>
              </a:spcAft>
              <a:buSzPts val="7000"/>
              <a:buNone/>
              <a:defRPr sz="9333"/>
            </a:lvl4pPr>
            <a:lvl5pPr lvl="4" rtl="0">
              <a:spcBef>
                <a:spcPts val="0"/>
              </a:spcBef>
              <a:spcAft>
                <a:spcPts val="0"/>
              </a:spcAft>
              <a:buSzPts val="7000"/>
              <a:buNone/>
              <a:defRPr sz="9333"/>
            </a:lvl5pPr>
            <a:lvl6pPr lvl="5" rtl="0">
              <a:spcBef>
                <a:spcPts val="0"/>
              </a:spcBef>
              <a:spcAft>
                <a:spcPts val="0"/>
              </a:spcAft>
              <a:buSzPts val="7000"/>
              <a:buNone/>
              <a:defRPr sz="9333"/>
            </a:lvl6pPr>
            <a:lvl7pPr lvl="6" rtl="0">
              <a:spcBef>
                <a:spcPts val="0"/>
              </a:spcBef>
              <a:spcAft>
                <a:spcPts val="0"/>
              </a:spcAft>
              <a:buSzPts val="7000"/>
              <a:buNone/>
              <a:defRPr sz="9333"/>
            </a:lvl7pPr>
            <a:lvl8pPr lvl="7" rtl="0">
              <a:spcBef>
                <a:spcPts val="0"/>
              </a:spcBef>
              <a:spcAft>
                <a:spcPts val="0"/>
              </a:spcAft>
              <a:buSzPts val="7000"/>
              <a:buNone/>
              <a:defRPr sz="9333"/>
            </a:lvl8pPr>
            <a:lvl9pPr lvl="8" rtl="0">
              <a:spcBef>
                <a:spcPts val="0"/>
              </a:spcBef>
              <a:spcAft>
                <a:spcPts val="0"/>
              </a:spcAft>
              <a:buSzPts val="7000"/>
              <a:buNone/>
              <a:defRPr sz="9333"/>
            </a:lvl9pPr>
          </a:lstStyle>
          <a:p>
            <a:endParaRPr/>
          </a:p>
        </p:txBody>
      </p:sp>
    </p:spTree>
    <p:extLst>
      <p:ext uri="{BB962C8B-B14F-4D97-AF65-F5344CB8AC3E}">
        <p14:creationId xmlns:p14="http://schemas.microsoft.com/office/powerpoint/2010/main" val="1114861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bg>
      <p:bgPr>
        <a:gradFill>
          <a:gsLst>
            <a:gs pos="0">
              <a:srgbClr val="F4FC68"/>
            </a:gs>
            <a:gs pos="58000">
              <a:schemeClr val="accent2"/>
            </a:gs>
            <a:gs pos="100000">
              <a:schemeClr val="accent2"/>
            </a:gs>
          </a:gsLst>
          <a:path path="circle">
            <a:fillToRect l="100000" t="100000"/>
          </a:path>
          <a:tileRect r="-100000" b="-100000"/>
        </a:gra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038800" y="2023317"/>
            <a:ext cx="6614000" cy="2170800"/>
          </a:xfrm>
          <a:prstGeom prst="rect">
            <a:avLst/>
          </a:prstGeom>
        </p:spPr>
        <p:txBody>
          <a:bodyPr spcFirstLastPara="1" wrap="square" lIns="0" tIns="0" rIns="0" bIns="0" anchor="b" anchorCtr="0">
            <a:noAutofit/>
          </a:bodyPr>
          <a:lstStyle>
            <a:lvl1pPr lvl="0" rtl="0">
              <a:spcBef>
                <a:spcPts val="0"/>
              </a:spcBef>
              <a:spcAft>
                <a:spcPts val="0"/>
              </a:spcAft>
              <a:buSzPts val="6000"/>
              <a:buNone/>
              <a:defRPr sz="8000"/>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endParaRPr/>
          </a:p>
        </p:txBody>
      </p:sp>
      <p:sp>
        <p:nvSpPr>
          <p:cNvPr id="13" name="Google Shape;13;p3"/>
          <p:cNvSpPr txBox="1">
            <a:spLocks noGrp="1"/>
          </p:cNvSpPr>
          <p:nvPr>
            <p:ph type="subTitle" idx="1"/>
          </p:nvPr>
        </p:nvSpPr>
        <p:spPr>
          <a:xfrm>
            <a:off x="1038800" y="4323084"/>
            <a:ext cx="6614000" cy="511600"/>
          </a:xfrm>
          <a:prstGeom prst="rect">
            <a:avLst/>
          </a:prstGeom>
        </p:spPr>
        <p:txBody>
          <a:bodyPr spcFirstLastPara="1" wrap="square" lIns="0" tIns="0" rIns="0" bIns="0" anchor="t" anchorCtr="0">
            <a:noAutofit/>
          </a:bodyPr>
          <a:lstStyle>
            <a:lvl1pPr lvl="0" rtl="0">
              <a:spcBef>
                <a:spcPts val="0"/>
              </a:spcBef>
              <a:spcAft>
                <a:spcPts val="0"/>
              </a:spcAft>
              <a:buSzPts val="2400"/>
              <a:buNone/>
              <a:defRPr/>
            </a:lvl1pPr>
            <a:lvl2pPr lvl="1" rtl="0">
              <a:spcBef>
                <a:spcPts val="1067"/>
              </a:spcBef>
              <a:spcAft>
                <a:spcPts val="0"/>
              </a:spcAft>
              <a:buSzPts val="3000"/>
              <a:buNone/>
              <a:defRPr sz="4000"/>
            </a:lvl2pPr>
            <a:lvl3pPr lvl="2" rtl="0">
              <a:spcBef>
                <a:spcPts val="1067"/>
              </a:spcBef>
              <a:spcAft>
                <a:spcPts val="0"/>
              </a:spcAft>
              <a:buSzPts val="3000"/>
              <a:buNone/>
              <a:defRPr sz="4000"/>
            </a:lvl3pPr>
            <a:lvl4pPr lvl="3" rtl="0">
              <a:spcBef>
                <a:spcPts val="1067"/>
              </a:spcBef>
              <a:spcAft>
                <a:spcPts val="0"/>
              </a:spcAft>
              <a:buSzPts val="3000"/>
              <a:buNone/>
              <a:defRPr sz="4000"/>
            </a:lvl4pPr>
            <a:lvl5pPr lvl="4" rtl="0">
              <a:spcBef>
                <a:spcPts val="1067"/>
              </a:spcBef>
              <a:spcAft>
                <a:spcPts val="0"/>
              </a:spcAft>
              <a:buSzPts val="3000"/>
              <a:buNone/>
              <a:defRPr sz="4000"/>
            </a:lvl5pPr>
            <a:lvl6pPr lvl="5" rtl="0">
              <a:spcBef>
                <a:spcPts val="1067"/>
              </a:spcBef>
              <a:spcAft>
                <a:spcPts val="0"/>
              </a:spcAft>
              <a:buSzPts val="3000"/>
              <a:buNone/>
              <a:defRPr sz="4000"/>
            </a:lvl6pPr>
            <a:lvl7pPr lvl="6" rtl="0">
              <a:spcBef>
                <a:spcPts val="1067"/>
              </a:spcBef>
              <a:spcAft>
                <a:spcPts val="0"/>
              </a:spcAft>
              <a:buSzPts val="3000"/>
              <a:buNone/>
              <a:defRPr sz="4000"/>
            </a:lvl7pPr>
            <a:lvl8pPr lvl="7" rtl="0">
              <a:spcBef>
                <a:spcPts val="1067"/>
              </a:spcBef>
              <a:spcAft>
                <a:spcPts val="0"/>
              </a:spcAft>
              <a:buSzPts val="3000"/>
              <a:buNone/>
              <a:defRPr sz="4000"/>
            </a:lvl8pPr>
            <a:lvl9pPr lvl="8" rtl="0">
              <a:spcBef>
                <a:spcPts val="1067"/>
              </a:spcBef>
              <a:spcAft>
                <a:spcPts val="1067"/>
              </a:spcAft>
              <a:buSzPts val="3000"/>
              <a:buNone/>
              <a:defRPr sz="4000"/>
            </a:lvl9pPr>
          </a:lstStyle>
          <a:p>
            <a:endParaRPr/>
          </a:p>
        </p:txBody>
      </p:sp>
    </p:spTree>
    <p:extLst>
      <p:ext uri="{BB962C8B-B14F-4D97-AF65-F5344CB8AC3E}">
        <p14:creationId xmlns:p14="http://schemas.microsoft.com/office/powerpoint/2010/main" val="203460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p>
            <a:fld id="{5B3FF871-5C5A-4927-8A11-2550AC0F7879}" type="datetimeFigureOut">
              <a:rPr lang="en-US" smtClean="0"/>
              <a:t>11/3/2024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F6F91D28-E264-4C4C-9551-3587456C7A80}" type="slidenum">
              <a:rPr lang="en-US" smtClean="0"/>
              <a:t>‹#›</a:t>
            </a:fld>
            <a:endParaRPr lang="en-US"/>
          </a:p>
        </p:txBody>
      </p:sp>
    </p:spTree>
    <p:extLst>
      <p:ext uri="{BB962C8B-B14F-4D97-AF65-F5344CB8AC3E}">
        <p14:creationId xmlns:p14="http://schemas.microsoft.com/office/powerpoint/2010/main" val="3666258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endParaRPr lang="en-US"/>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5B3FF871-5C5A-4927-8A11-2550AC0F7879}" type="datetimeFigureOut">
              <a:rPr lang="en-US" smtClean="0"/>
              <a:t>11/3/2024</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F6F91D28-E264-4C4C-9551-3587456C7A80}" type="slidenum">
              <a:rPr lang="en-US" smtClean="0"/>
              <a:t>‹#›</a:t>
            </a:fld>
            <a:endParaRPr lang="en-US"/>
          </a:p>
        </p:txBody>
      </p:sp>
    </p:spTree>
    <p:extLst>
      <p:ext uri="{BB962C8B-B14F-4D97-AF65-F5344CB8AC3E}">
        <p14:creationId xmlns:p14="http://schemas.microsoft.com/office/powerpoint/2010/main" val="2865961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ημερομηνίας 4"/>
          <p:cNvSpPr>
            <a:spLocks noGrp="1"/>
          </p:cNvSpPr>
          <p:nvPr>
            <p:ph type="dt" sz="half" idx="10"/>
          </p:nvPr>
        </p:nvSpPr>
        <p:spPr/>
        <p:txBody>
          <a:bodyPr/>
          <a:lstStyle/>
          <a:p>
            <a:fld id="{5B3FF871-5C5A-4927-8A11-2550AC0F7879}" type="datetimeFigureOut">
              <a:rPr lang="en-US" smtClean="0"/>
              <a:t>11/3/2024</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F6F91D28-E264-4C4C-9551-3587456C7A80}" type="slidenum">
              <a:rPr lang="en-US" smtClean="0"/>
              <a:t>‹#›</a:t>
            </a:fld>
            <a:endParaRPr lang="en-US"/>
          </a:p>
        </p:txBody>
      </p:sp>
    </p:spTree>
    <p:extLst>
      <p:ext uri="{BB962C8B-B14F-4D97-AF65-F5344CB8AC3E}">
        <p14:creationId xmlns:p14="http://schemas.microsoft.com/office/powerpoint/2010/main" val="1404047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endParaRPr lang="en-US"/>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Θέση ημερομηνίας 6"/>
          <p:cNvSpPr>
            <a:spLocks noGrp="1"/>
          </p:cNvSpPr>
          <p:nvPr>
            <p:ph type="dt" sz="half" idx="10"/>
          </p:nvPr>
        </p:nvSpPr>
        <p:spPr/>
        <p:txBody>
          <a:bodyPr/>
          <a:lstStyle/>
          <a:p>
            <a:fld id="{5B3FF871-5C5A-4927-8A11-2550AC0F7879}" type="datetimeFigureOut">
              <a:rPr lang="en-US" smtClean="0"/>
              <a:t>11/3/2024</a:t>
            </a:fld>
            <a:endParaRPr lang="en-US"/>
          </a:p>
        </p:txBody>
      </p:sp>
      <p:sp>
        <p:nvSpPr>
          <p:cNvPr id="8" name="Θέση υποσέλιδου 7"/>
          <p:cNvSpPr>
            <a:spLocks noGrp="1"/>
          </p:cNvSpPr>
          <p:nvPr>
            <p:ph type="ftr" sz="quarter" idx="11"/>
          </p:nvPr>
        </p:nvSpPr>
        <p:spPr/>
        <p:txBody>
          <a:bodyPr/>
          <a:lstStyle/>
          <a:p>
            <a:endParaRPr lang="en-US"/>
          </a:p>
        </p:txBody>
      </p:sp>
      <p:sp>
        <p:nvSpPr>
          <p:cNvPr id="9" name="Θέση αριθμού διαφάνειας 8"/>
          <p:cNvSpPr>
            <a:spLocks noGrp="1"/>
          </p:cNvSpPr>
          <p:nvPr>
            <p:ph type="sldNum" sz="quarter" idx="12"/>
          </p:nvPr>
        </p:nvSpPr>
        <p:spPr/>
        <p:txBody>
          <a:bodyPr/>
          <a:lstStyle/>
          <a:p>
            <a:fld id="{F6F91D28-E264-4C4C-9551-3587456C7A80}" type="slidenum">
              <a:rPr lang="en-US" smtClean="0"/>
              <a:t>‹#›</a:t>
            </a:fld>
            <a:endParaRPr lang="en-US"/>
          </a:p>
        </p:txBody>
      </p:sp>
    </p:spTree>
    <p:extLst>
      <p:ext uri="{BB962C8B-B14F-4D97-AF65-F5344CB8AC3E}">
        <p14:creationId xmlns:p14="http://schemas.microsoft.com/office/powerpoint/2010/main" val="4151123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ημερομηνίας 2"/>
          <p:cNvSpPr>
            <a:spLocks noGrp="1"/>
          </p:cNvSpPr>
          <p:nvPr>
            <p:ph type="dt" sz="half" idx="10"/>
          </p:nvPr>
        </p:nvSpPr>
        <p:spPr/>
        <p:txBody>
          <a:bodyPr/>
          <a:lstStyle/>
          <a:p>
            <a:fld id="{5B3FF871-5C5A-4927-8A11-2550AC0F7879}" type="datetimeFigureOut">
              <a:rPr lang="en-US" smtClean="0"/>
              <a:t>11/3/2024</a:t>
            </a:fld>
            <a:endParaRPr lang="en-US"/>
          </a:p>
        </p:txBody>
      </p:sp>
      <p:sp>
        <p:nvSpPr>
          <p:cNvPr id="4" name="Θέση υποσέλιδου 3"/>
          <p:cNvSpPr>
            <a:spLocks noGrp="1"/>
          </p:cNvSpPr>
          <p:nvPr>
            <p:ph type="ftr" sz="quarter" idx="11"/>
          </p:nvPr>
        </p:nvSpPr>
        <p:spPr/>
        <p:txBody>
          <a:bodyPr/>
          <a:lstStyle/>
          <a:p>
            <a:endParaRPr lang="en-US"/>
          </a:p>
        </p:txBody>
      </p:sp>
      <p:sp>
        <p:nvSpPr>
          <p:cNvPr id="5" name="Θέση αριθμού διαφάνειας 4"/>
          <p:cNvSpPr>
            <a:spLocks noGrp="1"/>
          </p:cNvSpPr>
          <p:nvPr>
            <p:ph type="sldNum" sz="quarter" idx="12"/>
          </p:nvPr>
        </p:nvSpPr>
        <p:spPr/>
        <p:txBody>
          <a:bodyPr/>
          <a:lstStyle/>
          <a:p>
            <a:fld id="{F6F91D28-E264-4C4C-9551-3587456C7A80}" type="slidenum">
              <a:rPr lang="en-US" smtClean="0"/>
              <a:t>‹#›</a:t>
            </a:fld>
            <a:endParaRPr lang="en-US"/>
          </a:p>
        </p:txBody>
      </p:sp>
    </p:spTree>
    <p:extLst>
      <p:ext uri="{BB962C8B-B14F-4D97-AF65-F5344CB8AC3E}">
        <p14:creationId xmlns:p14="http://schemas.microsoft.com/office/powerpoint/2010/main" val="63182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5B3FF871-5C5A-4927-8A11-2550AC0F7879}" type="datetimeFigureOut">
              <a:rPr lang="en-US" smtClean="0"/>
              <a:t>11/3/2024</a:t>
            </a:fld>
            <a:endParaRPr lang="en-US"/>
          </a:p>
        </p:txBody>
      </p:sp>
      <p:sp>
        <p:nvSpPr>
          <p:cNvPr id="3" name="Θέση υποσέλιδου 2"/>
          <p:cNvSpPr>
            <a:spLocks noGrp="1"/>
          </p:cNvSpPr>
          <p:nvPr>
            <p:ph type="ftr" sz="quarter" idx="11"/>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F6F91D28-E264-4C4C-9551-3587456C7A80}" type="slidenum">
              <a:rPr lang="en-US" smtClean="0"/>
              <a:t>‹#›</a:t>
            </a:fld>
            <a:endParaRPr lang="en-US"/>
          </a:p>
        </p:txBody>
      </p:sp>
    </p:spTree>
    <p:extLst>
      <p:ext uri="{BB962C8B-B14F-4D97-AF65-F5344CB8AC3E}">
        <p14:creationId xmlns:p14="http://schemas.microsoft.com/office/powerpoint/2010/main" val="398956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endParaRPr lang="en-US"/>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5B3FF871-5C5A-4927-8A11-2550AC0F7879}" type="datetimeFigureOut">
              <a:rPr lang="en-US" smtClean="0"/>
              <a:t>11/3/2024</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F6F91D28-E264-4C4C-9551-3587456C7A80}" type="slidenum">
              <a:rPr lang="en-US" smtClean="0"/>
              <a:t>‹#›</a:t>
            </a:fld>
            <a:endParaRPr lang="en-US"/>
          </a:p>
        </p:txBody>
      </p:sp>
    </p:spTree>
    <p:extLst>
      <p:ext uri="{BB962C8B-B14F-4D97-AF65-F5344CB8AC3E}">
        <p14:creationId xmlns:p14="http://schemas.microsoft.com/office/powerpoint/2010/main" val="2533330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endParaRPr lang="en-US"/>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5B3FF871-5C5A-4927-8A11-2550AC0F7879}" type="datetimeFigureOut">
              <a:rPr lang="en-US" smtClean="0"/>
              <a:t>11/3/2024</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F6F91D28-E264-4C4C-9551-3587456C7A80}" type="slidenum">
              <a:rPr lang="en-US" smtClean="0"/>
              <a:t>‹#›</a:t>
            </a:fld>
            <a:endParaRPr lang="en-US"/>
          </a:p>
        </p:txBody>
      </p:sp>
    </p:spTree>
    <p:extLst>
      <p:ext uri="{BB962C8B-B14F-4D97-AF65-F5344CB8AC3E}">
        <p14:creationId xmlns:p14="http://schemas.microsoft.com/office/powerpoint/2010/main" val="2916652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endParaRPr lang="en-US"/>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FF871-5C5A-4927-8A11-2550AC0F7879}" type="datetimeFigureOut">
              <a:rPr lang="en-US" smtClean="0"/>
              <a:t>11/3/2024</a:t>
            </a:fld>
            <a:endParaRPr lang="en-US"/>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F91D28-E264-4C4C-9551-3587456C7A80}" type="slidenum">
              <a:rPr lang="en-US" smtClean="0"/>
              <a:t>‹#›</a:t>
            </a:fld>
            <a:endParaRPr lang="en-US"/>
          </a:p>
        </p:txBody>
      </p:sp>
    </p:spTree>
    <p:extLst>
      <p:ext uri="{BB962C8B-B14F-4D97-AF65-F5344CB8AC3E}">
        <p14:creationId xmlns:p14="http://schemas.microsoft.com/office/powerpoint/2010/main" val="570061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photodentro.edu.gr/aggregator/lo/photodentro-lor-8521-1215" TargetMode="External"/><Relationship Id="rId3" Type="http://schemas.openxmlformats.org/officeDocument/2006/relationships/image" Target="../media/image1.png"/><Relationship Id="rId7" Type="http://schemas.openxmlformats.org/officeDocument/2006/relationships/hyperlink" Target="http://photodentro.edu.gr/video/r/8522/187"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photodentro.edu.gr/lor/r/8521/977" TargetMode="External"/><Relationship Id="rId11" Type="http://schemas.openxmlformats.org/officeDocument/2006/relationships/hyperlink" Target="https://www.youtube.com/watch?v=xofKQv7uDNU&amp;feature=youtu.be" TargetMode="External"/><Relationship Id="rId5" Type="http://schemas.openxmlformats.org/officeDocument/2006/relationships/hyperlink" Target="http://photodentro.edu.gr/v/item/ds/8521/616" TargetMode="External"/><Relationship Id="rId10" Type="http://schemas.openxmlformats.org/officeDocument/2006/relationships/hyperlink" Target="http://www.net-advice.gr/learn.php?onoma=%C2_%C3%F5%EC%ED%E1%F3%DF%EF%F5_%E5%ED1_%EA%E5%F62&amp;selida=bgym.php" TargetMode="External"/><Relationship Id="rId4" Type="http://schemas.openxmlformats.org/officeDocument/2006/relationships/image" Target="../media/image2.png"/><Relationship Id="rId9" Type="http://schemas.openxmlformats.org/officeDocument/2006/relationships/hyperlink" Target="http://photodentro.edu.gr/lor/r/8521/958"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hyperlink" Target="http://photodentro.edu.gr/v/item/ds/8521/1170" TargetMode="Externa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2.png"/><Relationship Id="rId7" Type="http://schemas.openxmlformats.org/officeDocument/2006/relationships/image" Target="../media/image45.jpeg"/><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image" Target="../media/image44.png"/><Relationship Id="rId5" Type="http://schemas.openxmlformats.org/officeDocument/2006/relationships/hyperlink" Target="http://photodentro.edu.gr/v/item/ds/8521/1215" TargetMode="External"/><Relationship Id="rId4" Type="http://schemas.openxmlformats.org/officeDocument/2006/relationships/image" Target="../media/image43.png"/><Relationship Id="rId9" Type="http://schemas.openxmlformats.org/officeDocument/2006/relationships/image" Target="../media/image47.jpeg"/></Relationships>
</file>

<file path=ppt/slides/_rels/slide14.xml.rels><?xml version="1.0" encoding="UTF-8" standalone="yes"?>
<Relationships xmlns="http://schemas.openxmlformats.org/package/2006/relationships"><Relationship Id="rId2" Type="http://schemas.openxmlformats.org/officeDocument/2006/relationships/hyperlink" Target="https://create.kahoot.it/details/b0919cee-c78e-401c-819f-e6c614a43b5e"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4.jpeg"/><Relationship Id="rId2" Type="http://schemas.openxmlformats.org/officeDocument/2006/relationships/image" Target="../media/image9.gif"/><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6.png"/><Relationship Id="rId7"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4.png"/><Relationship Id="rId11" Type="http://schemas.openxmlformats.org/officeDocument/2006/relationships/image" Target="../media/image29.gif"/><Relationship Id="rId5" Type="http://schemas.openxmlformats.org/officeDocument/2006/relationships/image" Target="../media/image23.jpeg"/><Relationship Id="rId10" Type="http://schemas.openxmlformats.org/officeDocument/2006/relationships/image" Target="../media/image28.gif"/><Relationship Id="rId4" Type="http://schemas.openxmlformats.org/officeDocument/2006/relationships/image" Target="../media/image22.jpeg"/><Relationship Id="rId9" Type="http://schemas.openxmlformats.org/officeDocument/2006/relationships/image" Target="../media/image27.gif"/></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5000">
              <a:srgbClr val="002060"/>
            </a:gs>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44"/>
        <p:cNvGrpSpPr/>
        <p:nvPr/>
      </p:nvGrpSpPr>
      <p:grpSpPr>
        <a:xfrm>
          <a:off x="0" y="0"/>
          <a:ext cx="0" cy="0"/>
          <a:chOff x="0" y="0"/>
          <a:chExt cx="0" cy="0"/>
        </a:xfrm>
      </p:grpSpPr>
      <p:sp>
        <p:nvSpPr>
          <p:cNvPr id="45" name="Google Shape;45;p11"/>
          <p:cNvSpPr txBox="1">
            <a:spLocks noGrp="1"/>
          </p:cNvSpPr>
          <p:nvPr>
            <p:ph type="ctrTitle"/>
          </p:nvPr>
        </p:nvSpPr>
        <p:spPr>
          <a:xfrm>
            <a:off x="2406593" y="651954"/>
            <a:ext cx="6166333" cy="955800"/>
          </a:xfrm>
          <a:prstGeom prst="rect">
            <a:avLst/>
          </a:prstGeom>
        </p:spPr>
        <p:txBody>
          <a:bodyPr spcFirstLastPara="1" vert="horz" wrap="square" lIns="0" tIns="0" rIns="0" bIns="0" rtlCol="0" anchor="ctr" anchorCtr="0">
            <a:noAutofit/>
          </a:bodyPr>
          <a:lstStyle/>
          <a:p>
            <a:pPr algn="ctr"/>
            <a:r>
              <a:rPr lang="el-GR" sz="4000" dirty="0">
                <a:solidFill>
                  <a:srgbClr val="FFFF00"/>
                </a:solidFill>
              </a:rPr>
              <a:t>Το εσωτερικό του υπολογιστή</a:t>
            </a:r>
            <a:r>
              <a:rPr lang="en-US" sz="4000" dirty="0">
                <a:solidFill>
                  <a:srgbClr val="FFFF00"/>
                </a:solidFill>
              </a:rPr>
              <a:t/>
            </a:r>
            <a:br>
              <a:rPr lang="en-US" sz="4000" dirty="0">
                <a:solidFill>
                  <a:srgbClr val="FFFF00"/>
                </a:solidFill>
              </a:rPr>
            </a:br>
            <a:r>
              <a:rPr lang="el-GR" sz="4000" dirty="0">
                <a:solidFill>
                  <a:srgbClr val="FFFF00"/>
                </a:solidFill>
              </a:rPr>
              <a:t>Α Γυμνασίου – Νέο πρόγραμμα </a:t>
            </a:r>
            <a:endParaRPr sz="4000" dirty="0">
              <a:solidFill>
                <a:srgbClr val="FFFF00"/>
              </a:solidFill>
            </a:endParaRPr>
          </a:p>
        </p:txBody>
      </p:sp>
      <p:pic>
        <p:nvPicPr>
          <p:cNvPr id="46" name="Google Shape;46;p11"/>
          <p:cNvPicPr preferRelativeResize="0"/>
          <p:nvPr/>
        </p:nvPicPr>
        <p:blipFill>
          <a:blip r:embed="rId3">
            <a:alphaModFix/>
          </a:blip>
          <a:stretch>
            <a:fillRect/>
          </a:stretch>
        </p:blipFill>
        <p:spPr>
          <a:xfrm>
            <a:off x="9304867" y="3659432"/>
            <a:ext cx="2393834" cy="2877045"/>
          </a:xfrm>
          <a:prstGeom prst="rect">
            <a:avLst/>
          </a:prstGeom>
          <a:noFill/>
          <a:ln>
            <a:noFill/>
          </a:ln>
        </p:spPr>
      </p:pic>
      <p:pic>
        <p:nvPicPr>
          <p:cNvPr id="47" name="Google Shape;47;p11"/>
          <p:cNvPicPr preferRelativeResize="0"/>
          <p:nvPr/>
        </p:nvPicPr>
        <p:blipFill>
          <a:blip r:embed="rId4">
            <a:alphaModFix/>
          </a:blip>
          <a:stretch>
            <a:fillRect/>
          </a:stretch>
        </p:blipFill>
        <p:spPr>
          <a:xfrm>
            <a:off x="9051767" y="3378200"/>
            <a:ext cx="651033" cy="562464"/>
          </a:xfrm>
          <a:prstGeom prst="rect">
            <a:avLst/>
          </a:prstGeom>
          <a:noFill/>
          <a:ln>
            <a:noFill/>
          </a:ln>
        </p:spPr>
      </p:pic>
      <p:sp>
        <p:nvSpPr>
          <p:cNvPr id="3" name="TextBox 2">
            <a:hlinkClick r:id="rId5"/>
          </p:cNvPr>
          <p:cNvSpPr txBox="1"/>
          <p:nvPr/>
        </p:nvSpPr>
        <p:spPr>
          <a:xfrm>
            <a:off x="4715934" y="4735703"/>
            <a:ext cx="4588933" cy="646331"/>
          </a:xfrm>
          <a:prstGeom prst="rect">
            <a:avLst/>
          </a:prstGeom>
          <a:noFill/>
        </p:spPr>
        <p:txBody>
          <a:bodyPr wrap="square" rtlCol="0">
            <a:spAutoFit/>
          </a:bodyPr>
          <a:lstStyle/>
          <a:p>
            <a:r>
              <a:rPr lang="el-GR" dirty="0">
                <a:solidFill>
                  <a:srgbClr val="002060"/>
                </a:solidFill>
              </a:rPr>
              <a:t>Σύνδεση Περιφερειακών συσκευών </a:t>
            </a:r>
          </a:p>
          <a:p>
            <a:r>
              <a:rPr lang="el-GR" dirty="0">
                <a:solidFill>
                  <a:srgbClr val="002060"/>
                </a:solidFill>
              </a:rPr>
              <a:t>Φωτόδεντρο</a:t>
            </a:r>
            <a:endParaRPr lang="en-US" dirty="0">
              <a:solidFill>
                <a:srgbClr val="002060"/>
              </a:solidFill>
            </a:endParaRPr>
          </a:p>
        </p:txBody>
      </p:sp>
      <p:sp>
        <p:nvSpPr>
          <p:cNvPr id="6" name="TextBox 5"/>
          <p:cNvSpPr txBox="1"/>
          <p:nvPr/>
        </p:nvSpPr>
        <p:spPr>
          <a:xfrm>
            <a:off x="641294" y="3797545"/>
            <a:ext cx="3530598" cy="369332"/>
          </a:xfrm>
          <a:prstGeom prst="rect">
            <a:avLst/>
          </a:prstGeom>
          <a:noFill/>
        </p:spPr>
        <p:txBody>
          <a:bodyPr wrap="square" rtlCol="0">
            <a:spAutoFit/>
          </a:bodyPr>
          <a:lstStyle/>
          <a:p>
            <a:r>
              <a:rPr lang="el-GR" dirty="0">
                <a:hlinkClick r:id="rId6"/>
              </a:rPr>
              <a:t>Όταν ο υπολογιστής δεν λειτουργεί</a:t>
            </a:r>
            <a:endParaRPr lang="en-US" dirty="0"/>
          </a:p>
        </p:txBody>
      </p:sp>
      <p:sp>
        <p:nvSpPr>
          <p:cNvPr id="7" name="Rectangle 3"/>
          <p:cNvSpPr>
            <a:spLocks noChangeArrowheads="1"/>
          </p:cNvSpPr>
          <p:nvPr/>
        </p:nvSpPr>
        <p:spPr bwMode="auto">
          <a:xfrm>
            <a:off x="-7338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Box 8"/>
          <p:cNvSpPr txBox="1"/>
          <p:nvPr/>
        </p:nvSpPr>
        <p:spPr>
          <a:xfrm>
            <a:off x="641294" y="3102195"/>
            <a:ext cx="3002844" cy="646331"/>
          </a:xfrm>
          <a:prstGeom prst="rect">
            <a:avLst/>
          </a:prstGeom>
          <a:noFill/>
        </p:spPr>
        <p:txBody>
          <a:bodyPr wrap="square" rtlCol="0">
            <a:spAutoFit/>
          </a:bodyPr>
          <a:lstStyle/>
          <a:p>
            <a:r>
              <a:rPr lang="el-GR" dirty="0">
                <a:solidFill>
                  <a:srgbClr val="002060"/>
                </a:solidFill>
                <a:hlinkClick r:id="rId7"/>
              </a:rPr>
              <a:t>Μονάδες Ηλεκτρονικού υπολογιστή </a:t>
            </a:r>
            <a:endParaRPr lang="en-US" dirty="0">
              <a:solidFill>
                <a:srgbClr val="002060"/>
              </a:solidFill>
            </a:endParaRPr>
          </a:p>
        </p:txBody>
      </p:sp>
      <p:sp>
        <p:nvSpPr>
          <p:cNvPr id="10" name="TextBox 9"/>
          <p:cNvSpPr txBox="1"/>
          <p:nvPr/>
        </p:nvSpPr>
        <p:spPr>
          <a:xfrm>
            <a:off x="654753" y="4150551"/>
            <a:ext cx="2242141" cy="646331"/>
          </a:xfrm>
          <a:prstGeom prst="rect">
            <a:avLst/>
          </a:prstGeom>
          <a:noFill/>
        </p:spPr>
        <p:txBody>
          <a:bodyPr wrap="square" rtlCol="0">
            <a:spAutoFit/>
          </a:bodyPr>
          <a:lstStyle/>
          <a:p>
            <a:r>
              <a:rPr lang="el-GR" dirty="0">
                <a:hlinkClick r:id="rId8"/>
              </a:rPr>
              <a:t>Εσωτερικές κάρτες υπολογιστη</a:t>
            </a:r>
            <a:endParaRPr lang="en-US" dirty="0"/>
          </a:p>
        </p:txBody>
      </p:sp>
      <p:sp>
        <p:nvSpPr>
          <p:cNvPr id="11" name="TextBox 10">
            <a:hlinkClick r:id="rId9"/>
          </p:cNvPr>
          <p:cNvSpPr txBox="1"/>
          <p:nvPr/>
        </p:nvSpPr>
        <p:spPr>
          <a:xfrm>
            <a:off x="654753" y="4874202"/>
            <a:ext cx="3228622" cy="369332"/>
          </a:xfrm>
          <a:prstGeom prst="rect">
            <a:avLst/>
          </a:prstGeom>
          <a:noFill/>
        </p:spPr>
        <p:txBody>
          <a:bodyPr wrap="square" rtlCol="0">
            <a:spAutoFit/>
          </a:bodyPr>
          <a:lstStyle/>
          <a:p>
            <a:r>
              <a:rPr lang="el-GR" dirty="0"/>
              <a:t>Η κεντρική μονάδα</a:t>
            </a:r>
            <a:endParaRPr lang="en-US" dirty="0"/>
          </a:p>
        </p:txBody>
      </p:sp>
      <p:sp>
        <p:nvSpPr>
          <p:cNvPr id="12" name="TextBox 11"/>
          <p:cNvSpPr txBox="1"/>
          <p:nvPr/>
        </p:nvSpPr>
        <p:spPr>
          <a:xfrm>
            <a:off x="654753" y="5395869"/>
            <a:ext cx="3860800" cy="369332"/>
          </a:xfrm>
          <a:prstGeom prst="rect">
            <a:avLst/>
          </a:prstGeom>
          <a:noFill/>
        </p:spPr>
        <p:txBody>
          <a:bodyPr wrap="square" rtlCol="0">
            <a:spAutoFit/>
          </a:bodyPr>
          <a:lstStyle/>
          <a:p>
            <a:r>
              <a:rPr lang="el-GR" dirty="0">
                <a:hlinkClick r:id="rId10"/>
              </a:rPr>
              <a:t>Προετοιμασία για το </a:t>
            </a:r>
            <a:r>
              <a:rPr lang="en-US" dirty="0">
                <a:hlinkClick r:id="rId10"/>
              </a:rPr>
              <a:t>Quiz</a:t>
            </a:r>
            <a:endParaRPr lang="en-US" dirty="0"/>
          </a:p>
        </p:txBody>
      </p:sp>
      <p:sp>
        <p:nvSpPr>
          <p:cNvPr id="2" name="TextBox 1"/>
          <p:cNvSpPr txBox="1"/>
          <p:nvPr/>
        </p:nvSpPr>
        <p:spPr>
          <a:xfrm>
            <a:off x="4715934" y="3691852"/>
            <a:ext cx="2853266" cy="646331"/>
          </a:xfrm>
          <a:prstGeom prst="rect">
            <a:avLst/>
          </a:prstGeom>
          <a:noFill/>
        </p:spPr>
        <p:txBody>
          <a:bodyPr wrap="square" rtlCol="0">
            <a:spAutoFit/>
          </a:bodyPr>
          <a:lstStyle/>
          <a:p>
            <a:r>
              <a:rPr lang="el-GR" dirty="0">
                <a:hlinkClick r:id="rId11"/>
              </a:rPr>
              <a:t>Συναρμολόγηση υπολογιστή (βίντεο)</a:t>
            </a:r>
            <a:endParaRPr lang="en-US" dirty="0"/>
          </a:p>
        </p:txBody>
      </p:sp>
    </p:spTree>
    <p:extLst>
      <p:ext uri="{BB962C8B-B14F-4D97-AF65-F5344CB8AC3E}">
        <p14:creationId xmlns:p14="http://schemas.microsoft.com/office/powerpoint/2010/main" val="2088188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t="100000" r="100000"/>
          </a:path>
          <a:tileRect l="-100000" b="-100000"/>
        </a:gradFill>
        <a:effectLst/>
      </p:bgPr>
    </p:bg>
    <p:spTree>
      <p:nvGrpSpPr>
        <p:cNvPr id="1" name="Shape 220"/>
        <p:cNvGrpSpPr/>
        <p:nvPr/>
      </p:nvGrpSpPr>
      <p:grpSpPr>
        <a:xfrm>
          <a:off x="0" y="0"/>
          <a:ext cx="0" cy="0"/>
          <a:chOff x="0" y="0"/>
          <a:chExt cx="0" cy="0"/>
        </a:xfrm>
      </p:grpSpPr>
      <p:grpSp>
        <p:nvGrpSpPr>
          <p:cNvPr id="221" name="Google Shape;221;p26"/>
          <p:cNvGrpSpPr/>
          <p:nvPr/>
        </p:nvGrpSpPr>
        <p:grpSpPr>
          <a:xfrm>
            <a:off x="8915651" y="3984977"/>
            <a:ext cx="3021782" cy="2788743"/>
            <a:chOff x="6016688" y="1238675"/>
            <a:chExt cx="2840226" cy="3645025"/>
          </a:xfrm>
        </p:grpSpPr>
        <p:pic>
          <p:nvPicPr>
            <p:cNvPr id="222" name="Google Shape;222;p26"/>
            <p:cNvPicPr preferRelativeResize="0"/>
            <p:nvPr/>
          </p:nvPicPr>
          <p:blipFill>
            <a:blip r:embed="rId3">
              <a:alphaModFix/>
            </a:blip>
            <a:stretch>
              <a:fillRect/>
            </a:stretch>
          </p:blipFill>
          <p:spPr>
            <a:xfrm>
              <a:off x="6016688" y="1238675"/>
              <a:ext cx="2840226" cy="3645025"/>
            </a:xfrm>
            <a:prstGeom prst="rect">
              <a:avLst/>
            </a:prstGeom>
            <a:noFill/>
            <a:ln>
              <a:noFill/>
            </a:ln>
          </p:spPr>
        </p:pic>
        <p:pic>
          <p:nvPicPr>
            <p:cNvPr id="223" name="Google Shape;223;p26"/>
            <p:cNvPicPr preferRelativeResize="0"/>
            <p:nvPr/>
          </p:nvPicPr>
          <p:blipFill>
            <a:blip r:embed="rId4">
              <a:alphaModFix/>
            </a:blip>
            <a:stretch>
              <a:fillRect/>
            </a:stretch>
          </p:blipFill>
          <p:spPr>
            <a:xfrm>
              <a:off x="7234036" y="1833429"/>
              <a:ext cx="253619" cy="170800"/>
            </a:xfrm>
            <a:prstGeom prst="rect">
              <a:avLst/>
            </a:prstGeom>
            <a:noFill/>
            <a:ln>
              <a:noFill/>
            </a:ln>
          </p:spPr>
        </p:pic>
      </p:grpSp>
      <p:sp>
        <p:nvSpPr>
          <p:cNvPr id="230" name="Google Shape;230;p26"/>
          <p:cNvSpPr txBox="1">
            <a:spLocks noGrp="1"/>
          </p:cNvSpPr>
          <p:nvPr>
            <p:ph type="sldNum" idx="12"/>
          </p:nvPr>
        </p:nvSpPr>
        <p:spPr>
          <a:xfrm>
            <a:off x="11205833" y="6190791"/>
            <a:ext cx="731600" cy="422400"/>
          </a:xfrm>
          <a:prstGeom prst="rect">
            <a:avLst/>
          </a:prstGeom>
        </p:spPr>
        <p:txBody>
          <a:bodyPr spcFirstLastPara="1" vert="horz" wrap="square" lIns="0" tIns="0" rIns="0" bIns="0" rtlCol="0" anchor="b" anchorCtr="0">
            <a:noAutofit/>
          </a:bodyPr>
          <a:lstStyle/>
          <a:p>
            <a:fld id="{00000000-1234-1234-1234-123412341234}" type="slidenum">
              <a:rPr lang="en"/>
              <a:pPr/>
              <a:t>10</a:t>
            </a:fld>
            <a:endParaRPr/>
          </a:p>
        </p:txBody>
      </p:sp>
      <p:pic>
        <p:nvPicPr>
          <p:cNvPr id="231" name="Google Shape;231;p26"/>
          <p:cNvPicPr preferRelativeResize="0"/>
          <p:nvPr/>
        </p:nvPicPr>
        <p:blipFill>
          <a:blip r:embed="rId5">
            <a:alphaModFix/>
          </a:blip>
          <a:stretch>
            <a:fillRect/>
          </a:stretch>
        </p:blipFill>
        <p:spPr>
          <a:xfrm flipH="1">
            <a:off x="149796" y="4195909"/>
            <a:ext cx="2385581" cy="2662091"/>
          </a:xfrm>
          <a:prstGeom prst="rect">
            <a:avLst/>
          </a:prstGeom>
          <a:noFill/>
          <a:ln>
            <a:noFill/>
          </a:ln>
        </p:spPr>
      </p:pic>
      <p:pic>
        <p:nvPicPr>
          <p:cNvPr id="4098" name="Picture 2" descr="Motherboar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8889" y="198989"/>
            <a:ext cx="6086762" cy="6574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789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67"/>
        <p:cNvGrpSpPr/>
        <p:nvPr/>
      </p:nvGrpSpPr>
      <p:grpSpPr>
        <a:xfrm>
          <a:off x="0" y="0"/>
          <a:ext cx="0" cy="0"/>
          <a:chOff x="0" y="0"/>
          <a:chExt cx="0" cy="0"/>
        </a:xfrm>
      </p:grpSpPr>
      <p:pic>
        <p:nvPicPr>
          <p:cNvPr id="68" name="Google Shape;68;p13"/>
          <p:cNvPicPr preferRelativeResize="0"/>
          <p:nvPr/>
        </p:nvPicPr>
        <p:blipFill>
          <a:blip r:embed="rId3">
            <a:alphaModFix/>
          </a:blip>
          <a:stretch>
            <a:fillRect/>
          </a:stretch>
        </p:blipFill>
        <p:spPr>
          <a:xfrm>
            <a:off x="3728389" y="157751"/>
            <a:ext cx="3346400" cy="3346400"/>
          </a:xfrm>
          <a:prstGeom prst="rect">
            <a:avLst/>
          </a:prstGeom>
          <a:ln>
            <a:noFill/>
          </a:ln>
          <a:effectLst>
            <a:softEdge rad="112500"/>
          </a:effectLst>
        </p:spPr>
      </p:pic>
      <p:sp>
        <p:nvSpPr>
          <p:cNvPr id="70" name="Google Shape;70;p13"/>
          <p:cNvSpPr txBox="1">
            <a:spLocks noGrp="1"/>
          </p:cNvSpPr>
          <p:nvPr>
            <p:ph type="sldNum" idx="12"/>
          </p:nvPr>
        </p:nvSpPr>
        <p:spPr>
          <a:xfrm>
            <a:off x="11205833" y="6190791"/>
            <a:ext cx="731600" cy="422400"/>
          </a:xfrm>
          <a:prstGeom prst="rect">
            <a:avLst/>
          </a:prstGeom>
        </p:spPr>
        <p:txBody>
          <a:bodyPr spcFirstLastPara="1" vert="horz" wrap="square" lIns="0" tIns="0" rIns="0" bIns="0" rtlCol="0" anchor="b" anchorCtr="0">
            <a:noAutofit/>
          </a:bodyPr>
          <a:lstStyle/>
          <a:p>
            <a:fld id="{00000000-1234-1234-1234-123412341234}" type="slidenum">
              <a:rPr lang="en"/>
              <a:pPr/>
              <a:t>11</a:t>
            </a:fld>
            <a:endParaRPr/>
          </a:p>
        </p:txBody>
      </p:sp>
      <p:grpSp>
        <p:nvGrpSpPr>
          <p:cNvPr id="71" name="Google Shape;71;p13"/>
          <p:cNvGrpSpPr/>
          <p:nvPr/>
        </p:nvGrpSpPr>
        <p:grpSpPr>
          <a:xfrm>
            <a:off x="9405989" y="3672416"/>
            <a:ext cx="3003447" cy="3185584"/>
            <a:chOff x="5826900" y="1367600"/>
            <a:chExt cx="3881675" cy="3775901"/>
          </a:xfrm>
        </p:grpSpPr>
        <p:pic>
          <p:nvPicPr>
            <p:cNvPr id="72" name="Google Shape;72;p13"/>
            <p:cNvPicPr preferRelativeResize="0"/>
            <p:nvPr/>
          </p:nvPicPr>
          <p:blipFill rotWithShape="1">
            <a:blip r:embed="rId4">
              <a:alphaModFix/>
            </a:blip>
            <a:srcRect b="27714"/>
            <a:stretch/>
          </p:blipFill>
          <p:spPr>
            <a:xfrm>
              <a:off x="5826900" y="1367600"/>
              <a:ext cx="3881675" cy="3775901"/>
            </a:xfrm>
            <a:prstGeom prst="rect">
              <a:avLst/>
            </a:prstGeom>
            <a:noFill/>
            <a:ln>
              <a:noFill/>
            </a:ln>
          </p:spPr>
        </p:pic>
        <p:pic>
          <p:nvPicPr>
            <p:cNvPr id="73" name="Google Shape;73;p13"/>
            <p:cNvPicPr preferRelativeResize="0"/>
            <p:nvPr/>
          </p:nvPicPr>
          <p:blipFill>
            <a:blip r:embed="rId5">
              <a:alphaModFix/>
            </a:blip>
            <a:stretch>
              <a:fillRect/>
            </a:stretch>
          </p:blipFill>
          <p:spPr>
            <a:xfrm>
              <a:off x="7561147" y="2238285"/>
              <a:ext cx="349350" cy="239775"/>
            </a:xfrm>
            <a:prstGeom prst="rect">
              <a:avLst/>
            </a:prstGeom>
            <a:noFill/>
            <a:ln>
              <a:noFill/>
            </a:ln>
          </p:spPr>
        </p:pic>
      </p:grpSp>
      <p:sp>
        <p:nvSpPr>
          <p:cNvPr id="74" name="Google Shape;74;p13"/>
          <p:cNvSpPr txBox="1">
            <a:spLocks noGrp="1"/>
          </p:cNvSpPr>
          <p:nvPr>
            <p:ph type="ctrTitle" idx="4294967295"/>
          </p:nvPr>
        </p:nvSpPr>
        <p:spPr>
          <a:xfrm>
            <a:off x="3073000" y="3331351"/>
            <a:ext cx="6046000" cy="1713600"/>
          </a:xfrm>
          <a:prstGeom prst="rect">
            <a:avLst/>
          </a:prstGeom>
        </p:spPr>
        <p:txBody>
          <a:bodyPr spcFirstLastPara="1" vert="horz" wrap="square" lIns="0" tIns="0" rIns="0" bIns="0" rtlCol="0" anchor="b" anchorCtr="0">
            <a:noAutofit/>
          </a:bodyPr>
          <a:lstStyle/>
          <a:p>
            <a:pPr algn="ctr">
              <a:spcBef>
                <a:spcPts val="0"/>
              </a:spcBef>
            </a:pPr>
            <a:r>
              <a:rPr lang="en" sz="12800" dirty="0">
                <a:solidFill>
                  <a:schemeClr val="lt2"/>
                </a:solidFill>
              </a:rPr>
              <a:t>Hello!</a:t>
            </a:r>
            <a:endParaRPr sz="12800" dirty="0">
              <a:solidFill>
                <a:schemeClr val="lt2"/>
              </a:solidFill>
            </a:endParaRPr>
          </a:p>
        </p:txBody>
      </p:sp>
      <p:pic>
        <p:nvPicPr>
          <p:cNvPr id="2" name="Εικόνα 1"/>
          <p:cNvPicPr>
            <a:picLocks noChangeAspect="1"/>
          </p:cNvPicPr>
          <p:nvPr/>
        </p:nvPicPr>
        <p:blipFill>
          <a:blip r:embed="rId6"/>
          <a:stretch>
            <a:fillRect/>
          </a:stretch>
        </p:blipFill>
        <p:spPr>
          <a:xfrm>
            <a:off x="403933" y="787295"/>
            <a:ext cx="8952667" cy="5770241"/>
          </a:xfrm>
          <a:prstGeom prst="rect">
            <a:avLst/>
          </a:prstGeom>
        </p:spPr>
      </p:pic>
    </p:spTree>
    <p:extLst>
      <p:ext uri="{BB962C8B-B14F-4D97-AF65-F5344CB8AC3E}">
        <p14:creationId xmlns:p14="http://schemas.microsoft.com/office/powerpoint/2010/main" val="731231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79378">
              <a:srgbClr val="7030A0"/>
            </a:gs>
            <a:gs pos="23000">
              <a:srgbClr val="FF0000"/>
            </a:gs>
            <a:gs pos="40000">
              <a:schemeClr val="accent2"/>
            </a:gs>
            <a:gs pos="100000">
              <a:schemeClr val="accent2"/>
            </a:gs>
          </a:gsLst>
          <a:path path="circle">
            <a:fillToRect l="100000" t="100000"/>
          </a:path>
        </a:gradFill>
        <a:effectLst/>
      </p:bgPr>
    </p:bg>
    <p:spTree>
      <p:nvGrpSpPr>
        <p:cNvPr id="1" name=""/>
        <p:cNvGrpSpPr/>
        <p:nvPr/>
      </p:nvGrpSpPr>
      <p:grpSpPr>
        <a:xfrm>
          <a:off x="0" y="0"/>
          <a:ext cx="0" cy="0"/>
          <a:chOff x="0" y="0"/>
          <a:chExt cx="0" cy="0"/>
        </a:xfrm>
      </p:grpSpPr>
      <p:pic>
        <p:nvPicPr>
          <p:cNvPr id="2" name="Εικόνα 1"/>
          <p:cNvPicPr>
            <a:picLocks noChangeAspect="1"/>
          </p:cNvPicPr>
          <p:nvPr/>
        </p:nvPicPr>
        <p:blipFill>
          <a:blip r:embed="rId2"/>
          <a:stretch>
            <a:fillRect/>
          </a:stretch>
        </p:blipFill>
        <p:spPr>
          <a:xfrm>
            <a:off x="919162" y="23812"/>
            <a:ext cx="8657715" cy="5694817"/>
          </a:xfrm>
          <a:prstGeom prst="rect">
            <a:avLst/>
          </a:prstGeom>
        </p:spPr>
      </p:pic>
      <p:grpSp>
        <p:nvGrpSpPr>
          <p:cNvPr id="3" name="Google Shape;71;p13"/>
          <p:cNvGrpSpPr/>
          <p:nvPr/>
        </p:nvGrpSpPr>
        <p:grpSpPr>
          <a:xfrm>
            <a:off x="9405989" y="3672416"/>
            <a:ext cx="3003447" cy="3185584"/>
            <a:chOff x="5826900" y="1367600"/>
            <a:chExt cx="3881675" cy="3775901"/>
          </a:xfrm>
        </p:grpSpPr>
        <p:pic>
          <p:nvPicPr>
            <p:cNvPr id="4" name="Google Shape;72;p13"/>
            <p:cNvPicPr preferRelativeResize="0"/>
            <p:nvPr/>
          </p:nvPicPr>
          <p:blipFill rotWithShape="1">
            <a:blip r:embed="rId3">
              <a:alphaModFix/>
            </a:blip>
            <a:srcRect b="27714"/>
            <a:stretch/>
          </p:blipFill>
          <p:spPr>
            <a:xfrm>
              <a:off x="5826900" y="1367600"/>
              <a:ext cx="3881675" cy="3775901"/>
            </a:xfrm>
            <a:prstGeom prst="rect">
              <a:avLst/>
            </a:prstGeom>
            <a:noFill/>
            <a:ln>
              <a:noFill/>
            </a:ln>
          </p:spPr>
        </p:pic>
        <p:pic>
          <p:nvPicPr>
            <p:cNvPr id="5" name="Google Shape;73;p13"/>
            <p:cNvPicPr preferRelativeResize="0"/>
            <p:nvPr/>
          </p:nvPicPr>
          <p:blipFill>
            <a:blip r:embed="rId4">
              <a:alphaModFix/>
            </a:blip>
            <a:stretch>
              <a:fillRect/>
            </a:stretch>
          </p:blipFill>
          <p:spPr>
            <a:xfrm>
              <a:off x="7561147" y="2238285"/>
              <a:ext cx="349350" cy="239775"/>
            </a:xfrm>
            <a:prstGeom prst="rect">
              <a:avLst/>
            </a:prstGeom>
            <a:noFill/>
            <a:ln>
              <a:noFill/>
            </a:ln>
          </p:spPr>
        </p:pic>
      </p:grpSp>
      <p:sp>
        <p:nvSpPr>
          <p:cNvPr id="6" name="TextBox 5">
            <a:hlinkClick r:id="rId5"/>
          </p:cNvPr>
          <p:cNvSpPr txBox="1"/>
          <p:nvPr/>
        </p:nvSpPr>
        <p:spPr>
          <a:xfrm>
            <a:off x="10236200" y="1210733"/>
            <a:ext cx="1820333" cy="646331"/>
          </a:xfrm>
          <a:prstGeom prst="rect">
            <a:avLst/>
          </a:prstGeom>
          <a:noFill/>
        </p:spPr>
        <p:txBody>
          <a:bodyPr wrap="square" rtlCol="0">
            <a:spAutoFit/>
          </a:bodyPr>
          <a:lstStyle/>
          <a:p>
            <a:r>
              <a:rPr lang="el-GR" dirty="0">
                <a:solidFill>
                  <a:srgbClr val="FFFF00"/>
                </a:solidFill>
              </a:rPr>
              <a:t>Θύρες σύνδεσης </a:t>
            </a:r>
          </a:p>
          <a:p>
            <a:r>
              <a:rPr lang="el-GR" dirty="0">
                <a:solidFill>
                  <a:srgbClr val="FFFF00"/>
                </a:solidFill>
              </a:rPr>
              <a:t>Φωτόδεντρο</a:t>
            </a:r>
            <a:endParaRPr lang="en-US" dirty="0">
              <a:solidFill>
                <a:srgbClr val="FFFF00"/>
              </a:solidFill>
            </a:endParaRPr>
          </a:p>
        </p:txBody>
      </p:sp>
    </p:spTree>
    <p:extLst>
      <p:ext uri="{BB962C8B-B14F-4D97-AF65-F5344CB8AC3E}">
        <p14:creationId xmlns:p14="http://schemas.microsoft.com/office/powerpoint/2010/main" val="31236006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stretch>
            <a:fillRect/>
          </a:stretch>
        </p:blipFill>
        <p:spPr>
          <a:xfrm>
            <a:off x="5413225" y="3486059"/>
            <a:ext cx="4026769" cy="2965541"/>
          </a:xfrm>
          <a:prstGeom prst="rect">
            <a:avLst/>
          </a:prstGeom>
        </p:spPr>
      </p:pic>
      <p:sp>
        <p:nvSpPr>
          <p:cNvPr id="3" name="Υπότιτλος 2"/>
          <p:cNvSpPr>
            <a:spLocks noGrp="1"/>
          </p:cNvSpPr>
          <p:nvPr>
            <p:ph type="subTitle" idx="1"/>
          </p:nvPr>
        </p:nvSpPr>
        <p:spPr>
          <a:xfrm>
            <a:off x="307793" y="75518"/>
            <a:ext cx="2890142" cy="511600"/>
          </a:xfrm>
        </p:spPr>
        <p:txBody>
          <a:bodyPr/>
          <a:lstStyle/>
          <a:p>
            <a:r>
              <a:rPr lang="el-GR" b="1" dirty="0">
                <a:solidFill>
                  <a:srgbClr val="FF0000"/>
                </a:solidFill>
              </a:rPr>
              <a:t>Κάρτες επέκτασης </a:t>
            </a:r>
            <a:endParaRPr lang="en-US" b="1" dirty="0">
              <a:solidFill>
                <a:srgbClr val="FF0000"/>
              </a:solidFill>
            </a:endParaRPr>
          </a:p>
        </p:txBody>
      </p:sp>
      <p:pic>
        <p:nvPicPr>
          <p:cNvPr id="4" name="Εικόνα 3"/>
          <p:cNvPicPr>
            <a:picLocks noChangeAspect="1"/>
          </p:cNvPicPr>
          <p:nvPr/>
        </p:nvPicPr>
        <p:blipFill rotWithShape="1">
          <a:blip r:embed="rId3"/>
          <a:srcRect b="33760"/>
          <a:stretch/>
        </p:blipFill>
        <p:spPr>
          <a:xfrm>
            <a:off x="262730" y="587118"/>
            <a:ext cx="4665166" cy="1001537"/>
          </a:xfrm>
          <a:prstGeom prst="rect">
            <a:avLst/>
          </a:prstGeom>
        </p:spPr>
      </p:pic>
      <p:pic>
        <p:nvPicPr>
          <p:cNvPr id="6" name="Εικόνα 5"/>
          <p:cNvPicPr>
            <a:picLocks noChangeAspect="1"/>
          </p:cNvPicPr>
          <p:nvPr/>
        </p:nvPicPr>
        <p:blipFill>
          <a:blip r:embed="rId4"/>
          <a:stretch>
            <a:fillRect/>
          </a:stretch>
        </p:blipFill>
        <p:spPr>
          <a:xfrm>
            <a:off x="5413225" y="75518"/>
            <a:ext cx="4026769" cy="3085216"/>
          </a:xfrm>
          <a:prstGeom prst="rect">
            <a:avLst/>
          </a:prstGeom>
        </p:spPr>
      </p:pic>
      <p:sp>
        <p:nvSpPr>
          <p:cNvPr id="7" name="TextBox 6">
            <a:hlinkClick r:id="rId5"/>
          </p:cNvPr>
          <p:cNvSpPr txBox="1"/>
          <p:nvPr/>
        </p:nvSpPr>
        <p:spPr>
          <a:xfrm>
            <a:off x="1105179" y="5716409"/>
            <a:ext cx="2980267" cy="830997"/>
          </a:xfrm>
          <a:prstGeom prst="rect">
            <a:avLst/>
          </a:prstGeom>
          <a:noFill/>
        </p:spPr>
        <p:txBody>
          <a:bodyPr wrap="square" rtlCol="0">
            <a:spAutoFit/>
          </a:bodyPr>
          <a:lstStyle/>
          <a:p>
            <a:pPr algn="ctr"/>
            <a:r>
              <a:rPr lang="el-GR" sz="2400" b="1" u="sng" dirty="0">
                <a:solidFill>
                  <a:srgbClr val="FFC000"/>
                </a:solidFill>
              </a:rPr>
              <a:t>Κάρτες επέκτασης </a:t>
            </a:r>
          </a:p>
          <a:p>
            <a:pPr algn="ctr"/>
            <a:r>
              <a:rPr lang="el-GR" sz="2400" b="1" u="sng" dirty="0">
                <a:solidFill>
                  <a:srgbClr val="FFC000"/>
                </a:solidFill>
              </a:rPr>
              <a:t>Φωτόδεντρο</a:t>
            </a:r>
            <a:endParaRPr lang="en-US" sz="2400" b="1" u="sng" dirty="0">
              <a:solidFill>
                <a:srgbClr val="FFC000"/>
              </a:solidFill>
            </a:endParaRPr>
          </a:p>
        </p:txBody>
      </p:sp>
      <p:pic>
        <p:nvPicPr>
          <p:cNvPr id="8" name="Εικόνα 7"/>
          <p:cNvPicPr>
            <a:picLocks noChangeAspect="1"/>
          </p:cNvPicPr>
          <p:nvPr/>
        </p:nvPicPr>
        <p:blipFill>
          <a:blip r:embed="rId6"/>
          <a:stretch>
            <a:fillRect/>
          </a:stretch>
        </p:blipFill>
        <p:spPr>
          <a:xfrm>
            <a:off x="387738" y="2130759"/>
            <a:ext cx="4500184" cy="3459045"/>
          </a:xfrm>
          <a:prstGeom prst="rect">
            <a:avLst/>
          </a:prstGeom>
        </p:spPr>
      </p:pic>
      <p:pic>
        <p:nvPicPr>
          <p:cNvPr id="3074" name="Picture 2" descr="https://encrypted-tbn0.gstatic.com/images?q=tbn:ANd9GcRX0nFjOOMO8AFpD7niIqkQo4K2J0a4LCEQXey3SOTApDBqYQHb4xSJ_4Aa4MHwexPbX4JYFRoj&amp;usqp=CA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03410" y="331318"/>
            <a:ext cx="1866900" cy="16573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otherboar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09300" y="2477712"/>
            <a:ext cx="2361010" cy="108421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Κάρτες Ήχου | Plaisio.g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65297" y="430847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566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20D7A90-53CE-BE46-F3ED-6B13F41BA95D}"/>
              </a:ext>
            </a:extLst>
          </p:cNvPr>
          <p:cNvSpPr>
            <a:spLocks noGrp="1"/>
          </p:cNvSpPr>
          <p:nvPr>
            <p:ph type="ctrTitle"/>
          </p:nvPr>
        </p:nvSpPr>
        <p:spPr/>
        <p:txBody>
          <a:bodyPr/>
          <a:lstStyle/>
          <a:p>
            <a:r>
              <a:rPr lang="en-US" dirty="0">
                <a:solidFill>
                  <a:srgbClr val="FF0000"/>
                </a:solidFill>
                <a:hlinkClick r:id="rId2">
                  <a:extLst>
                    <a:ext uri="{A12FA001-AC4F-418D-AE19-62706E023703}">
                      <ahyp:hlinkClr xmlns:ahyp="http://schemas.microsoft.com/office/drawing/2018/hyperlinkcolor" xmlns="" val="tx"/>
                    </a:ext>
                  </a:extLst>
                </a:hlinkClick>
              </a:rPr>
              <a:t>Quiz</a:t>
            </a:r>
            <a:endParaRPr lang="el-GR" dirty="0">
              <a:solidFill>
                <a:srgbClr val="FF0000"/>
              </a:solidFill>
            </a:endParaRPr>
          </a:p>
        </p:txBody>
      </p:sp>
    </p:spTree>
    <p:extLst>
      <p:ext uri="{BB962C8B-B14F-4D97-AF65-F5344CB8AC3E}">
        <p14:creationId xmlns:p14="http://schemas.microsoft.com/office/powerpoint/2010/main" val="899876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2060"/>
            </a:gs>
            <a:gs pos="4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Εικόνα 2"/>
          <p:cNvPicPr>
            <a:picLocks noChangeAspect="1"/>
          </p:cNvPicPr>
          <p:nvPr/>
        </p:nvPicPr>
        <p:blipFill rotWithShape="1">
          <a:blip r:embed="rId2"/>
          <a:srcRect t="42541"/>
          <a:stretch/>
        </p:blipFill>
        <p:spPr>
          <a:xfrm>
            <a:off x="2153709" y="0"/>
            <a:ext cx="7315200" cy="1877483"/>
          </a:xfrm>
          <a:prstGeom prst="rect">
            <a:avLst/>
          </a:prstGeom>
        </p:spPr>
      </p:pic>
      <p:pic>
        <p:nvPicPr>
          <p:cNvPr id="4" name="Εικόνα 3"/>
          <p:cNvPicPr>
            <a:picLocks noChangeAspect="1"/>
          </p:cNvPicPr>
          <p:nvPr/>
        </p:nvPicPr>
        <p:blipFill>
          <a:blip r:embed="rId3"/>
          <a:stretch>
            <a:fillRect/>
          </a:stretch>
        </p:blipFill>
        <p:spPr>
          <a:xfrm>
            <a:off x="311176" y="2145650"/>
            <a:ext cx="3079724" cy="2090855"/>
          </a:xfrm>
          <a:prstGeom prst="rect">
            <a:avLst/>
          </a:prstGeom>
        </p:spPr>
      </p:pic>
      <p:pic>
        <p:nvPicPr>
          <p:cNvPr id="5" name="Εικόνα 4"/>
          <p:cNvPicPr>
            <a:picLocks noChangeAspect="1"/>
          </p:cNvPicPr>
          <p:nvPr/>
        </p:nvPicPr>
        <p:blipFill>
          <a:blip r:embed="rId4"/>
          <a:stretch>
            <a:fillRect/>
          </a:stretch>
        </p:blipFill>
        <p:spPr>
          <a:xfrm>
            <a:off x="5133975" y="2145650"/>
            <a:ext cx="6763396" cy="4283724"/>
          </a:xfrm>
          <a:prstGeom prst="rect">
            <a:avLst/>
          </a:prstGeom>
        </p:spPr>
      </p:pic>
    </p:spTree>
    <p:extLst>
      <p:ext uri="{BB962C8B-B14F-4D97-AF65-F5344CB8AC3E}">
        <p14:creationId xmlns:p14="http://schemas.microsoft.com/office/powerpoint/2010/main" val="2501218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4FC68"/>
            </a:gs>
            <a:gs pos="98000">
              <a:schemeClr val="accent2"/>
            </a:gs>
            <a:gs pos="100000">
              <a:schemeClr val="accent2"/>
            </a:gs>
          </a:gsLst>
          <a:path path="circle">
            <a:fillToRect l="100000" t="100000"/>
          </a:path>
          <a:tileRect r="-100000" b="-100000"/>
        </a:gradFill>
        <a:effectLst/>
      </p:bgPr>
    </p:bg>
    <p:spTree>
      <p:nvGrpSpPr>
        <p:cNvPr id="1" name="Shape 78"/>
        <p:cNvGrpSpPr/>
        <p:nvPr/>
      </p:nvGrpSpPr>
      <p:grpSpPr>
        <a:xfrm>
          <a:off x="0" y="0"/>
          <a:ext cx="0" cy="0"/>
          <a:chOff x="0" y="0"/>
          <a:chExt cx="0" cy="0"/>
        </a:xfrm>
      </p:grpSpPr>
      <p:pic>
        <p:nvPicPr>
          <p:cNvPr id="80" name="Google Shape;80;p14"/>
          <p:cNvPicPr preferRelativeResize="0"/>
          <p:nvPr/>
        </p:nvPicPr>
        <p:blipFill>
          <a:blip r:embed="rId3">
            <a:alphaModFix/>
          </a:blip>
          <a:stretch>
            <a:fillRect/>
          </a:stretch>
        </p:blipFill>
        <p:spPr>
          <a:xfrm>
            <a:off x="10415491" y="3681445"/>
            <a:ext cx="1841874" cy="3261891"/>
          </a:xfrm>
          <a:prstGeom prst="rect">
            <a:avLst/>
          </a:prstGeom>
          <a:noFill/>
          <a:ln>
            <a:noFill/>
          </a:ln>
        </p:spPr>
      </p:pic>
      <p:sp>
        <p:nvSpPr>
          <p:cNvPr id="81" name="Google Shape;81;p14"/>
          <p:cNvSpPr txBox="1">
            <a:spLocks noGrp="1"/>
          </p:cNvSpPr>
          <p:nvPr>
            <p:ph type="ctrTitle"/>
          </p:nvPr>
        </p:nvSpPr>
        <p:spPr>
          <a:xfrm>
            <a:off x="493740" y="316626"/>
            <a:ext cx="9448808" cy="667146"/>
          </a:xfrm>
          <a:prstGeom prst="rect">
            <a:avLst/>
          </a:prstGeom>
        </p:spPr>
        <p:txBody>
          <a:bodyPr spcFirstLastPara="1" vert="horz" wrap="square" lIns="0" tIns="0" rIns="0" bIns="0" rtlCol="0" anchor="b" anchorCtr="0">
            <a:noAutofit/>
          </a:bodyPr>
          <a:lstStyle/>
          <a:p>
            <a:pPr algn="ctr"/>
            <a:r>
              <a:rPr lang="el-GR" sz="4000" b="1" dirty="0">
                <a:solidFill>
                  <a:srgbClr val="FF0000"/>
                </a:solidFill>
              </a:rPr>
              <a:t>Μητρική πλακέτα</a:t>
            </a:r>
            <a:r>
              <a:rPr lang="en-US" sz="4000" b="1" dirty="0">
                <a:solidFill>
                  <a:srgbClr val="FF0000"/>
                </a:solidFill>
              </a:rPr>
              <a:t>(motherboard)</a:t>
            </a:r>
            <a:r>
              <a:rPr lang="el-GR" sz="4000" b="1" dirty="0">
                <a:solidFill>
                  <a:srgbClr val="FF0000"/>
                </a:solidFill>
              </a:rPr>
              <a:t> </a:t>
            </a:r>
            <a:endParaRPr sz="4000" b="1" dirty="0">
              <a:solidFill>
                <a:srgbClr val="FF0000"/>
              </a:solidFill>
            </a:endParaRPr>
          </a:p>
        </p:txBody>
      </p:sp>
      <p:sp>
        <p:nvSpPr>
          <p:cNvPr id="83" name="Google Shape;83;p14"/>
          <p:cNvSpPr/>
          <p:nvPr/>
        </p:nvSpPr>
        <p:spPr>
          <a:xfrm>
            <a:off x="10258517" y="3091025"/>
            <a:ext cx="306861" cy="401216"/>
          </a:xfrm>
          <a:prstGeom prst="rect">
            <a:avLst/>
          </a:prstGeom>
        </p:spPr>
        <p:txBody>
          <a:bodyPr>
            <a:prstTxWarp prst="textPlain">
              <a:avLst>
                <a:gd name="adj" fmla="val 58036"/>
              </a:avLst>
            </a:prstTxWarp>
          </a:bodyPr>
          <a:lstStyle/>
          <a:p>
            <a:pPr lvl="0" algn="ctr"/>
            <a:endParaRPr sz="2400" b="1" dirty="0">
              <a:gradFill>
                <a:gsLst>
                  <a:gs pos="0">
                    <a:srgbClr val="FF9F4D"/>
                  </a:gs>
                  <a:gs pos="58000">
                    <a:schemeClr val="accent5"/>
                  </a:gs>
                  <a:gs pos="100000">
                    <a:schemeClr val="accent5"/>
                  </a:gs>
                </a:gsLst>
                <a:path path="circle">
                  <a:fillToRect l="100000" t="100000"/>
                </a:path>
                <a:tileRect r="-100000" b="-100000"/>
              </a:gradFill>
              <a:latin typeface="Bebas Neue"/>
            </a:endParaRPr>
          </a:p>
        </p:txBody>
      </p:sp>
      <p:sp>
        <p:nvSpPr>
          <p:cNvPr id="5" name="TextBox 4"/>
          <p:cNvSpPr txBox="1"/>
          <p:nvPr/>
        </p:nvSpPr>
        <p:spPr>
          <a:xfrm>
            <a:off x="177771" y="883349"/>
            <a:ext cx="9904692" cy="2308324"/>
          </a:xfrm>
          <a:prstGeom prst="rect">
            <a:avLst/>
          </a:prstGeom>
          <a:noFill/>
        </p:spPr>
        <p:txBody>
          <a:bodyPr wrap="square" rtlCol="0">
            <a:spAutoFit/>
          </a:bodyPr>
          <a:lstStyle/>
          <a:p>
            <a:pPr algn="just"/>
            <a:r>
              <a:rPr lang="el-GR" sz="2400" b="1" dirty="0">
                <a:solidFill>
                  <a:srgbClr val="FFFF00"/>
                </a:solidFill>
              </a:rPr>
              <a:t>Είναι το κεντρικό και βασικό τυπωμένο ηλεκτρονικό κύκλωμα ενός σημερινού υπολογιστή και  αποτελείται από τον μικροεπεξεργαστή, την κεντρική μνήμη </a:t>
            </a:r>
            <a:r>
              <a:rPr lang="en-US" sz="2400" b="1" dirty="0">
                <a:solidFill>
                  <a:srgbClr val="FFFF00"/>
                </a:solidFill>
              </a:rPr>
              <a:t>RAM </a:t>
            </a:r>
            <a:r>
              <a:rPr lang="el-GR" sz="2400" b="1" dirty="0">
                <a:solidFill>
                  <a:srgbClr val="FFFF00"/>
                </a:solidFill>
              </a:rPr>
              <a:t>και </a:t>
            </a:r>
            <a:r>
              <a:rPr lang="en-US" sz="2400" b="1" dirty="0">
                <a:solidFill>
                  <a:srgbClr val="FFFF00"/>
                </a:solidFill>
              </a:rPr>
              <a:t>ROM</a:t>
            </a:r>
            <a:r>
              <a:rPr lang="el-GR" sz="2400" b="1" dirty="0">
                <a:solidFill>
                  <a:srgbClr val="FFFF00"/>
                </a:solidFill>
              </a:rPr>
              <a:t> και τις  κάρτες επέκτασης γραφικών, ήχου. Είναι η βάση του υπολογιστή πάνω στην οποία χτίζονται όλα τα υπόλοιπα εσωτερικά (αποθηκευτικά μέσα) και εξωτερικά(συσκευές εισόδου –εξόδου) μέρη του υπολογιστή.</a:t>
            </a:r>
          </a:p>
        </p:txBody>
      </p:sp>
      <p:pic>
        <p:nvPicPr>
          <p:cNvPr id="1026" name="Picture 2" descr="https://upload.wikimedia.org/wikipedia/commons/thumb/d/dd/MicroATX_Motherboard_with_AMD_Athlon_Processor_2_Digon3.jpg/1024px-MicroATX_Motherboard_with_AMD_Athlon_Processor_2_Digon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740" y="4125757"/>
            <a:ext cx="2302674" cy="21227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مكونات اللوحة الام بالتفصيل | معلومة ثقافية"/>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9144" y="3758396"/>
            <a:ext cx="60007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681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93000">
              <a:srgbClr val="F4FC68"/>
            </a:gs>
            <a:gs pos="19000">
              <a:schemeClr val="accent2"/>
            </a:gs>
            <a:gs pos="100000">
              <a:schemeClr val="accent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545398" y="2547645"/>
            <a:ext cx="2539778" cy="511600"/>
          </a:xfrm>
        </p:spPr>
        <p:txBody>
          <a:bodyPr/>
          <a:lstStyle/>
          <a:p>
            <a:pPr algn="ctr"/>
            <a:r>
              <a:rPr lang="en-US" sz="4800" dirty="0">
                <a:solidFill>
                  <a:srgbClr val="0070C0"/>
                </a:solidFill>
              </a:rPr>
              <a:t>CPU</a:t>
            </a:r>
          </a:p>
          <a:p>
            <a:pPr algn="ctr"/>
            <a:endParaRPr lang="en-US" sz="4800" dirty="0">
              <a:solidFill>
                <a:srgbClr val="0070C0"/>
              </a:solidFill>
            </a:endParaRPr>
          </a:p>
        </p:txBody>
      </p:sp>
      <p:pic>
        <p:nvPicPr>
          <p:cNvPr id="7170" name="Picture 2" descr="How a CPU Works on Make a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17122" y="285488"/>
            <a:ext cx="3943980" cy="221848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ntel Launches Core i7 -- Fastest Processor on the Planet"/>
          <p:cNvPicPr>
            <a:picLocks noChangeAspect="1" noChangeArrowheads="1"/>
          </p:cNvPicPr>
          <p:nvPr/>
        </p:nvPicPr>
        <p:blipFill rotWithShape="1">
          <a:blip r:embed="rId3">
            <a:extLst>
              <a:ext uri="{28A0092B-C50C-407E-A947-70E740481C1C}">
                <a14:useLocalDpi xmlns:a14="http://schemas.microsoft.com/office/drawing/2010/main" val="0"/>
              </a:ext>
            </a:extLst>
          </a:blip>
          <a:srcRect l="20991" r="18007" b="23450"/>
          <a:stretch/>
        </p:blipFill>
        <p:spPr bwMode="auto">
          <a:xfrm>
            <a:off x="1798984" y="5259913"/>
            <a:ext cx="1286192" cy="136715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ntel Pentium Dual Core Gold G6400 Tray - Skroutz.g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9571" y="5247198"/>
            <a:ext cx="1379869" cy="1379869"/>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Dual Core Intel Processor at Rs 600/piece | Intel CPU, Intel Processor,  इंटेल सीपीयू प्रोसेसर - AD TECH, Hooghly | ID: 1970840445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37083" y="5271308"/>
            <a:ext cx="1453764" cy="1331648"/>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Intel Core i3-7100 3.9 GHz Dual-Core Processor (BX80677I37100) -  PCPartPick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52395" y="3148495"/>
            <a:ext cx="1638894" cy="1638894"/>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Octa-core vs Quad-core: Differences explained - Gizbot New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556" y="3148495"/>
            <a:ext cx="2844086" cy="15974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02374" y="207724"/>
            <a:ext cx="6044228" cy="5632311"/>
          </a:xfrm>
          <a:prstGeom prst="rect">
            <a:avLst/>
          </a:prstGeom>
          <a:noFill/>
        </p:spPr>
        <p:txBody>
          <a:bodyPr wrap="square" rtlCol="0">
            <a:spAutoFit/>
          </a:bodyPr>
          <a:lstStyle/>
          <a:p>
            <a:pPr defTabSz="4843463"/>
            <a:r>
              <a:rPr lang="el-GR" sz="2000" dirty="0"/>
              <a:t>Η </a:t>
            </a:r>
            <a:r>
              <a:rPr lang="el-GR" sz="2000" b="1" dirty="0"/>
              <a:t>Κεντρική Μονάδα Επεξεργασίας - ΚΜΕ</a:t>
            </a:r>
            <a:r>
              <a:rPr lang="el-GR" sz="2000" dirty="0"/>
              <a:t> ( Central Processing Unit - </a:t>
            </a:r>
            <a:r>
              <a:rPr lang="el-GR" sz="2000" b="1" dirty="0"/>
              <a:t>CPU</a:t>
            </a:r>
            <a:r>
              <a:rPr lang="el-GR" sz="2000" dirty="0"/>
              <a:t>), είναι το πιο σημαντικό  εξάρτημα (εγκέφαλος του υπολογιστή)που επεξεργάζεται δεδομένα σε έναν </a:t>
            </a:r>
            <a:r>
              <a:rPr lang="el-GR" sz="2000" u="sng" dirty="0"/>
              <a:t>ηλεκτρονικό υπολογιστή</a:t>
            </a:r>
            <a:r>
              <a:rPr lang="el-GR" sz="2000" dirty="0"/>
              <a:t>, ελέγχει τη λειτουργία του και εκτελεί βασικές λειτουργίες διασύνδεσης και μεταβίβασης εντολών. </a:t>
            </a:r>
          </a:p>
          <a:p>
            <a:pPr defTabSz="4933950"/>
            <a:r>
              <a:rPr lang="el-GR" sz="2000" dirty="0"/>
              <a:t>Άλλα ονόματα:  </a:t>
            </a:r>
          </a:p>
          <a:p>
            <a:pPr marL="285750" indent="-285750" defTabSz="4933950">
              <a:buFont typeface="Arial" panose="020B0604020202020204" pitchFamily="34" charset="0"/>
              <a:buChar char="•"/>
            </a:pPr>
            <a:r>
              <a:rPr lang="el-GR" sz="2000" dirty="0"/>
              <a:t>μικροεπεξεργαστής  (</a:t>
            </a:r>
            <a:r>
              <a:rPr lang="el-GR" sz="2000" i="1" dirty="0"/>
              <a:t>microprocessor</a:t>
            </a:r>
            <a:r>
              <a:rPr lang="el-GR" sz="2000" dirty="0"/>
              <a:t>)</a:t>
            </a:r>
          </a:p>
          <a:p>
            <a:pPr marL="285750" indent="-285750" defTabSz="4933950">
              <a:buFont typeface="Arial" panose="020B0604020202020204" pitchFamily="34" charset="0"/>
              <a:buChar char="•"/>
            </a:pPr>
            <a:r>
              <a:rPr lang="el-GR" sz="2000" dirty="0"/>
              <a:t> μικροελεγκτής (</a:t>
            </a:r>
            <a:r>
              <a:rPr lang="el-GR" sz="2000" i="1" dirty="0"/>
              <a:t>microcontroller</a:t>
            </a:r>
            <a:r>
              <a:rPr lang="el-GR" sz="2000" dirty="0"/>
              <a:t>).</a:t>
            </a:r>
          </a:p>
          <a:p>
            <a:pPr algn="just"/>
            <a:r>
              <a:rPr lang="el-GR" sz="2000" dirty="0"/>
              <a:t>Οι επεξεργαστές δεν σχετίζονται αποκλειστικά με τους ηλεκτρονικούς υπολογιστές καθώς πλέον ενσωματώνονται και σε πολλές ηλεκτρονικές συσκευές όπως κινητά τηλέφωνα, ψηφιακές φωτογραφικές μηχανές, βιντεοκάμερες, κονσόλες ηλεκτρονικών παιχνιδιών και άλλα. Για την ακρίβεια, επεξεργαστές ενσωματώνονται σε κάθε είδους συσκευή στην οποία απαιτείται ύπαρξη υπολογιστικής ικανότητας.</a:t>
            </a:r>
          </a:p>
        </p:txBody>
      </p:sp>
    </p:spTree>
    <p:extLst>
      <p:ext uri="{BB962C8B-B14F-4D97-AF65-F5344CB8AC3E}">
        <p14:creationId xmlns:p14="http://schemas.microsoft.com/office/powerpoint/2010/main" val="2782771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3000">
              <a:srgbClr val="F4FC68"/>
            </a:gs>
            <a:gs pos="92000">
              <a:schemeClr val="accent2"/>
            </a:gs>
            <a:gs pos="100000">
              <a:schemeClr val="accent2"/>
            </a:gs>
          </a:gsLst>
          <a:path path="circle">
            <a:fillToRect l="100000" t="100000"/>
          </a:path>
          <a:tileRect r="-100000" b="-100000"/>
        </a:gradFill>
        <a:effectLst/>
      </p:bgPr>
    </p:bg>
    <p:spTree>
      <p:nvGrpSpPr>
        <p:cNvPr id="1" name="Shape 78"/>
        <p:cNvGrpSpPr/>
        <p:nvPr/>
      </p:nvGrpSpPr>
      <p:grpSpPr>
        <a:xfrm>
          <a:off x="0" y="0"/>
          <a:ext cx="0" cy="0"/>
          <a:chOff x="0" y="0"/>
          <a:chExt cx="0" cy="0"/>
        </a:xfrm>
      </p:grpSpPr>
      <p:pic>
        <p:nvPicPr>
          <p:cNvPr id="80" name="Google Shape;80;p14"/>
          <p:cNvPicPr preferRelativeResize="0"/>
          <p:nvPr/>
        </p:nvPicPr>
        <p:blipFill>
          <a:blip r:embed="rId3">
            <a:alphaModFix/>
          </a:blip>
          <a:stretch>
            <a:fillRect/>
          </a:stretch>
        </p:blipFill>
        <p:spPr>
          <a:xfrm>
            <a:off x="9965094" y="2891770"/>
            <a:ext cx="1841874" cy="3261891"/>
          </a:xfrm>
          <a:prstGeom prst="rect">
            <a:avLst/>
          </a:prstGeom>
          <a:noFill/>
          <a:ln>
            <a:noFill/>
          </a:ln>
        </p:spPr>
      </p:pic>
      <p:sp>
        <p:nvSpPr>
          <p:cNvPr id="81" name="Google Shape;81;p14"/>
          <p:cNvSpPr txBox="1">
            <a:spLocks noGrp="1"/>
          </p:cNvSpPr>
          <p:nvPr>
            <p:ph type="ctrTitle"/>
          </p:nvPr>
        </p:nvSpPr>
        <p:spPr>
          <a:xfrm>
            <a:off x="141886" y="163577"/>
            <a:ext cx="10449914" cy="469570"/>
          </a:xfrm>
          <a:prstGeom prst="rect">
            <a:avLst/>
          </a:prstGeom>
        </p:spPr>
        <p:txBody>
          <a:bodyPr spcFirstLastPara="1" vert="horz" wrap="square" lIns="0" tIns="0" rIns="0" bIns="0" rtlCol="0" anchor="b" anchorCtr="0">
            <a:noAutofit/>
          </a:bodyPr>
          <a:lstStyle/>
          <a:p>
            <a:r>
              <a:rPr lang="el-GR" sz="4000" dirty="0">
                <a:solidFill>
                  <a:srgbClr val="FF0000"/>
                </a:solidFill>
              </a:rPr>
              <a:t>Κεντρική μνήμη </a:t>
            </a:r>
            <a:endParaRPr sz="4000" dirty="0">
              <a:solidFill>
                <a:srgbClr val="FF0000"/>
              </a:solidFill>
            </a:endParaRPr>
          </a:p>
        </p:txBody>
      </p:sp>
      <p:pic>
        <p:nvPicPr>
          <p:cNvPr id="2" name="Εικόνα 1"/>
          <p:cNvPicPr>
            <a:picLocks noChangeAspect="1"/>
          </p:cNvPicPr>
          <p:nvPr/>
        </p:nvPicPr>
        <p:blipFill>
          <a:blip r:embed="rId4"/>
          <a:stretch>
            <a:fillRect/>
          </a:stretch>
        </p:blipFill>
        <p:spPr>
          <a:xfrm>
            <a:off x="5409111" y="3291637"/>
            <a:ext cx="686889" cy="807851"/>
          </a:xfrm>
          <a:prstGeom prst="rect">
            <a:avLst/>
          </a:prstGeom>
        </p:spPr>
      </p:pic>
      <p:sp>
        <p:nvSpPr>
          <p:cNvPr id="9" name="Google Shape;81;p14"/>
          <p:cNvSpPr txBox="1">
            <a:spLocks/>
          </p:cNvSpPr>
          <p:nvPr/>
        </p:nvSpPr>
        <p:spPr>
          <a:xfrm>
            <a:off x="5915697" y="50874"/>
            <a:ext cx="4444437" cy="539501"/>
          </a:xfrm>
          <a:prstGeom prst="rect">
            <a:avLst/>
          </a:prstGeom>
        </p:spPr>
        <p:txBody>
          <a:bodyPr spcFirstLastPara="1" vert="horz" wrap="square" lIns="0" tIns="0" rIns="0" bIns="0" rtlCol="0" anchor="b" anchorCtr="0">
            <a:noAutofit/>
          </a:bodyPr>
          <a:lstStyle>
            <a:lvl1pPr lvl="0" algn="l" defTabSz="914400" rtl="0" eaLnBrk="1" latinLnBrk="0" hangingPunct="1">
              <a:lnSpc>
                <a:spcPct val="90000"/>
              </a:lnSpc>
              <a:spcBef>
                <a:spcPts val="0"/>
              </a:spcBef>
              <a:spcAft>
                <a:spcPts val="0"/>
              </a:spcAft>
              <a:buSzPts val="6000"/>
              <a:buNone/>
              <a:defRPr sz="8000" kern="1200">
                <a:solidFill>
                  <a:schemeClr val="tx1"/>
                </a:solidFill>
                <a:latin typeface="+mj-lt"/>
                <a:ea typeface="+mj-ea"/>
                <a:cs typeface="+mj-cs"/>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rPr lang="el-GR" sz="1800" b="1" dirty="0">
                <a:solidFill>
                  <a:srgbClr val="FF0000"/>
                </a:solidFill>
              </a:rPr>
              <a:t>Μνήμη RΑM ή Μνήμη τυχαίας προσπέλασης </a:t>
            </a:r>
          </a:p>
        </p:txBody>
      </p:sp>
      <p:sp>
        <p:nvSpPr>
          <p:cNvPr id="10" name="Google Shape;81;p14"/>
          <p:cNvSpPr txBox="1">
            <a:spLocks/>
          </p:cNvSpPr>
          <p:nvPr/>
        </p:nvSpPr>
        <p:spPr>
          <a:xfrm>
            <a:off x="201781" y="314391"/>
            <a:ext cx="7896666" cy="539501"/>
          </a:xfrm>
          <a:prstGeom prst="rect">
            <a:avLst/>
          </a:prstGeom>
        </p:spPr>
        <p:txBody>
          <a:bodyPr spcFirstLastPara="1" vert="horz" wrap="square" lIns="0" tIns="0" rIns="0" bIns="0" rtlCol="0" anchor="b" anchorCtr="0">
            <a:noAutofit/>
          </a:bodyPr>
          <a:lstStyle>
            <a:lvl1pPr lvl="0" algn="l" defTabSz="914400" rtl="0" eaLnBrk="1" latinLnBrk="0" hangingPunct="1">
              <a:lnSpc>
                <a:spcPct val="90000"/>
              </a:lnSpc>
              <a:spcBef>
                <a:spcPts val="0"/>
              </a:spcBef>
              <a:spcAft>
                <a:spcPts val="0"/>
              </a:spcAft>
              <a:buSzPts val="6000"/>
              <a:buNone/>
              <a:defRPr sz="8000" kern="1200">
                <a:solidFill>
                  <a:schemeClr val="tx1"/>
                </a:solidFill>
                <a:latin typeface="+mj-lt"/>
                <a:ea typeface="+mj-ea"/>
                <a:cs typeface="+mj-cs"/>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rPr lang="el-GR" sz="1800" b="1" dirty="0">
                <a:solidFill>
                  <a:srgbClr val="FF0000"/>
                </a:solidFill>
              </a:rPr>
              <a:t>Μνήμη ROM ή Μνήμη μόνο για ανάγνωση</a:t>
            </a:r>
          </a:p>
        </p:txBody>
      </p:sp>
      <p:sp>
        <p:nvSpPr>
          <p:cNvPr id="4" name="TextBox 3"/>
          <p:cNvSpPr txBox="1"/>
          <p:nvPr/>
        </p:nvSpPr>
        <p:spPr>
          <a:xfrm>
            <a:off x="5363609" y="565734"/>
            <a:ext cx="4601486" cy="2554545"/>
          </a:xfrm>
          <a:prstGeom prst="rect">
            <a:avLst/>
          </a:prstGeom>
          <a:noFill/>
        </p:spPr>
        <p:txBody>
          <a:bodyPr wrap="square" rtlCol="0">
            <a:spAutoFit/>
          </a:bodyPr>
          <a:lstStyle/>
          <a:p>
            <a:pPr algn="just"/>
            <a:r>
              <a:rPr lang="el-GR" sz="2000" dirty="0"/>
              <a:t>Στην πληροφορική με τον όρο RAM αναφερόμαστε στην κύρια ή κεντρική μνήμη ενός υπολογιστικού συστήματος,  δηλαδή τη μνήμη στην οποία αποθηκεύονται προγράμματα και δεδομένα, προκειμένου είτε να εκτελεστούν είτε να υποστούν επεξεργασία αντίστοιχα από την ΚΜΕ. </a:t>
            </a:r>
          </a:p>
        </p:txBody>
      </p:sp>
      <p:sp>
        <p:nvSpPr>
          <p:cNvPr id="5" name="TextBox 4"/>
          <p:cNvSpPr txBox="1"/>
          <p:nvPr/>
        </p:nvSpPr>
        <p:spPr>
          <a:xfrm>
            <a:off x="161163" y="885675"/>
            <a:ext cx="4807407" cy="2677656"/>
          </a:xfrm>
          <a:prstGeom prst="rect">
            <a:avLst/>
          </a:prstGeom>
          <a:noFill/>
        </p:spPr>
        <p:txBody>
          <a:bodyPr wrap="square" rtlCol="0">
            <a:spAutoFit/>
          </a:bodyPr>
          <a:lstStyle/>
          <a:p>
            <a:pPr algn="just"/>
            <a:r>
              <a:rPr lang="el-GR" sz="2400" dirty="0"/>
              <a:t>Η μνήμη που μόνο διαβάζεται  (</a:t>
            </a:r>
            <a:r>
              <a:rPr lang="el-GR" sz="2400" i="1" dirty="0"/>
              <a:t>ROM</a:t>
            </a:r>
            <a:r>
              <a:rPr lang="el-GR" sz="2400" dirty="0"/>
              <a:t>), η οποία επίσης επιτρέπει την τυχαία προσπέλαση, είναι μικρής χωρητικότητας, η οποία έχει το πρόγραμμα ΒΙΟΣ</a:t>
            </a:r>
            <a:r>
              <a:rPr lang="el-GR" sz="2400" dirty="0" smtClean="0"/>
              <a:t>.</a:t>
            </a:r>
            <a:r>
              <a:rPr lang="en-US" sz="2400" dirty="0" smtClean="0"/>
              <a:t> </a:t>
            </a:r>
            <a:r>
              <a:rPr lang="el-GR" sz="2400" dirty="0" smtClean="0"/>
              <a:t>Το </a:t>
            </a:r>
            <a:r>
              <a:rPr lang="el-GR" sz="2400" dirty="0"/>
              <a:t>ΒΙΟΣ </a:t>
            </a:r>
            <a:r>
              <a:rPr lang="el-GR" sz="2400" dirty="0" err="1"/>
              <a:t>εκτελει</a:t>
            </a:r>
            <a:r>
              <a:rPr lang="el-GR" sz="2400" dirty="0"/>
              <a:t> εκκίνηση του ΛΣ και έλεγχο καλής λειτουργίας του Η/Υ</a:t>
            </a:r>
            <a:endParaRPr lang="en-US" sz="2400" dirty="0"/>
          </a:p>
        </p:txBody>
      </p:sp>
      <p:sp>
        <p:nvSpPr>
          <p:cNvPr id="6" name="TextBox 5"/>
          <p:cNvSpPr txBox="1"/>
          <p:nvPr/>
        </p:nvSpPr>
        <p:spPr>
          <a:xfrm>
            <a:off x="572558" y="4166874"/>
            <a:ext cx="9564669" cy="2554545"/>
          </a:xfrm>
          <a:prstGeom prst="rect">
            <a:avLst/>
          </a:prstGeom>
          <a:noFill/>
        </p:spPr>
        <p:txBody>
          <a:bodyPr wrap="square" rtlCol="0">
            <a:spAutoFit/>
          </a:bodyPr>
          <a:lstStyle/>
          <a:p>
            <a:pPr algn="just"/>
            <a:r>
              <a:rPr lang="el-GR" sz="2000" b="1" dirty="0">
                <a:solidFill>
                  <a:schemeClr val="bg2">
                    <a:lumMod val="25000"/>
                  </a:schemeClr>
                </a:solidFill>
              </a:rPr>
              <a:t>Η βασική διαφορά των δύο τύπων μνήμης είναι ότι η μεν </a:t>
            </a:r>
            <a:r>
              <a:rPr lang="el-GR" sz="2000" b="1" i="1" dirty="0">
                <a:solidFill>
                  <a:schemeClr val="bg2">
                    <a:lumMod val="25000"/>
                  </a:schemeClr>
                </a:solidFill>
              </a:rPr>
              <a:t>RAM</a:t>
            </a:r>
            <a:r>
              <a:rPr lang="el-GR" sz="2000" b="1" dirty="0">
                <a:solidFill>
                  <a:schemeClr val="bg2">
                    <a:lumMod val="25000"/>
                  </a:schemeClr>
                </a:solidFill>
              </a:rPr>
              <a:t> διατηρεί τα περιεχόμενά της μόνο όσο της επιτρέπει ο χρήστης ή το λογισμικό που εκτελείται και μόνο εφόσον το υπολογιστικό σύστημα τροφοδοτείται με ηλεκτρική ενέργεια, ενώ η μνήμη </a:t>
            </a:r>
            <a:r>
              <a:rPr lang="el-GR" sz="2000" b="1" i="1" dirty="0">
                <a:solidFill>
                  <a:schemeClr val="bg2">
                    <a:lumMod val="25000"/>
                  </a:schemeClr>
                </a:solidFill>
              </a:rPr>
              <a:t>ROM</a:t>
            </a:r>
            <a:r>
              <a:rPr lang="el-GR" sz="2000" b="1" dirty="0">
                <a:solidFill>
                  <a:schemeClr val="bg2">
                    <a:lumMod val="25000"/>
                  </a:schemeClr>
                </a:solidFill>
              </a:rPr>
              <a:t> ως «μνήμη τυχαίας προσπέλασης μόνο ανάγνωσης», έχει προεγγεγραμμένο περιεχόμενο, πάντα από τον κατασκευαστή του συστήματος, και χρησιμεύει, συνήθως, για την εκκίνηση λειτουργίας του συστήματος (BIOS), μόλις αυτό αρχίσει να τροφοδοτείται με ρεύμα, οπότε και η μνήμη RAM είναι κενή περιεχομένου. Η νέα βέβαια τεχνολογία του BIOS δεν είναι πλέον ROM, αλλά flash.</a:t>
            </a:r>
          </a:p>
        </p:txBody>
      </p:sp>
      <p:pic>
        <p:nvPicPr>
          <p:cNvPr id="2052" name="Picture 4" descr="RAM Crucial Ct51264ba160bj 4GB Ddr3 1600mhz Pc3-12800 - Μνημη ram  (PER.55369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13030" y="262731"/>
            <a:ext cx="1617807" cy="83317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Εσωτερική μνήμη (RAM – ROM) | Πληροφορική Β Γυμνασίου"/>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03300" y="3376230"/>
            <a:ext cx="990338" cy="69323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ΜΝΗΜΕΣ RAM | ΜΝΗΜΗ RAM LAPTOP | LAPTOP RAM | NOTEBOOK RAM | DDR RAM | DDR2  RAM | ΜΕΤΑΧΕΙΡΙΣΜΕΝA LAPTOP | LAPTOP | NOTEBOOK | REUSE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V="1">
            <a:off x="10850505" y="1529544"/>
            <a:ext cx="1180332" cy="118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832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4FC68"/>
            </a:gs>
            <a:gs pos="54000">
              <a:schemeClr val="accent2"/>
            </a:gs>
            <a:gs pos="100000">
              <a:schemeClr val="accent2"/>
            </a:gs>
          </a:gsLst>
          <a:path path="circle">
            <a:fillToRect l="100000" t="100000"/>
          </a:path>
          <a:tileRect r="-100000" b="-100000"/>
        </a:gradFill>
        <a:effectLst/>
      </p:bgPr>
    </p:bg>
    <p:spTree>
      <p:nvGrpSpPr>
        <p:cNvPr id="1" name="Shape 78"/>
        <p:cNvGrpSpPr/>
        <p:nvPr/>
      </p:nvGrpSpPr>
      <p:grpSpPr>
        <a:xfrm>
          <a:off x="0" y="0"/>
          <a:ext cx="0" cy="0"/>
          <a:chOff x="0" y="0"/>
          <a:chExt cx="0" cy="0"/>
        </a:xfrm>
      </p:grpSpPr>
      <p:pic>
        <p:nvPicPr>
          <p:cNvPr id="79" name="Google Shape;79;p14"/>
          <p:cNvPicPr preferRelativeResize="0"/>
          <p:nvPr/>
        </p:nvPicPr>
        <p:blipFill>
          <a:blip r:embed="rId3">
            <a:alphaModFix/>
          </a:blip>
          <a:stretch>
            <a:fillRect/>
          </a:stretch>
        </p:blipFill>
        <p:spPr>
          <a:xfrm>
            <a:off x="9518239" y="2332653"/>
            <a:ext cx="893710" cy="942392"/>
          </a:xfrm>
          <a:prstGeom prst="rect">
            <a:avLst/>
          </a:prstGeom>
          <a:noFill/>
          <a:ln>
            <a:noFill/>
          </a:ln>
        </p:spPr>
      </p:pic>
      <p:pic>
        <p:nvPicPr>
          <p:cNvPr id="80" name="Google Shape;80;p14"/>
          <p:cNvPicPr preferRelativeResize="0"/>
          <p:nvPr/>
        </p:nvPicPr>
        <p:blipFill>
          <a:blip r:embed="rId4">
            <a:alphaModFix/>
          </a:blip>
          <a:stretch>
            <a:fillRect/>
          </a:stretch>
        </p:blipFill>
        <p:spPr>
          <a:xfrm>
            <a:off x="9965094" y="3275045"/>
            <a:ext cx="1841874" cy="3261891"/>
          </a:xfrm>
          <a:prstGeom prst="rect">
            <a:avLst/>
          </a:prstGeom>
          <a:noFill/>
          <a:ln>
            <a:noFill/>
          </a:ln>
        </p:spPr>
      </p:pic>
      <p:sp>
        <p:nvSpPr>
          <p:cNvPr id="83" name="Google Shape;83;p14"/>
          <p:cNvSpPr/>
          <p:nvPr/>
        </p:nvSpPr>
        <p:spPr>
          <a:xfrm>
            <a:off x="9811663" y="2500604"/>
            <a:ext cx="306861" cy="401216"/>
          </a:xfrm>
          <a:prstGeom prst="rect">
            <a:avLst/>
          </a:prstGeom>
        </p:spPr>
        <p:txBody>
          <a:bodyPr>
            <a:prstTxWarp prst="textPlain">
              <a:avLst>
                <a:gd name="adj" fmla="val 58036"/>
              </a:avLst>
            </a:prstTxWarp>
          </a:bodyPr>
          <a:lstStyle/>
          <a:p>
            <a:pPr lvl="0" algn="ctr"/>
            <a:r>
              <a:rPr sz="2400" b="1" dirty="0">
                <a:gradFill>
                  <a:gsLst>
                    <a:gs pos="0">
                      <a:srgbClr val="FF9F4D"/>
                    </a:gs>
                    <a:gs pos="58000">
                      <a:schemeClr val="accent5"/>
                    </a:gs>
                    <a:gs pos="100000">
                      <a:schemeClr val="accent5"/>
                    </a:gs>
                  </a:gsLst>
                  <a:path path="circle">
                    <a:fillToRect l="100000" t="100000"/>
                  </a:path>
                  <a:tileRect r="-100000" b="-100000"/>
                </a:gradFill>
                <a:latin typeface="Bebas Neue"/>
              </a:rPr>
              <a:t>1</a:t>
            </a:r>
          </a:p>
        </p:txBody>
      </p:sp>
      <p:sp>
        <p:nvSpPr>
          <p:cNvPr id="3" name="Τίτλος 2"/>
          <p:cNvSpPr>
            <a:spLocks noGrp="1"/>
          </p:cNvSpPr>
          <p:nvPr>
            <p:ph type="ctrTitle"/>
          </p:nvPr>
        </p:nvSpPr>
        <p:spPr>
          <a:xfrm>
            <a:off x="514577" y="337522"/>
            <a:ext cx="12307711" cy="814355"/>
          </a:xfrm>
        </p:spPr>
        <p:txBody>
          <a:bodyPr/>
          <a:lstStyle/>
          <a:p>
            <a:pPr algn="ctr"/>
            <a:r>
              <a:rPr lang="el-GR" sz="5400" dirty="0">
                <a:solidFill>
                  <a:srgbClr val="FFFF00"/>
                </a:solidFill>
              </a:rPr>
              <a:t>Τροφοδοτικό </a:t>
            </a:r>
            <a:endParaRPr lang="en-US" sz="5400" dirty="0">
              <a:solidFill>
                <a:srgbClr val="FFFF00"/>
              </a:solidFill>
            </a:endParaRPr>
          </a:p>
        </p:txBody>
      </p:sp>
      <p:pic>
        <p:nvPicPr>
          <p:cNvPr id="11" name="Εικόνα 10"/>
          <p:cNvPicPr>
            <a:picLocks noChangeAspect="1"/>
          </p:cNvPicPr>
          <p:nvPr/>
        </p:nvPicPr>
        <p:blipFill>
          <a:blip r:embed="rId5"/>
          <a:stretch>
            <a:fillRect/>
          </a:stretch>
        </p:blipFill>
        <p:spPr>
          <a:xfrm>
            <a:off x="514577" y="1643030"/>
            <a:ext cx="6772275" cy="2352675"/>
          </a:xfrm>
          <a:prstGeom prst="rect">
            <a:avLst/>
          </a:prstGeom>
        </p:spPr>
      </p:pic>
      <p:pic>
        <p:nvPicPr>
          <p:cNvPr id="8194" name="Picture 2" descr="Powertech 500W Full Wir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3267" y="2500604"/>
            <a:ext cx="1278933" cy="1315098"/>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597666" y="4453640"/>
            <a:ext cx="9520858" cy="1938992"/>
          </a:xfrm>
          <a:prstGeom prst="rect">
            <a:avLst/>
          </a:prstGeom>
        </p:spPr>
        <p:txBody>
          <a:bodyPr wrap="square">
            <a:spAutoFit/>
          </a:bodyPr>
          <a:lstStyle/>
          <a:p>
            <a:pPr algn="just"/>
            <a:r>
              <a:rPr lang="el-GR" sz="2400" b="1" dirty="0">
                <a:solidFill>
                  <a:srgbClr val="FF0000"/>
                </a:solidFill>
              </a:rPr>
              <a:t>Το τροφοδοτικό ενός υπολογιστή αποτελεί μία σημαντικότατη συσκευή, η καλή λειτουργία της οποίας, επηρεάζει σημαντικά όλο τον ηλεκτρονικό εξοπλισμό. Η σωστή επιλογή και εγκατάσταση ενός τροφοδοτικού στη καρδιά του υπολογιστικού συστήματος αποτελεί το βασικό συστατικό της καλής μακροχρόνιας λειτουργίας του</a:t>
            </a:r>
            <a:endParaRPr lang="en-US" sz="2400" b="1" dirty="0">
              <a:solidFill>
                <a:srgbClr val="FF0000"/>
              </a:solidFill>
            </a:endParaRPr>
          </a:p>
        </p:txBody>
      </p:sp>
    </p:spTree>
    <p:extLst>
      <p:ext uri="{BB962C8B-B14F-4D97-AF65-F5344CB8AC3E}">
        <p14:creationId xmlns:p14="http://schemas.microsoft.com/office/powerpoint/2010/main" val="3494358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4FC68"/>
            </a:gs>
            <a:gs pos="72000">
              <a:schemeClr val="accent2"/>
            </a:gs>
            <a:gs pos="55000">
              <a:schemeClr val="accent2"/>
            </a:gs>
          </a:gsLst>
          <a:path path="circle">
            <a:fillToRect l="100000" t="100000"/>
          </a:path>
          <a:tileRect r="-100000" b="-100000"/>
        </a:gradFill>
        <a:effectLst/>
      </p:bgPr>
    </p:bg>
    <p:spTree>
      <p:nvGrpSpPr>
        <p:cNvPr id="1" name="Shape 78"/>
        <p:cNvGrpSpPr/>
        <p:nvPr/>
      </p:nvGrpSpPr>
      <p:grpSpPr>
        <a:xfrm>
          <a:off x="0" y="0"/>
          <a:ext cx="0" cy="0"/>
          <a:chOff x="0" y="0"/>
          <a:chExt cx="0" cy="0"/>
        </a:xfrm>
      </p:grpSpPr>
      <p:pic>
        <p:nvPicPr>
          <p:cNvPr id="80" name="Google Shape;80;p14"/>
          <p:cNvPicPr preferRelativeResize="0"/>
          <p:nvPr/>
        </p:nvPicPr>
        <p:blipFill>
          <a:blip r:embed="rId3">
            <a:alphaModFix/>
          </a:blip>
          <a:stretch>
            <a:fillRect/>
          </a:stretch>
        </p:blipFill>
        <p:spPr>
          <a:xfrm>
            <a:off x="10128063" y="3382830"/>
            <a:ext cx="1841874" cy="3261891"/>
          </a:xfrm>
          <a:prstGeom prst="rect">
            <a:avLst/>
          </a:prstGeom>
          <a:noFill/>
          <a:ln>
            <a:noFill/>
          </a:ln>
        </p:spPr>
      </p:pic>
      <p:sp>
        <p:nvSpPr>
          <p:cNvPr id="81" name="Google Shape;81;p14"/>
          <p:cNvSpPr txBox="1">
            <a:spLocks noGrp="1"/>
          </p:cNvSpPr>
          <p:nvPr>
            <p:ph type="ctrTitle"/>
          </p:nvPr>
        </p:nvSpPr>
        <p:spPr>
          <a:xfrm>
            <a:off x="167800" y="0"/>
            <a:ext cx="6614000" cy="713015"/>
          </a:xfrm>
          <a:prstGeom prst="rect">
            <a:avLst/>
          </a:prstGeom>
        </p:spPr>
        <p:txBody>
          <a:bodyPr spcFirstLastPara="1" vert="horz" wrap="square" lIns="0" tIns="0" rIns="0" bIns="0" rtlCol="0" anchor="b" anchorCtr="0">
            <a:noAutofit/>
          </a:bodyPr>
          <a:lstStyle/>
          <a:p>
            <a:r>
              <a:rPr lang="el-GR" sz="4000" dirty="0">
                <a:solidFill>
                  <a:srgbClr val="FFFF00"/>
                </a:solidFill>
              </a:rPr>
              <a:t>Αποθηκευτικά Μέσα </a:t>
            </a:r>
            <a:endParaRPr sz="4000" dirty="0">
              <a:solidFill>
                <a:srgbClr val="FFFF00"/>
              </a:solidFill>
            </a:endParaRPr>
          </a:p>
        </p:txBody>
      </p:sp>
      <p:sp>
        <p:nvSpPr>
          <p:cNvPr id="83" name="Google Shape;83;p14"/>
          <p:cNvSpPr/>
          <p:nvPr/>
        </p:nvSpPr>
        <p:spPr>
          <a:xfrm>
            <a:off x="9811663" y="2500604"/>
            <a:ext cx="306861" cy="401216"/>
          </a:xfrm>
          <a:prstGeom prst="rect">
            <a:avLst/>
          </a:prstGeom>
        </p:spPr>
        <p:txBody>
          <a:bodyPr>
            <a:prstTxWarp prst="textPlain">
              <a:avLst>
                <a:gd name="adj" fmla="val 58036"/>
              </a:avLst>
            </a:prstTxWarp>
          </a:bodyPr>
          <a:lstStyle/>
          <a:p>
            <a:pPr lvl="0" algn="ctr"/>
            <a:endParaRPr sz="2400" b="1" dirty="0">
              <a:gradFill>
                <a:gsLst>
                  <a:gs pos="0">
                    <a:srgbClr val="FF9F4D"/>
                  </a:gs>
                  <a:gs pos="58000">
                    <a:schemeClr val="accent5"/>
                  </a:gs>
                  <a:gs pos="100000">
                    <a:schemeClr val="accent5"/>
                  </a:gs>
                </a:gsLst>
                <a:path path="circle">
                  <a:fillToRect l="100000" t="100000"/>
                </a:path>
                <a:tileRect r="-100000" b="-100000"/>
              </a:gradFill>
              <a:latin typeface="Bebas Neue"/>
            </a:endParaRPr>
          </a:p>
        </p:txBody>
      </p:sp>
      <p:sp>
        <p:nvSpPr>
          <p:cNvPr id="2" name="TextBox 1"/>
          <p:cNvSpPr txBox="1"/>
          <p:nvPr/>
        </p:nvSpPr>
        <p:spPr>
          <a:xfrm>
            <a:off x="1143000" y="1504950"/>
            <a:ext cx="5638800" cy="3324225"/>
          </a:xfrm>
          <a:prstGeom prst="rect">
            <a:avLst/>
          </a:prstGeom>
          <a:noFill/>
        </p:spPr>
        <p:txBody>
          <a:bodyPr wrap="square" rtlCol="0">
            <a:spAutoFit/>
          </a:bodyPr>
          <a:lstStyle/>
          <a:p>
            <a:endParaRPr lang="en-US" dirty="0"/>
          </a:p>
        </p:txBody>
      </p:sp>
      <p:sp>
        <p:nvSpPr>
          <p:cNvPr id="7" name="TextBox 6"/>
          <p:cNvSpPr txBox="1"/>
          <p:nvPr/>
        </p:nvSpPr>
        <p:spPr>
          <a:xfrm>
            <a:off x="104415" y="666562"/>
            <a:ext cx="5337649" cy="4708981"/>
          </a:xfrm>
          <a:prstGeom prst="rect">
            <a:avLst/>
          </a:prstGeom>
          <a:noFill/>
        </p:spPr>
        <p:txBody>
          <a:bodyPr wrap="square" rtlCol="0">
            <a:spAutoFit/>
          </a:bodyPr>
          <a:lstStyle/>
          <a:p>
            <a:r>
              <a:rPr lang="el-GR" sz="2000" dirty="0">
                <a:solidFill>
                  <a:srgbClr val="FFFF00"/>
                </a:solidFill>
              </a:rPr>
              <a:t>Με τη χρήση των αποθηκευτικών μέσων, τα δεδομένα και οι πληροφορίες διατηρούνται μόνιμα και μπορούμε να έχουμε πρόσβαση σε αυτά, όποια στιγμή θέλουμε. Επιπλέον μεταφέρονται εύκολα.</a:t>
            </a:r>
          </a:p>
          <a:p>
            <a:r>
              <a:rPr lang="el-GR" sz="2000" dirty="0">
                <a:solidFill>
                  <a:srgbClr val="FFFF00"/>
                </a:solidFill>
              </a:rPr>
              <a:t/>
            </a:r>
            <a:br>
              <a:rPr lang="el-GR" sz="2000" dirty="0">
                <a:solidFill>
                  <a:srgbClr val="FFFF00"/>
                </a:solidFill>
              </a:rPr>
            </a:br>
            <a:r>
              <a:rPr lang="el-GR" sz="2000" b="1" dirty="0">
                <a:solidFill>
                  <a:srgbClr val="FFFF00"/>
                </a:solidFill>
              </a:rPr>
              <a:t>Δισκέτα </a:t>
            </a:r>
            <a:r>
              <a:rPr lang="el-GR" sz="2000" dirty="0">
                <a:solidFill>
                  <a:srgbClr val="FFFF00"/>
                </a:solidFill>
              </a:rPr>
              <a:t>(</a:t>
            </a:r>
            <a:r>
              <a:rPr lang="el-GR" sz="2000" b="1" dirty="0" err="1">
                <a:solidFill>
                  <a:srgbClr val="FFFF00"/>
                </a:solidFill>
              </a:rPr>
              <a:t>Floppy</a:t>
            </a:r>
            <a:r>
              <a:rPr lang="el-GR" sz="2000" b="1" dirty="0">
                <a:solidFill>
                  <a:srgbClr val="FFFF00"/>
                </a:solidFill>
              </a:rPr>
              <a:t> disk. </a:t>
            </a:r>
            <a:r>
              <a:rPr lang="el-GR" sz="2000" dirty="0">
                <a:solidFill>
                  <a:srgbClr val="FFFF00"/>
                </a:solidFill>
              </a:rPr>
              <a:t>Ήταν το πρώτο φορητό αποθηκευτικό  </a:t>
            </a:r>
            <a:r>
              <a:rPr lang="el-GR" sz="2000" dirty="0" smtClean="0">
                <a:solidFill>
                  <a:srgbClr val="FFFF00"/>
                </a:solidFill>
              </a:rPr>
              <a:t>μέσο</a:t>
            </a:r>
            <a:r>
              <a:rPr lang="en-US" sz="2000" dirty="0" smtClean="0">
                <a:solidFill>
                  <a:srgbClr val="FFFF00"/>
                </a:solidFill>
              </a:rPr>
              <a:t>)</a:t>
            </a:r>
            <a:r>
              <a:rPr lang="el-GR" sz="2000" dirty="0">
                <a:solidFill>
                  <a:srgbClr val="FFFF00"/>
                </a:solidFill>
              </a:rPr>
              <a:t/>
            </a:r>
            <a:br>
              <a:rPr lang="el-GR" sz="2000" dirty="0">
                <a:solidFill>
                  <a:srgbClr val="FFFF00"/>
                </a:solidFill>
              </a:rPr>
            </a:br>
            <a:r>
              <a:rPr lang="el-GR" sz="2000" b="1" dirty="0">
                <a:solidFill>
                  <a:srgbClr val="FFFF00"/>
                </a:solidFill>
              </a:rPr>
              <a:t>Σκληρός Δίσκος </a:t>
            </a:r>
            <a:r>
              <a:rPr lang="el-GR" sz="2000" dirty="0">
                <a:solidFill>
                  <a:srgbClr val="FFFF00"/>
                </a:solidFill>
              </a:rPr>
              <a:t>(</a:t>
            </a:r>
            <a:r>
              <a:rPr lang="el-GR" sz="2000" b="1" dirty="0" err="1">
                <a:solidFill>
                  <a:srgbClr val="FFFF00"/>
                </a:solidFill>
              </a:rPr>
              <a:t>hard</a:t>
            </a:r>
            <a:r>
              <a:rPr lang="el-GR" sz="2000" b="1" dirty="0">
                <a:solidFill>
                  <a:srgbClr val="FFFF00"/>
                </a:solidFill>
              </a:rPr>
              <a:t> disk)</a:t>
            </a:r>
            <a:r>
              <a:rPr lang="el-GR" sz="2000" dirty="0">
                <a:solidFill>
                  <a:srgbClr val="FFFF00"/>
                </a:solidFill>
              </a:rPr>
              <a:t/>
            </a:r>
            <a:br>
              <a:rPr lang="el-GR" sz="2000" dirty="0">
                <a:solidFill>
                  <a:srgbClr val="FFFF00"/>
                </a:solidFill>
              </a:rPr>
            </a:br>
            <a:r>
              <a:rPr lang="el-GR" sz="2000" b="1" dirty="0">
                <a:solidFill>
                  <a:srgbClr val="FFFF00"/>
                </a:solidFill>
              </a:rPr>
              <a:t>CD</a:t>
            </a:r>
            <a:r>
              <a:rPr lang="el-GR" sz="2000" dirty="0">
                <a:solidFill>
                  <a:srgbClr val="FFFF00"/>
                </a:solidFill>
              </a:rPr>
              <a:t>-</a:t>
            </a:r>
            <a:r>
              <a:rPr lang="el-GR" sz="2000" b="1" dirty="0">
                <a:solidFill>
                  <a:srgbClr val="FFFF00"/>
                </a:solidFill>
              </a:rPr>
              <a:t>RΟΜ</a:t>
            </a:r>
            <a:r>
              <a:rPr lang="el-GR" sz="2000" dirty="0">
                <a:solidFill>
                  <a:srgbClr val="FFFF00"/>
                </a:solidFill>
              </a:rPr>
              <a:t>, </a:t>
            </a:r>
            <a:r>
              <a:rPr lang="el-GR" sz="2000" b="1" dirty="0">
                <a:solidFill>
                  <a:srgbClr val="FFFF00"/>
                </a:solidFill>
              </a:rPr>
              <a:t>DVD</a:t>
            </a:r>
            <a:r>
              <a:rPr lang="el-GR" sz="2000" dirty="0">
                <a:solidFill>
                  <a:srgbClr val="FFFF00"/>
                </a:solidFill>
              </a:rPr>
              <a:t>-</a:t>
            </a:r>
            <a:r>
              <a:rPr lang="el-GR" sz="2000" b="1" dirty="0">
                <a:solidFill>
                  <a:srgbClr val="FFFF00"/>
                </a:solidFill>
              </a:rPr>
              <a:t>RΟΜ</a:t>
            </a:r>
            <a:r>
              <a:rPr lang="el-GR" sz="2000" dirty="0">
                <a:solidFill>
                  <a:srgbClr val="FFFF00"/>
                </a:solidFill>
              </a:rPr>
              <a:t>. </a:t>
            </a:r>
            <a:br>
              <a:rPr lang="el-GR" sz="2000" dirty="0">
                <a:solidFill>
                  <a:srgbClr val="FFFF00"/>
                </a:solidFill>
              </a:rPr>
            </a:br>
            <a:r>
              <a:rPr lang="el-GR" sz="2000" b="1" dirty="0">
                <a:solidFill>
                  <a:srgbClr val="FFFF00"/>
                </a:solidFill>
              </a:rPr>
              <a:t>Μνήμη φλας </a:t>
            </a:r>
            <a:r>
              <a:rPr lang="el-GR" sz="2000" dirty="0">
                <a:solidFill>
                  <a:srgbClr val="FFFF00"/>
                </a:solidFill>
              </a:rPr>
              <a:t>(</a:t>
            </a:r>
            <a:r>
              <a:rPr lang="el-GR" sz="2000" b="1" dirty="0">
                <a:solidFill>
                  <a:srgbClr val="FFFF00"/>
                </a:solidFill>
              </a:rPr>
              <a:t>flash memory</a:t>
            </a:r>
            <a:r>
              <a:rPr lang="el-GR" sz="2000" dirty="0">
                <a:solidFill>
                  <a:srgbClr val="FFFF00"/>
                </a:solidFill>
              </a:rPr>
              <a:t>). Το μέγεθος της, όσο το μικρό μας δάχτυλο, την καθιστά πολύ βολική, κυρίως, για τη μεταφορά δεδομένων.</a:t>
            </a:r>
          </a:p>
          <a:p>
            <a:r>
              <a:rPr lang="el-GR" sz="2000" dirty="0">
                <a:solidFill>
                  <a:srgbClr val="FFFF00"/>
                </a:solidFill>
              </a:rPr>
              <a:t/>
            </a:r>
            <a:br>
              <a:rPr lang="el-GR" sz="2000" dirty="0">
                <a:solidFill>
                  <a:srgbClr val="FFFF00"/>
                </a:solidFill>
              </a:rPr>
            </a:br>
            <a:endParaRPr lang="en-US" sz="2000" dirty="0">
              <a:solidFill>
                <a:srgbClr val="FFFF00"/>
              </a:solidFill>
            </a:endParaRPr>
          </a:p>
        </p:txBody>
      </p:sp>
      <p:pic>
        <p:nvPicPr>
          <p:cNvPr id="3076" name="Picture 4" descr="https://sites.google.com/site/werrwerwerwerwerwrw/_/rsrc/1454400880166/apothekeutika-mesa/Kingston-16GB-Flash-Memory-DataTraveler-DT101-USB-Thumb-Drive-0908-17-bruceleestore%4011.jpg?height=168&amp;width=3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24934" y="2201447"/>
            <a:ext cx="854637" cy="45150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ites.google.com/site/werrwerwerwerwerwrw/_/rsrc/1454400665372/apothekeutika-mesa/Western-Digital-Scorpio-Black-WD5000BPKX-right-1000-0784681.png?height=320&amp;width=3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840" y="492902"/>
            <a:ext cx="694504" cy="69450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Αποθηκευτικά μέσα - Dimpap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2737" y="1205917"/>
            <a:ext cx="4125501" cy="575316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Δισκέτα (floppy disk) - Γνωρίζω τον υπολογιστή"/>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49937" y="519660"/>
            <a:ext cx="721377" cy="721377"/>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Discos Láser Sobre Un Fondo Blanco Fotos, Retratos, Imágenes Y Fotografía  De Archivo Libres De Derecho. Image 592007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15300" y="1241037"/>
            <a:ext cx="854637" cy="56666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Transformers Tigatron and Jaguar USB Memory Flash Drives Guard Your Data"/>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318137" y="254750"/>
            <a:ext cx="1012347" cy="77872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iiiiiiiiiiiiiro man ?!! | Thumb drive, Pen drive, Usb flash drive"/>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078751" y="171451"/>
            <a:ext cx="878976" cy="8789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odak K232 USB2.0 USB Flash Drive 16GB 32GB 64GB Colorful Pen Drive Memory  Stick U Disk - SuperboxTravel.com"/>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V="1">
            <a:off x="7918986" y="261478"/>
            <a:ext cx="810168" cy="810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148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65000">
              <a:schemeClr val="accent3">
                <a:lumMod val="75000"/>
              </a:schemeClr>
            </a:gs>
            <a:gs pos="79378">
              <a:srgbClr val="7030A0"/>
            </a:gs>
            <a:gs pos="44000">
              <a:srgbClr val="FF0000"/>
            </a:gs>
            <a:gs pos="58000">
              <a:schemeClr val="accent2"/>
            </a:gs>
            <a:gs pos="72000">
              <a:schemeClr val="accent2"/>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6146" name="Picture 2" descr="2.2 Θύρες Σύνδεσης - Γνωρίζοντας τον υπολογιστή"/>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 y="220717"/>
            <a:ext cx="12192791" cy="6637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421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79378">
              <a:srgbClr val="7030A0"/>
            </a:gs>
            <a:gs pos="29000">
              <a:srgbClr val="FF0000"/>
            </a:gs>
            <a:gs pos="58000">
              <a:schemeClr val="accent2"/>
            </a:gs>
            <a:gs pos="100000">
              <a:schemeClr val="accent2"/>
            </a:gs>
          </a:gsLst>
          <a:path path="circle">
            <a:fillToRect l="100000" t="100000"/>
          </a:path>
        </a:gradFill>
        <a:effectLst/>
      </p:bgPr>
    </p:bg>
    <p:spTree>
      <p:nvGrpSpPr>
        <p:cNvPr id="1" name=""/>
        <p:cNvGrpSpPr/>
        <p:nvPr/>
      </p:nvGrpSpPr>
      <p:grpSpPr>
        <a:xfrm>
          <a:off x="0" y="0"/>
          <a:ext cx="0" cy="0"/>
          <a:chOff x="0" y="0"/>
          <a:chExt cx="0" cy="0"/>
        </a:xfrm>
      </p:grpSpPr>
      <p:grpSp>
        <p:nvGrpSpPr>
          <p:cNvPr id="2" name="Google Shape;71;p13"/>
          <p:cNvGrpSpPr/>
          <p:nvPr/>
        </p:nvGrpSpPr>
        <p:grpSpPr>
          <a:xfrm>
            <a:off x="8525456" y="3085394"/>
            <a:ext cx="3666544" cy="3772606"/>
            <a:chOff x="5826900" y="1367600"/>
            <a:chExt cx="3881675" cy="3775901"/>
          </a:xfrm>
        </p:grpSpPr>
        <p:pic>
          <p:nvPicPr>
            <p:cNvPr id="3" name="Google Shape;72;p13"/>
            <p:cNvPicPr preferRelativeResize="0"/>
            <p:nvPr/>
          </p:nvPicPr>
          <p:blipFill rotWithShape="1">
            <a:blip r:embed="rId2">
              <a:alphaModFix/>
            </a:blip>
            <a:srcRect b="27714"/>
            <a:stretch/>
          </p:blipFill>
          <p:spPr>
            <a:xfrm>
              <a:off x="5826900" y="1367600"/>
              <a:ext cx="3881675" cy="3775901"/>
            </a:xfrm>
            <a:prstGeom prst="rect">
              <a:avLst/>
            </a:prstGeom>
            <a:noFill/>
            <a:ln>
              <a:noFill/>
            </a:ln>
          </p:spPr>
        </p:pic>
        <p:pic>
          <p:nvPicPr>
            <p:cNvPr id="4" name="Google Shape;73;p13"/>
            <p:cNvPicPr preferRelativeResize="0"/>
            <p:nvPr/>
          </p:nvPicPr>
          <p:blipFill>
            <a:blip r:embed="rId3">
              <a:alphaModFix/>
            </a:blip>
            <a:stretch>
              <a:fillRect/>
            </a:stretch>
          </p:blipFill>
          <p:spPr>
            <a:xfrm>
              <a:off x="7561147" y="2238285"/>
              <a:ext cx="349350" cy="239775"/>
            </a:xfrm>
            <a:prstGeom prst="rect">
              <a:avLst/>
            </a:prstGeom>
            <a:noFill/>
            <a:ln>
              <a:noFill/>
            </a:ln>
          </p:spPr>
        </p:pic>
      </p:grpSp>
      <p:pic>
        <p:nvPicPr>
          <p:cNvPr id="5122" name="Picture 2" descr="Βασικές έννοιες της αρχιτεκτονικής των Η/Υ. Τι θα μάθουμε σήμερα: Να  αναγνωρίζουμε τα κύρια μέρη του εσωτερικού ενός Η/Υ και να αναφέρουμε το  ρόλο και. - ppt κατέβασμ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145" y="441943"/>
            <a:ext cx="8249942" cy="6187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004151"/>
      </p:ext>
    </p:extLst>
  </p:cSld>
  <p:clrMapOvr>
    <a:masterClrMapping/>
  </p:clrMapOvr>
</p:sld>
</file>

<file path=ppt/theme/theme1.xml><?xml version="1.0" encoding="utf-8"?>
<a:theme xmlns:a="http://schemas.openxmlformats.org/drawingml/2006/main" name="Θέμα του Office">
  <a:themeElements>
    <a:clrScheme name="Μπλε ΙΙ">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TotalTime>
  <Words>164</Words>
  <Application>Microsoft Office PowerPoint</Application>
  <PresentationFormat>Προσαρμογή</PresentationFormat>
  <Paragraphs>40</Paragraphs>
  <Slides>14</Slides>
  <Notes>7</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Θέμα του Office</vt:lpstr>
      <vt:lpstr>Το εσωτερικό του υπολογιστή Α Γυμνασίου – Νέο πρόγραμμα </vt:lpstr>
      <vt:lpstr>Παρουσίαση του PowerPoint</vt:lpstr>
      <vt:lpstr>Μητρική πλακέτα(motherboard) </vt:lpstr>
      <vt:lpstr>Παρουσίαση του PowerPoint</vt:lpstr>
      <vt:lpstr>Κεντρική μνήμη </vt:lpstr>
      <vt:lpstr>Τροφοδοτικό </vt:lpstr>
      <vt:lpstr>Αποθηκευτικά Μέσα </vt:lpstr>
      <vt:lpstr>Παρουσίαση του PowerPoint</vt:lpstr>
      <vt:lpstr>Παρουσίαση του PowerPoint</vt:lpstr>
      <vt:lpstr>Παρουσίαση του PowerPoint</vt:lpstr>
      <vt:lpstr>Hello!</vt:lpstr>
      <vt:lpstr>Παρουσίαση του PowerPoint</vt:lpstr>
      <vt:lpstr>Παρουσίαση του PowerPoint</vt:lpstr>
      <vt:lpstr>Quiz</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εσωτερικό του υπολογιστή</dc:title>
  <dc:creator>Maria</dc:creator>
  <cp:lastModifiedBy>fotis lefas</cp:lastModifiedBy>
  <cp:revision>35</cp:revision>
  <dcterms:created xsi:type="dcterms:W3CDTF">2020-12-01T17:29:03Z</dcterms:created>
  <dcterms:modified xsi:type="dcterms:W3CDTF">2024-11-03T08:26:50Z</dcterms:modified>
</cp:coreProperties>
</file>