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59" r:id="rId4"/>
    <p:sldId id="257" r:id="rId5"/>
    <p:sldId id="261" r:id="rId6"/>
    <p:sldId id="264" r:id="rId7"/>
    <p:sldId id="265" r:id="rId8"/>
    <p:sldId id="266" r:id="rId9"/>
    <p:sldId id="263" r:id="rId10"/>
    <p:sldId id="267" r:id="rId11"/>
    <p:sldId id="270" r:id="rId12"/>
    <p:sldId id="271" r:id="rId13"/>
    <p:sldId id="268" r:id="rId14"/>
    <p:sldId id="269" r:id="rId15"/>
    <p:sldId id="272" r:id="rId16"/>
    <p:sldId id="273" r:id="rId17"/>
    <p:sldId id="274" r:id="rId18"/>
    <p:sldId id="258" r:id="rId19"/>
    <p:sldId id="275" r:id="rId20"/>
    <p:sldId id="279" r:id="rId21"/>
    <p:sldId id="276" r:id="rId22"/>
    <p:sldId id="277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E22"/>
    <a:srgbClr val="9B6D19"/>
    <a:srgbClr val="F8025A"/>
    <a:srgbClr val="EE006C"/>
    <a:srgbClr val="361B00"/>
    <a:srgbClr val="FFFF37"/>
    <a:srgbClr val="FFB3BE"/>
    <a:srgbClr val="FFE4B3"/>
    <a:srgbClr val="EBDDE7"/>
    <a:srgbClr val="234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B8F50-66B5-4ED2-AF4F-C6FE512E6A0B}" type="doc">
      <dgm:prSet loTypeId="urn:microsoft.com/office/officeart/2005/8/layout/vProcess5" loCatId="process" qsTypeId="urn:microsoft.com/office/officeart/2005/8/quickstyle/simple2" qsCatId="simple" csTypeId="urn:microsoft.com/office/officeart/2005/8/colors/accent5_1" csCatId="accent5" phldr="1"/>
      <dgm:spPr/>
    </dgm:pt>
    <dgm:pt modelId="{131FBA05-BF49-4D34-9918-5CDD3BF61F85}">
      <dgm:prSet phldrT="[Κείμενο]"/>
      <dgm:spPr>
        <a:ln>
          <a:solidFill>
            <a:srgbClr val="DADE22"/>
          </a:solidFill>
        </a:ln>
      </dgm:spPr>
      <dgm:t>
        <a:bodyPr/>
        <a:lstStyle/>
        <a:p>
          <a:pPr algn="ctr"/>
          <a:r>
            <a:rPr lang="el-GR" dirty="0" smtClean="0">
              <a:solidFill>
                <a:srgbClr val="00B050"/>
              </a:solidFill>
            </a:rPr>
            <a:t>Ποτέ λοιπόν μην ξεχνάτε τον «άνθρωπο». </a:t>
          </a:r>
        </a:p>
        <a:p>
          <a:pPr algn="just"/>
          <a:r>
            <a:rPr lang="el-GR" dirty="0" smtClean="0"/>
            <a:t>Σκεφθείτε πριν κάνετε ή γράψετε κάτι, αν θα το  λέγατε στον παραλήπτη, έχοντας τον μπροστά σας ή αν εσάς θα σας ενοχλούσε.</a:t>
          </a:r>
          <a:endParaRPr lang="el-GR" dirty="0"/>
        </a:p>
      </dgm:t>
    </dgm:pt>
    <dgm:pt modelId="{E3FAD3A8-377A-4288-AEF0-9394BB1CEA0D}" type="parTrans" cxnId="{D32F9181-7569-46FA-9A24-D32CC636330C}">
      <dgm:prSet/>
      <dgm:spPr/>
      <dgm:t>
        <a:bodyPr/>
        <a:lstStyle/>
        <a:p>
          <a:endParaRPr lang="el-GR"/>
        </a:p>
      </dgm:t>
    </dgm:pt>
    <dgm:pt modelId="{7169AA76-6CDF-411C-83F2-12F7FB06D5F6}" type="sibTrans" cxnId="{D32F9181-7569-46FA-9A24-D32CC636330C}">
      <dgm:prSet/>
      <dgm:spPr/>
      <dgm:t>
        <a:bodyPr/>
        <a:lstStyle/>
        <a:p>
          <a:endParaRPr lang="el-GR"/>
        </a:p>
      </dgm:t>
    </dgm:pt>
    <dgm:pt modelId="{E5CE4ADB-035E-45A7-AF91-1252201BA5FD}" type="pres">
      <dgm:prSet presAssocID="{EE3B8F50-66B5-4ED2-AF4F-C6FE512E6A0B}" presName="outerComposite" presStyleCnt="0">
        <dgm:presLayoutVars>
          <dgm:chMax val="5"/>
          <dgm:dir/>
          <dgm:resizeHandles val="exact"/>
        </dgm:presLayoutVars>
      </dgm:prSet>
      <dgm:spPr/>
    </dgm:pt>
    <dgm:pt modelId="{0C1040AF-6166-4401-8251-B65F2983516C}" type="pres">
      <dgm:prSet presAssocID="{EE3B8F50-66B5-4ED2-AF4F-C6FE512E6A0B}" presName="dummyMaxCanvas" presStyleCnt="0">
        <dgm:presLayoutVars/>
      </dgm:prSet>
      <dgm:spPr/>
    </dgm:pt>
    <dgm:pt modelId="{72A8420E-74F5-4EA6-96B8-231D667E2118}" type="pres">
      <dgm:prSet presAssocID="{EE3B8F50-66B5-4ED2-AF4F-C6FE512E6A0B}" presName="OneNode_1" presStyleLbl="node1" presStyleIdx="0" presStyleCnt="1" custScaleY="194118" custLinFactNeighborY="-3823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5B1C244-064E-4BB7-B675-AB9D73C753B3}" type="presOf" srcId="{EE3B8F50-66B5-4ED2-AF4F-C6FE512E6A0B}" destId="{E5CE4ADB-035E-45A7-AF91-1252201BA5FD}" srcOrd="0" destOrd="0" presId="urn:microsoft.com/office/officeart/2005/8/layout/vProcess5"/>
    <dgm:cxn modelId="{3F53E27D-C0AB-4F7A-9A38-5EAF54BD4191}" type="presOf" srcId="{131FBA05-BF49-4D34-9918-5CDD3BF61F85}" destId="{72A8420E-74F5-4EA6-96B8-231D667E2118}" srcOrd="0" destOrd="0" presId="urn:microsoft.com/office/officeart/2005/8/layout/vProcess5"/>
    <dgm:cxn modelId="{D32F9181-7569-46FA-9A24-D32CC636330C}" srcId="{EE3B8F50-66B5-4ED2-AF4F-C6FE512E6A0B}" destId="{131FBA05-BF49-4D34-9918-5CDD3BF61F85}" srcOrd="0" destOrd="0" parTransId="{E3FAD3A8-377A-4288-AEF0-9394BB1CEA0D}" sibTransId="{7169AA76-6CDF-411C-83F2-12F7FB06D5F6}"/>
    <dgm:cxn modelId="{46AF3F2B-B2D9-45F2-AA72-EBF642CA30D7}" type="presParOf" srcId="{E5CE4ADB-035E-45A7-AF91-1252201BA5FD}" destId="{0C1040AF-6166-4401-8251-B65F2983516C}" srcOrd="0" destOrd="0" presId="urn:microsoft.com/office/officeart/2005/8/layout/vProcess5"/>
    <dgm:cxn modelId="{9DCF8CC9-D751-40AB-8355-7F5863347CE7}" type="presParOf" srcId="{E5CE4ADB-035E-45A7-AF91-1252201BA5FD}" destId="{72A8420E-74F5-4EA6-96B8-231D667E2118}" srcOrd="1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8420E-74F5-4EA6-96B8-231D667E2118}">
      <dsp:nvSpPr>
        <dsp:cNvPr id="0" name=""/>
        <dsp:cNvSpPr/>
      </dsp:nvSpPr>
      <dsp:spPr>
        <a:xfrm>
          <a:off x="0" y="0"/>
          <a:ext cx="7940661" cy="3557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DADE2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>
              <a:solidFill>
                <a:srgbClr val="00B050"/>
              </a:solidFill>
            </a:rPr>
            <a:t>Ποτέ λοιπόν μην ξεχνάτε τον «άνθρωπο». </a:t>
          </a:r>
        </a:p>
        <a:p>
          <a:pPr lvl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/>
            <a:t>Σκεφθείτε πριν κάνετε ή γράψετε κάτι, αν θα το  λέγατε στον παραλήπτη, έχοντας τον μπροστά σας ή αν εσάς θα σας ενοχλούσε.</a:t>
          </a:r>
          <a:endParaRPr lang="el-GR" sz="3400" kern="1200" dirty="0"/>
        </a:p>
      </dsp:txBody>
      <dsp:txXfrm>
        <a:off x="104185" y="104185"/>
        <a:ext cx="7732291" cy="3348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1CEF2-E885-48E2-A7A6-8537DBE7565E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253FE-F08F-4D10-BC9A-0CDBD128B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95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2512770"/>
            <a:ext cx="7635250" cy="152705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650640"/>
            <a:ext cx="7940660" cy="122164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8093365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093365" cy="442844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1" y="527605"/>
            <a:ext cx="6719019" cy="916230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596540"/>
            <a:ext cx="6719018" cy="473385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374900"/>
            <a:ext cx="8398775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50"/>
            <a:ext cx="4048424" cy="61082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8423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82908"/>
            <a:ext cx="4225160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12770"/>
            <a:ext cx="4225159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2970885"/>
            <a:ext cx="8246070" cy="137434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EE006C"/>
                </a:solidFill>
              </a:rPr>
              <a:t>Netiquette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261460"/>
            <a:ext cx="8093365" cy="1221640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ΕΙΝΑΙ ΑΠΟΔΕΚΤΟ;;;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/>
            <a:endParaRPr lang="el-GR" sz="4400" dirty="0" smtClean="0">
              <a:solidFill>
                <a:srgbClr val="F8025A"/>
              </a:solidFill>
            </a:endParaRPr>
          </a:p>
        </p:txBody>
      </p:sp>
      <p:pic>
        <p:nvPicPr>
          <p:cNvPr id="7" name="6 - Εικόνα" descr="Κανόνας 2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75" y="2207360"/>
            <a:ext cx="7940660" cy="397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0"/>
            <a:ext cx="7320690" cy="159654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    ΚΑΝΟΝΑΣ 2</a:t>
            </a:r>
            <a:r>
              <a:rPr lang="el-GR" sz="4400" baseline="30000" dirty="0" smtClean="0"/>
              <a:t>ος</a:t>
            </a:r>
            <a:r>
              <a:rPr lang="el-GR" sz="4400" dirty="0" smtClean="0"/>
              <a:t> 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38425"/>
            <a:ext cx="7320691" cy="5719575"/>
          </a:xfrm>
        </p:spPr>
        <p:txBody>
          <a:bodyPr>
            <a:normAutofit/>
          </a:bodyPr>
          <a:lstStyle/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 algn="just"/>
            <a:r>
              <a:rPr lang="el-GR" b="1" dirty="0" smtClean="0">
                <a:solidFill>
                  <a:sysClr val="windowText" lastClr="000000"/>
                </a:solidFill>
              </a:rPr>
              <a:t>Σεβόμαστε την ιδιωτικότητα των χρηστών.</a:t>
            </a:r>
          </a:p>
          <a:p>
            <a:pPr lvl="0" algn="just"/>
            <a:r>
              <a:rPr lang="el-GR" b="1" dirty="0" smtClean="0">
                <a:solidFill>
                  <a:sysClr val="windowText" lastClr="000000"/>
                </a:solidFill>
              </a:rPr>
              <a:t>Δεν διαβάζουμε </a:t>
            </a:r>
            <a:r>
              <a:rPr lang="en-US" b="1" dirty="0" smtClean="0">
                <a:solidFill>
                  <a:sysClr val="windowText" lastClr="000000"/>
                </a:solidFill>
              </a:rPr>
              <a:t>e-mails</a:t>
            </a:r>
            <a:r>
              <a:rPr lang="el-GR" b="1" dirty="0" smtClean="0">
                <a:solidFill>
                  <a:sysClr val="windowText" lastClr="000000"/>
                </a:solidFill>
              </a:rPr>
              <a:t>, αρχεία, συνομιλίες τους.</a:t>
            </a:r>
          </a:p>
          <a:p>
            <a:pPr lvl="0" algn="just"/>
            <a:r>
              <a:rPr lang="el-GR" b="1" dirty="0" smtClean="0">
                <a:solidFill>
                  <a:sysClr val="windowText" lastClr="000000"/>
                </a:solidFill>
              </a:rPr>
              <a:t>Δεν κοινοποιούμε προσωπικά τους στοιχεία χωρίς άδεια.</a:t>
            </a:r>
            <a:endParaRPr lang="el-GR" b="1" dirty="0" smtClean="0"/>
          </a:p>
          <a:p>
            <a:endParaRPr lang="en-US" dirty="0" smtClean="0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- Εικόνα" descr="hq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3310" y="1138425"/>
            <a:ext cx="7320690" cy="30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ΕΙΝΑΙ ΑΠΟΔΕΚΤΟ;;;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/>
            <a:endParaRPr lang="el-GR" sz="4400" dirty="0" smtClean="0">
              <a:solidFill>
                <a:srgbClr val="F8025A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" y="220736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 </a:t>
            </a:r>
            <a:r>
              <a:rPr lang="el-GR" sz="2800" dirty="0" smtClean="0"/>
              <a:t>Η Σοφία μαθήτρια της Α΄</a:t>
            </a:r>
            <a:r>
              <a:rPr lang="el-GR" sz="2800" dirty="0"/>
              <a:t> </a:t>
            </a:r>
            <a:r>
              <a:rPr lang="el-GR" sz="2800" dirty="0" smtClean="0"/>
              <a:t>Λυκείου ανέβασε στο προφίλ της στο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</a:t>
            </a:r>
            <a:r>
              <a:rPr lang="el-GR" sz="2800" dirty="0" smtClean="0"/>
              <a:t>ένα βίντεο στο οποίο προτείνει φάρμακα για την αντιμετώπιση του καρκίνου. Σε λίγες ώρες ένας φίλος της σχολίασε το εξής: «Σοφία ,ΕΛΕΟΣ, ΤΙ ΒΙΝΤΕΟ ΕΙΝΑΙ ΑΥΤΟ;»</a:t>
            </a:r>
            <a:endParaRPr lang="el-GR" dirty="0"/>
          </a:p>
        </p:txBody>
      </p:sp>
      <p:pic>
        <p:nvPicPr>
          <p:cNvPr id="7" name="6 - Εικόνα" descr="cyberquo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7934"/>
            <a:ext cx="4266590" cy="2360065"/>
          </a:xfrm>
          <a:prstGeom prst="rect">
            <a:avLst/>
          </a:prstGeom>
        </p:spPr>
      </p:pic>
      <p:pic>
        <p:nvPicPr>
          <p:cNvPr id="9" name="8 - Εικόνα" descr="face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803345"/>
            <a:ext cx="4428445" cy="1527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0"/>
            <a:ext cx="7320690" cy="159654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    ΚΑΝΟΝΑΣ 3</a:t>
            </a:r>
            <a:r>
              <a:rPr lang="el-GR" sz="4400" baseline="30000" dirty="0" smtClean="0"/>
              <a:t>ος</a:t>
            </a:r>
            <a:r>
              <a:rPr lang="el-GR" sz="4400" dirty="0" smtClean="0"/>
              <a:t> – 4</a:t>
            </a:r>
            <a:r>
              <a:rPr lang="el-GR" sz="4400" baseline="30000" dirty="0" smtClean="0"/>
              <a:t>ος</a:t>
            </a:r>
            <a:r>
              <a:rPr lang="el-GR" sz="4400" dirty="0" smtClean="0"/>
              <a:t> 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6" y="1138425"/>
            <a:ext cx="7473396" cy="5719575"/>
          </a:xfrm>
        </p:spPr>
        <p:txBody>
          <a:bodyPr>
            <a:normAutofit lnSpcReduction="10000"/>
          </a:bodyPr>
          <a:lstStyle/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l-GR" b="1" dirty="0" smtClean="0"/>
              <a:t>Πριν μοιραστούμε πληροφορίες στο διαδίκτυο βεβαιωνόμαστε για την εγκυρότητά τους (Παραπλάνηση, Παραπληροφόρηση, Αποπροσανατολισμός).</a:t>
            </a:r>
          </a:p>
          <a:p>
            <a:pPr lvl="0" algn="just"/>
            <a:r>
              <a:rPr lang="el-GR" b="1" dirty="0" smtClean="0">
                <a:solidFill>
                  <a:sysClr val="windowText" lastClr="000000"/>
                </a:solidFill>
              </a:rPr>
              <a:t>Δεν χρησιμοποιούμε κεφαλαία γράμματα (ερμηνεύεται ως φωνές).</a:t>
            </a:r>
          </a:p>
          <a:p>
            <a:pPr lvl="0" algn="just"/>
            <a:endParaRPr lang="el-GR" b="1" dirty="0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- Εικόνα" descr="sid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3310" y="1291130"/>
            <a:ext cx="7320690" cy="244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- Εικόνα" descr="μεγαφων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03345"/>
            <a:ext cx="1823310" cy="2054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ΕΙΝΑΙ ΑΠΟΔΕΚΤΟ;;;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/>
            <a:endParaRPr lang="el-GR" sz="4400" dirty="0" smtClean="0">
              <a:solidFill>
                <a:srgbClr val="F8025A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" y="220736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 </a:t>
            </a:r>
            <a:r>
              <a:rPr lang="el-GR" sz="2800" dirty="0" smtClean="0"/>
              <a:t>Ο Θανάσης βρήκε στο Υ</a:t>
            </a:r>
            <a:r>
              <a:rPr lang="en-US" sz="2800" dirty="0" err="1" smtClean="0"/>
              <a:t>outube</a:t>
            </a:r>
            <a:r>
              <a:rPr lang="en-US" sz="2800" dirty="0" smtClean="0"/>
              <a:t> </a:t>
            </a:r>
            <a:r>
              <a:rPr lang="el-GR" sz="2800" dirty="0" smtClean="0"/>
              <a:t>ένα </a:t>
            </a:r>
            <a:r>
              <a:rPr lang="el-GR" sz="2800" dirty="0" err="1" smtClean="0"/>
              <a:t>βιντεάκι</a:t>
            </a:r>
            <a:r>
              <a:rPr lang="el-GR" sz="2800" dirty="0" smtClean="0"/>
              <a:t> με τις μεγαλύτερες γκάφες του ποδοσφαίρου. Μόλις το είδε δεν μπορούσε να σταματήσει να γελάει. Αμέσως το έστειλε</a:t>
            </a:r>
            <a:r>
              <a:rPr lang="en-US" sz="2800" dirty="0" smtClean="0"/>
              <a:t> </a:t>
            </a:r>
            <a:r>
              <a:rPr lang="el-GR" sz="2800" dirty="0" smtClean="0"/>
              <a:t>με </a:t>
            </a:r>
            <a:r>
              <a:rPr lang="en-US" sz="2800" dirty="0" smtClean="0"/>
              <a:t>email</a:t>
            </a:r>
            <a:r>
              <a:rPr lang="el-GR" sz="2800" dirty="0" smtClean="0"/>
              <a:t> σε όλες τις επαφές του προσθέτοντας στο τμήμα αποστολέα πάνω από 30 χρήστες. Το αρχείο αργούσε να ανέβει αλλά σκέφτηκε ότι τέτοιο γέλιο που έκανε, άξιζε τον κόπο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6" name="5 - Εικόνα" descr="email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803344"/>
            <a:ext cx="3048000" cy="2054655"/>
          </a:xfrm>
          <a:prstGeom prst="rect">
            <a:avLst/>
          </a:prstGeom>
        </p:spPr>
      </p:pic>
      <p:pic>
        <p:nvPicPr>
          <p:cNvPr id="8" name="7 - Εικόνα" descr="YouTub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03345"/>
            <a:ext cx="5182820" cy="22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0"/>
            <a:ext cx="7320690" cy="159654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    ΚΑΝΟΝΑΣ 5</a:t>
            </a:r>
            <a:r>
              <a:rPr lang="el-GR" sz="4400" baseline="30000" dirty="0" smtClean="0"/>
              <a:t>ος</a:t>
            </a:r>
            <a:r>
              <a:rPr lang="el-GR" sz="4400" dirty="0" smtClean="0"/>
              <a:t> – 6</a:t>
            </a:r>
            <a:r>
              <a:rPr lang="el-GR" sz="4400" baseline="30000" dirty="0" smtClean="0"/>
              <a:t>ος</a:t>
            </a:r>
            <a:r>
              <a:rPr lang="el-GR" sz="4400" dirty="0" smtClean="0"/>
              <a:t> 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38425"/>
            <a:ext cx="7320691" cy="5719575"/>
          </a:xfrm>
        </p:spPr>
        <p:txBody>
          <a:bodyPr>
            <a:normAutofit lnSpcReduction="10000"/>
          </a:bodyPr>
          <a:lstStyle/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 algn="just"/>
            <a:r>
              <a:rPr lang="el-GR" b="1" dirty="0" smtClean="0"/>
              <a:t>Σεβόμαστε το χρόνο, την ταχύτητα σύνδεσης και το χώρο των άλλων χρηστών.</a:t>
            </a:r>
          </a:p>
          <a:p>
            <a:pPr algn="just"/>
            <a:r>
              <a:rPr lang="el-GR" b="1" dirty="0" smtClean="0"/>
              <a:t>Αν στέλνουμε </a:t>
            </a:r>
            <a:r>
              <a:rPr lang="en-US" b="1" dirty="0" smtClean="0"/>
              <a:t>email </a:t>
            </a:r>
            <a:r>
              <a:rPr lang="el-GR" b="1" dirty="0" smtClean="0"/>
              <a:t>σε πολλούς παραλήπτες βάζουμε τις διευθύνσεις ως </a:t>
            </a:r>
            <a:r>
              <a:rPr lang="en-US" b="1" dirty="0" smtClean="0"/>
              <a:t>BCC</a:t>
            </a:r>
            <a:r>
              <a:rPr lang="el-GR" b="1" dirty="0" smtClean="0"/>
              <a:t> και αν προωθούμε σβήνουμε αυτές που περιέχονται.</a:t>
            </a:r>
            <a:endParaRPr lang="el-GR" b="1" dirty="0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- Εικόνα" descr="Χωρίς τίτλ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734410"/>
            <a:ext cx="1823310" cy="312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- Εικόνα" descr="BC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065" y="1138425"/>
            <a:ext cx="2430095" cy="259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- Εικόνα" descr="Κανόνας 5ο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892245" cy="373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- Εικόνα" descr="Megalo Arxei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9050" y="1138425"/>
            <a:ext cx="2892245" cy="244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ΕΙΝΑΙ ΑΠΟΔΕΚΤΟ;;;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>
              <a:buNone/>
            </a:pPr>
            <a:endParaRPr lang="el-GR" sz="4400" dirty="0" smtClean="0">
              <a:solidFill>
                <a:srgbClr val="F8025A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" y="2207360"/>
            <a:ext cx="9144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Σε ένα φόρουμ σχετικό με πληροφορίες για προβλήματα με τους Η/Υ υπάρχει ο εξής διάλογος:</a:t>
            </a:r>
          </a:p>
          <a:p>
            <a:pPr algn="just"/>
            <a:endParaRPr lang="el-GR" sz="2800" dirty="0" smtClean="0"/>
          </a:p>
          <a:p>
            <a:pPr algn="just"/>
            <a:r>
              <a:rPr lang="el-GR" sz="2800" i="1" dirty="0" smtClean="0">
                <a:solidFill>
                  <a:srgbClr val="00B0F0"/>
                </a:solidFill>
              </a:rPr>
              <a:t>Φώτης: Για σας. Στον </a:t>
            </a:r>
            <a:r>
              <a:rPr lang="el-GR" sz="2800" i="1" dirty="0" err="1" smtClean="0">
                <a:solidFill>
                  <a:srgbClr val="00B0F0"/>
                </a:solidFill>
              </a:rPr>
              <a:t>ιπολογιστή</a:t>
            </a:r>
            <a:r>
              <a:rPr lang="el-GR" sz="2800" i="1" dirty="0" smtClean="0">
                <a:solidFill>
                  <a:srgbClr val="00B0F0"/>
                </a:solidFill>
              </a:rPr>
              <a:t> μου από τότε που έβαλα τα καινούριο </a:t>
            </a:r>
            <a:r>
              <a:rPr lang="el-GR" sz="2800" i="1" dirty="0" err="1" smtClean="0">
                <a:solidFill>
                  <a:srgbClr val="00B0F0"/>
                </a:solidFill>
              </a:rPr>
              <a:t>λητουργικό</a:t>
            </a:r>
            <a:r>
              <a:rPr lang="el-GR" sz="2800" i="1" dirty="0" smtClean="0">
                <a:solidFill>
                  <a:srgbClr val="00B0F0"/>
                </a:solidFill>
              </a:rPr>
              <a:t> </a:t>
            </a:r>
            <a:r>
              <a:rPr lang="en-US" sz="2800" i="1" dirty="0" smtClean="0">
                <a:solidFill>
                  <a:srgbClr val="00B0F0"/>
                </a:solidFill>
              </a:rPr>
              <a:t>W</a:t>
            </a:r>
            <a:r>
              <a:rPr lang="el-GR" sz="2800" i="1" dirty="0" smtClean="0">
                <a:solidFill>
                  <a:srgbClr val="00B0F0"/>
                </a:solidFill>
              </a:rPr>
              <a:t>….</a:t>
            </a:r>
            <a:r>
              <a:rPr lang="en-US" sz="2800" i="1" dirty="0" smtClean="0">
                <a:solidFill>
                  <a:srgbClr val="00B0F0"/>
                </a:solidFill>
              </a:rPr>
              <a:t> </a:t>
            </a:r>
            <a:r>
              <a:rPr lang="el-GR" sz="2800" i="1" dirty="0" smtClean="0">
                <a:solidFill>
                  <a:srgbClr val="00B0F0"/>
                </a:solidFill>
              </a:rPr>
              <a:t>δεν </a:t>
            </a:r>
            <a:r>
              <a:rPr lang="el-GR" sz="2800" i="1" dirty="0" err="1" smtClean="0">
                <a:solidFill>
                  <a:srgbClr val="00B0F0"/>
                </a:solidFill>
              </a:rPr>
              <a:t>λητουργί</a:t>
            </a:r>
            <a:r>
              <a:rPr lang="el-GR" sz="2800" i="1" dirty="0" smtClean="0">
                <a:solidFill>
                  <a:srgbClr val="00B0F0"/>
                </a:solidFill>
              </a:rPr>
              <a:t> η γραμμή εργασιών καθόλου. Τι μπορεί να </a:t>
            </a:r>
            <a:r>
              <a:rPr lang="el-GR" sz="2800" i="1" dirty="0" err="1" smtClean="0">
                <a:solidFill>
                  <a:srgbClr val="00B0F0"/>
                </a:solidFill>
              </a:rPr>
              <a:t>φτέει</a:t>
            </a:r>
            <a:r>
              <a:rPr lang="el-GR" sz="2800" i="1" dirty="0" smtClean="0">
                <a:solidFill>
                  <a:srgbClr val="00B0F0"/>
                </a:solidFill>
              </a:rPr>
              <a:t>;</a:t>
            </a:r>
          </a:p>
          <a:p>
            <a:pPr algn="just"/>
            <a:r>
              <a:rPr lang="el-GR" sz="2800" i="1" dirty="0" smtClean="0">
                <a:solidFill>
                  <a:srgbClr val="00B050"/>
                </a:solidFill>
              </a:rPr>
              <a:t>Χρήστος: Φίλε, μάθε πρώτα να γράφεις και μετά στείλε ερώτημα.</a:t>
            </a:r>
          </a:p>
          <a:p>
            <a:pPr algn="just"/>
            <a:endParaRPr lang="el-GR" sz="2800" i="1" dirty="0" smtClean="0">
              <a:solidFill>
                <a:srgbClr val="00B050"/>
              </a:solidFill>
            </a:endParaRPr>
          </a:p>
          <a:p>
            <a:pPr algn="just"/>
            <a:endParaRPr lang="el-GR" sz="2800" i="1" dirty="0" smtClean="0">
              <a:solidFill>
                <a:srgbClr val="00B050"/>
              </a:solidFill>
            </a:endParaRPr>
          </a:p>
          <a:p>
            <a:pPr algn="just"/>
            <a:endParaRPr lang="el-GR" i="1" dirty="0">
              <a:solidFill>
                <a:srgbClr val="00B050"/>
              </a:solidFill>
            </a:endParaRPr>
          </a:p>
        </p:txBody>
      </p:sp>
      <p:pic>
        <p:nvPicPr>
          <p:cNvPr id="7" name="6 - Εικόνα" descr="κατάλογο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372100"/>
            <a:ext cx="45720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0"/>
            <a:ext cx="7320690" cy="159654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    ΚΑΝΟΝΑΣ 7ος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38425"/>
            <a:ext cx="7320691" cy="5719575"/>
          </a:xfrm>
        </p:spPr>
        <p:txBody>
          <a:bodyPr>
            <a:normAutofit/>
          </a:bodyPr>
          <a:lstStyle/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endParaRPr lang="el-GR" b="1" dirty="0" smtClean="0"/>
          </a:p>
          <a:p>
            <a:r>
              <a:rPr lang="el-GR" b="1" dirty="0" smtClean="0"/>
              <a:t>Δεν είμαστε επικριτικοί σε ορθογραφικά και συντακτικά λάθη, ούτε χαζές ερωτήσεις. </a:t>
            </a:r>
          </a:p>
          <a:p>
            <a:r>
              <a:rPr lang="el-GR" b="1" dirty="0" smtClean="0"/>
              <a:t>Δεν γράφουμε </a:t>
            </a:r>
            <a:r>
              <a:rPr lang="en-US" b="1" dirty="0" smtClean="0"/>
              <a:t>greeklish</a:t>
            </a:r>
            <a:r>
              <a:rPr lang="el-GR" b="1" dirty="0" smtClean="0"/>
              <a:t>.</a:t>
            </a:r>
          </a:p>
          <a:p>
            <a:endParaRPr lang="el-GR" dirty="0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- Εικόνα" descr="κανόνας 7ο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9540" y="1443835"/>
            <a:ext cx="6108200" cy="244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374901"/>
            <a:ext cx="8389625" cy="916230"/>
          </a:xfrm>
        </p:spPr>
        <p:txBody>
          <a:bodyPr>
            <a:normAutofit/>
          </a:bodyPr>
          <a:lstStyle/>
          <a:p>
            <a:r>
              <a:rPr lang="el-GR" b="1" dirty="0" smtClean="0"/>
              <a:t>ΕΚΠΑΙΔΕΥΤΙΚΟΙ ΣΤΟΧΟΙ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8965" y="1901950"/>
            <a:ext cx="4040188" cy="639762"/>
          </a:xfrm>
        </p:spPr>
        <p:txBody>
          <a:bodyPr/>
          <a:lstStyle/>
          <a:p>
            <a:r>
              <a:rPr lang="en-US" dirty="0" smtClean="0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311079"/>
          </a:xfrm>
        </p:spPr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/>
          <a:lstStyle/>
          <a:p>
            <a:r>
              <a:rPr lang="en-US" dirty="0" smtClean="0"/>
              <a:t>Product 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311079"/>
          </a:xfrm>
        </p:spPr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- Εικόνα" descr="Κανονε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Ο ΧΡΥΣΟΣ ΚΑΝΟΝΑΣ ΜΟΥ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>
              <a:buNone/>
            </a:pPr>
            <a:endParaRPr lang="el-GR" sz="4400" dirty="0" smtClean="0">
              <a:solidFill>
                <a:srgbClr val="F8025A"/>
              </a:solidFill>
            </a:endParaRPr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754374" y="2512769"/>
          <a:ext cx="7940661" cy="366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b="1" dirty="0" smtClean="0"/>
              <a:t>ΣΥΝΔΕΣΗ</a:t>
            </a:r>
            <a:endParaRPr lang="el-GR" sz="4800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48965" y="4497935"/>
            <a:ext cx="8398775" cy="610820"/>
          </a:xfrm>
        </p:spPr>
        <p:txBody>
          <a:bodyPr>
            <a:normAutofit fontScale="77500" lnSpcReduction="20000"/>
          </a:bodyPr>
          <a:lstStyle/>
          <a:p>
            <a:r>
              <a:rPr lang="el-GR" sz="5100" dirty="0" smtClean="0">
                <a:solidFill>
                  <a:srgbClr val="00B0F0"/>
                </a:solidFill>
              </a:rPr>
              <a:t>ΧΡΗΣΕΙΣ ΔΙΑΔΙΚΤΥΟΥ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48965" y="4956050"/>
            <a:ext cx="4048423" cy="1901949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3600" dirty="0" smtClean="0"/>
              <a:t>Ενημέρωση</a:t>
            </a:r>
          </a:p>
          <a:p>
            <a:pPr algn="just"/>
            <a:r>
              <a:rPr lang="el-GR" sz="3600" dirty="0" smtClean="0">
                <a:solidFill>
                  <a:srgbClr val="F8025A"/>
                </a:solidFill>
              </a:rPr>
              <a:t>Επικοινωνία</a:t>
            </a:r>
          </a:p>
          <a:p>
            <a:pPr algn="just"/>
            <a:r>
              <a:rPr lang="el-GR" sz="3600" dirty="0" smtClean="0"/>
              <a:t>Εκπαίδευση</a:t>
            </a:r>
          </a:p>
          <a:p>
            <a:pPr algn="just"/>
            <a:endParaRPr lang="el-GR" sz="4400" dirty="0" smtClean="0">
              <a:solidFill>
                <a:srgbClr val="F8025A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82820" y="4956050"/>
            <a:ext cx="3614339" cy="1901950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3600" dirty="0" smtClean="0">
                <a:solidFill>
                  <a:srgbClr val="00B050"/>
                </a:solidFill>
              </a:rPr>
              <a:t>Δικτύωση</a:t>
            </a:r>
          </a:p>
          <a:p>
            <a:pPr algn="just"/>
            <a:r>
              <a:rPr lang="el-GR" sz="3600" dirty="0" smtClean="0"/>
              <a:t>Εμπόριο</a:t>
            </a:r>
          </a:p>
          <a:p>
            <a:pPr algn="just"/>
            <a:r>
              <a:rPr lang="el-GR" sz="3600" dirty="0" smtClean="0">
                <a:solidFill>
                  <a:srgbClr val="9B6D19"/>
                </a:solidFill>
              </a:rPr>
              <a:t>Ψυχαγωγία</a:t>
            </a:r>
          </a:p>
          <a:p>
            <a:pPr algn="just"/>
            <a:endParaRPr lang="el-GR" sz="4400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2054655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00B0F0"/>
                </a:solidFill>
              </a:rPr>
              <a:t>ΔΙΑΔΙΚΤΥΟ</a:t>
            </a:r>
          </a:p>
          <a:p>
            <a:pPr algn="just"/>
            <a:r>
              <a:rPr lang="el-GR" sz="2800" dirty="0" smtClean="0"/>
              <a:t>Διασύνδεση Δικτύων: Σύνολο υπολογιστών και δικτύων που συνδέονται σε ένα παγκόσμιο δίκτυο για να επικοινωνούν και να μοιράζονται πληροφορίες. </a:t>
            </a:r>
            <a:endParaRPr lang="el-GR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6" grpId="0" build="allAtOnce"/>
      <p:bldP spid="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222195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ΑΝΑΚΕΦΑΛΑΙΩΣΗ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>
              <a:buNone/>
            </a:pPr>
            <a:r>
              <a:rPr lang="en-US" sz="4400" dirty="0" smtClean="0">
                <a:solidFill>
                  <a:srgbClr val="F8025A"/>
                </a:solidFill>
              </a:rPr>
              <a:t>e</a:t>
            </a:r>
            <a:endParaRPr lang="el-GR" sz="4400" dirty="0" smtClean="0">
              <a:solidFill>
                <a:srgbClr val="F8025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965" y="2360065"/>
            <a:ext cx="8551480" cy="440120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cs typeface="Times New Roman" panose="02020603050405020304" pitchFamily="18" charset="0"/>
              </a:rPr>
              <a:t>Netiquette</a:t>
            </a:r>
            <a:r>
              <a:rPr lang="el-GR" sz="2000" b="1" dirty="0">
                <a:cs typeface="Times New Roman" panose="02020603050405020304" pitchFamily="18" charset="0"/>
              </a:rPr>
              <a:t> </a:t>
            </a:r>
            <a:r>
              <a:rPr lang="en-US" sz="2000" b="1" dirty="0">
                <a:cs typeface="Times New Roman" panose="02020603050405020304" pitchFamily="18" charset="0"/>
              </a:rPr>
              <a:t>:</a:t>
            </a:r>
            <a:endParaRPr lang="en-US" sz="2000" b="1" dirty="0" smtClean="0">
              <a:cs typeface="Times New Roman" panose="02020603050405020304" pitchFamily="18" charset="0"/>
            </a:endParaRPr>
          </a:p>
          <a:p>
            <a:pPr lvl="0" algn="ctr"/>
            <a:r>
              <a:rPr lang="el-GR" sz="2000" dirty="0" smtClean="0">
                <a:cs typeface="Times New Roman" panose="02020603050405020304" pitchFamily="18" charset="0"/>
              </a:rPr>
              <a:t>Πρωτόκολλο συμπεριφοράς στο Διαδίκτυο</a:t>
            </a:r>
          </a:p>
          <a:p>
            <a:pPr lvl="0"/>
            <a:endParaRPr lang="el-GR" sz="2000" dirty="0">
              <a:cs typeface="Times New Roman" panose="02020603050405020304" pitchFamily="18" charset="0"/>
            </a:endParaRPr>
          </a:p>
          <a:p>
            <a:pPr lvl="0" algn="ctr"/>
            <a:r>
              <a:rPr lang="el-GR" sz="2000" b="1" dirty="0">
                <a:cs typeface="Times New Roman" panose="02020603050405020304" pitchFamily="18" charset="0"/>
              </a:rPr>
              <a:t>Κανόνες για τη σωστή και ηθική συμπεριφορά στο διαδίκτυο </a:t>
            </a:r>
            <a:r>
              <a:rPr lang="el-GR" sz="2000" b="1" dirty="0" smtClean="0"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anose="02020603050405020304" pitchFamily="18" charset="0"/>
              </a:rPr>
              <a:t>Συμπεριφερόμαστε με τους ίδιους κανόνες που ισχύουν και στην αληθινή ζωή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anose="02020603050405020304" pitchFamily="18" charset="0"/>
              </a:rPr>
              <a:t>Σεβόμαστε την ιδιωτικότητα των άλλων χρηστών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anose="02020603050405020304" pitchFamily="18" charset="0"/>
              </a:rPr>
              <a:t>Ελέγχουμε την εγκυρότητα των πληρο</a:t>
            </a:r>
            <a:r>
              <a:rPr lang="el-GR" sz="2000" dirty="0">
                <a:cs typeface="Times New Roman" panose="02020603050405020304" pitchFamily="18" charset="0"/>
              </a:rPr>
              <a:t>φ</a:t>
            </a:r>
            <a:r>
              <a:rPr lang="el-GR" sz="2000" dirty="0" smtClean="0">
                <a:cs typeface="Times New Roman" panose="02020603050405020304" pitchFamily="18" charset="0"/>
              </a:rPr>
              <a:t>οριών που μοιραζόμαστε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anose="02020603050405020304" pitchFamily="18" charset="0"/>
              </a:rPr>
              <a:t>Δεν χρησιμοποιούμε κεφαλαία όταν γράφουμε σε κάποιον χρήστη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anose="02020603050405020304" pitchFamily="18" charset="0"/>
              </a:rPr>
              <a:t>Σεβόμαστε τον χρόνο, τον χώρο και την ταχύτητα σύνδεσης των άλλων χρηστών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anose="02020603050405020304" pitchFamily="18" charset="0"/>
              </a:rPr>
              <a:t>Στέλνουμε ομαδικά μηνύματα ηλεκτρονικού ταχυδρομείο</a:t>
            </a:r>
            <a:r>
              <a:rPr lang="el-GR" sz="2000" dirty="0">
                <a:cs typeface="Times New Roman" panose="02020603050405020304" pitchFamily="18" charset="0"/>
              </a:rPr>
              <a:t>υ</a:t>
            </a:r>
            <a:r>
              <a:rPr lang="el-GR" sz="2000" dirty="0" smtClean="0">
                <a:cs typeface="Times New Roman" panose="02020603050405020304" pitchFamily="18" charset="0"/>
              </a:rPr>
              <a:t> βάζοντας τις διευθύνσεις ως </a:t>
            </a:r>
            <a:r>
              <a:rPr lang="en-US" sz="2000" dirty="0" smtClean="0">
                <a:cs typeface="Times New Roman" panose="02020603050405020304" pitchFamily="18" charset="0"/>
              </a:rPr>
              <a:t>BCC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l-GR" sz="2000" dirty="0" smtClean="0">
                <a:cs typeface="Times New Roman" panose="02020603050405020304" pitchFamily="18" charset="0"/>
              </a:rPr>
              <a:t>Σεβόμαστε την διαφορετικότητα. Δεν γράφουμε </a:t>
            </a:r>
            <a:r>
              <a:rPr lang="en-US" sz="2000" dirty="0" smtClean="0">
                <a:cs typeface="Times New Roman" panose="02020603050405020304" pitchFamily="18" charset="0"/>
              </a:rPr>
              <a:t>greeklish</a:t>
            </a:r>
            <a:endParaRPr lang="el-GR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2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38425"/>
            <a:ext cx="7320691" cy="5719575"/>
          </a:xfrm>
        </p:spPr>
        <p:txBody>
          <a:bodyPr>
            <a:normAutofit/>
          </a:bodyPr>
          <a:lstStyle/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endParaRPr lang="el-GR" b="1" dirty="0" smtClean="0"/>
          </a:p>
          <a:p>
            <a:endParaRPr lang="el-GR" dirty="0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- Εικόνα" descr="netiquette_he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3310" y="0"/>
            <a:ext cx="7320690" cy="1443835"/>
          </a:xfrm>
          <a:prstGeom prst="rect">
            <a:avLst/>
          </a:prstGeom>
        </p:spPr>
      </p:pic>
      <p:pic>
        <p:nvPicPr>
          <p:cNvPr id="10" name="9 - Εικόνα" descr="conect with respec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3310" y="1291130"/>
            <a:ext cx="7320689" cy="5566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1" y="527605"/>
            <a:ext cx="8246070" cy="916230"/>
          </a:xfrm>
        </p:spPr>
        <p:txBody>
          <a:bodyPr/>
          <a:lstStyle/>
          <a:p>
            <a:r>
              <a:rPr lang="el-GR" dirty="0" smtClean="0"/>
              <a:t>Στο Επόμενο Μάθημα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4375" y="1443835"/>
            <a:ext cx="8093364" cy="4886559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Πλεονεκτήματα και μειονεκτήματα των κοινωνικών δικτύων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3 - Εικόνα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080" y="2818181"/>
            <a:ext cx="7024430" cy="3054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2245" y="2207360"/>
            <a:ext cx="5191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200" dirty="0"/>
              <a:t>Ευχαριστώ πολύ για την </a:t>
            </a:r>
            <a:r>
              <a:rPr lang="el-GR" sz="3200" dirty="0" smtClean="0"/>
              <a:t>προσοχή σας και </a:t>
            </a:r>
            <a:r>
              <a:rPr lang="el-GR" sz="3200" dirty="0"/>
              <a:t>τη συνεργασία σας!</a:t>
            </a:r>
          </a:p>
        </p:txBody>
      </p:sp>
    </p:spTree>
    <p:extLst>
      <p:ext uri="{BB962C8B-B14F-4D97-AF65-F5344CB8AC3E}">
        <p14:creationId xmlns:p14="http://schemas.microsoft.com/office/powerpoint/2010/main" xmlns="" val="27614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0"/>
            <a:ext cx="7320690" cy="159654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ΤΡΟΠΟΙ ΕΠΙΚΟΙΝΩΝΙΑΣ</a:t>
            </a:r>
            <a:r>
              <a:rPr lang="el-GR" sz="4400" b="1" dirty="0" smtClean="0"/>
              <a:t> - </a:t>
            </a:r>
            <a:r>
              <a:rPr lang="el-GR" sz="4400" dirty="0" smtClean="0"/>
              <a:t>ΔΙΚΤΥΩΣΗΣ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6835" y="1749245"/>
            <a:ext cx="6557165" cy="4834117"/>
          </a:xfrm>
        </p:spPr>
        <p:txBody>
          <a:bodyPr/>
          <a:lstStyle/>
          <a:p>
            <a:endParaRPr lang="en-US" dirty="0" smtClean="0"/>
          </a:p>
          <a:p>
            <a:r>
              <a:rPr lang="el-GR" dirty="0" smtClean="0"/>
              <a:t>Άμεσα Μηνύματα (</a:t>
            </a:r>
            <a:r>
              <a:rPr lang="en-US" dirty="0" smtClean="0"/>
              <a:t>instant messaging)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Ηλεκτρονικό Ταχυδρομείο (</a:t>
            </a:r>
            <a:r>
              <a:rPr lang="en-US" dirty="0" smtClean="0">
                <a:solidFill>
                  <a:srgbClr val="00B0F0"/>
                </a:solidFill>
              </a:rPr>
              <a:t>e-mail)</a:t>
            </a:r>
          </a:p>
          <a:p>
            <a:r>
              <a:rPr lang="el-GR" dirty="0" smtClean="0"/>
              <a:t>Ιστολόγια (</a:t>
            </a:r>
            <a:r>
              <a:rPr lang="en-US" dirty="0" smtClean="0"/>
              <a:t>blogs)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Ομάδες συζήτησης (</a:t>
            </a:r>
            <a:r>
              <a:rPr lang="en-US" dirty="0" smtClean="0">
                <a:solidFill>
                  <a:srgbClr val="00B0F0"/>
                </a:solidFill>
              </a:rPr>
              <a:t>discussion forums)</a:t>
            </a:r>
          </a:p>
          <a:p>
            <a:r>
              <a:rPr lang="el-GR" dirty="0" smtClean="0"/>
              <a:t>Δωμάτια Επικοινωνίας (</a:t>
            </a:r>
            <a:r>
              <a:rPr lang="en-US" dirty="0" smtClean="0"/>
              <a:t>chat rooms)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Ιστοσελίδες Κοινωνικής Δικτύωσης (</a:t>
            </a:r>
            <a:r>
              <a:rPr lang="en-US" dirty="0" smtClean="0">
                <a:solidFill>
                  <a:srgbClr val="00B0F0"/>
                </a:solidFill>
              </a:rPr>
              <a:t>social networks)</a:t>
            </a:r>
          </a:p>
          <a:p>
            <a:endParaRPr lang="en-US" dirty="0" smtClean="0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1"/>
            <a:ext cx="8542329" cy="916230"/>
          </a:xfrm>
        </p:spPr>
        <p:txBody>
          <a:bodyPr>
            <a:normAutofit/>
          </a:bodyPr>
          <a:lstStyle/>
          <a:p>
            <a:r>
              <a:rPr lang="el-GR" sz="4800" b="1" dirty="0" smtClean="0"/>
              <a:t>ΕΙΣΑΓΩΓΗ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49"/>
            <a:ext cx="8266821" cy="4428445"/>
          </a:xfrm>
        </p:spPr>
        <p:txBody>
          <a:bodyPr/>
          <a:lstStyle/>
          <a:p>
            <a:pPr algn="ctr">
              <a:buNone/>
            </a:pPr>
            <a:endParaRPr lang="el-GR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- Εικόνα" descr="World-Wide-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4950" y="2360065"/>
            <a:ext cx="6099050" cy="4497935"/>
          </a:xfrm>
          <a:prstGeom prst="rect">
            <a:avLst/>
          </a:prstGeom>
        </p:spPr>
      </p:pic>
      <p:pic>
        <p:nvPicPr>
          <p:cNvPr id="7" name="6 - Εικόνα" descr="Εικόνα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70885"/>
            <a:ext cx="2900516" cy="2970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- Εικόνα" descr="Internet-600x2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222195"/>
            <a:ext cx="6719019" cy="1374345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Υπάρχει Πρωτόκολλο Ορθής Συμπεριφοράς στο ΔΙΑΔΙΚΤΥΟ;;;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- Θέση περιεχομένου" descr="netiquettedocstoc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86836" y="2665475"/>
            <a:ext cx="5955494" cy="2748690"/>
          </a:xfrm>
        </p:spPr>
      </p:pic>
    </p:spTree>
    <p:extLst>
      <p:ext uri="{BB962C8B-B14F-4D97-AF65-F5344CB8AC3E}">
        <p14:creationId xmlns:p14="http://schemas.microsoft.com/office/powerpoint/2010/main" xmlns="" val="20688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ΕΚΠΑΙΔΕΥΤΙΚΟΙ ΣΤΟΧΟΙ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1901950"/>
            <a:ext cx="9144000" cy="495605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endParaRPr lang="el-GR" sz="4400" b="1" dirty="0" smtClean="0"/>
          </a:p>
          <a:p>
            <a:pPr algn="just">
              <a:buNone/>
            </a:pPr>
            <a:r>
              <a:rPr lang="el-GR" sz="3800" b="1" dirty="0" smtClean="0"/>
              <a:t>Με την ολοκλήρωση της διδασκαλίας να είστε σε θέση να:</a:t>
            </a:r>
          </a:p>
          <a:p>
            <a:pPr algn="just"/>
            <a:r>
              <a:rPr lang="el-GR" sz="3800" dirty="0" smtClean="0">
                <a:solidFill>
                  <a:srgbClr val="F8025A"/>
                </a:solidFill>
                <a:cs typeface="Times New Roman" pitchFamily="18" charset="0"/>
              </a:rPr>
              <a:t>Γνώσεις</a:t>
            </a:r>
          </a:p>
          <a:p>
            <a:pPr lvl="1" algn="just"/>
            <a:r>
              <a:rPr lang="el-GR" sz="3800" dirty="0" smtClean="0">
                <a:cs typeface="Times New Roman" pitchFamily="18" charset="0"/>
              </a:rPr>
              <a:t>ορίζετε το Πρωτόκολλο Δικτύου </a:t>
            </a:r>
            <a:r>
              <a:rPr lang="en-US" sz="3800" dirty="0" smtClean="0">
                <a:cs typeface="Times New Roman" pitchFamily="18" charset="0"/>
              </a:rPr>
              <a:t>Netiquette.</a:t>
            </a:r>
            <a:endParaRPr lang="el-GR" sz="3800" dirty="0" smtClean="0">
              <a:cs typeface="Times New Roman" pitchFamily="18" charset="0"/>
            </a:endParaRPr>
          </a:p>
          <a:p>
            <a:pPr lvl="1" algn="just"/>
            <a:r>
              <a:rPr lang="el-GR" sz="3800" dirty="0" smtClean="0">
                <a:cs typeface="Times New Roman" pitchFamily="18" charset="0"/>
              </a:rPr>
              <a:t>κατονομάζετε και περιγράφετε τουλάχιστον 4 κανόνες σωστής συμπεριφοράς στο διαδίκτυο.</a:t>
            </a:r>
          </a:p>
          <a:p>
            <a:pPr lvl="1" algn="just"/>
            <a:r>
              <a:rPr lang="el-GR" sz="3800" dirty="0" smtClean="0">
                <a:cs typeface="Times New Roman" pitchFamily="18" charset="0"/>
              </a:rPr>
              <a:t>διακρίνετε μεταξύ ορθών και μη συμπεριφορών στο διαδίκτυο.</a:t>
            </a:r>
          </a:p>
          <a:p>
            <a:pPr algn="just"/>
            <a:r>
              <a:rPr lang="el-GR" sz="3800" dirty="0" smtClean="0">
                <a:solidFill>
                  <a:srgbClr val="F8025A"/>
                </a:solidFill>
                <a:cs typeface="Times New Roman" pitchFamily="18" charset="0"/>
              </a:rPr>
              <a:t>Δεξιότητες</a:t>
            </a:r>
          </a:p>
          <a:p>
            <a:pPr lvl="1" algn="just"/>
            <a:r>
              <a:rPr lang="el-GR" sz="3800" dirty="0" smtClean="0">
                <a:cs typeface="Times New Roman" pitchFamily="18" charset="0"/>
              </a:rPr>
              <a:t>ελέγχετε μια μη αποδεκτή συμπεριφορά ποιον βασικό κανόνα </a:t>
            </a:r>
            <a:r>
              <a:rPr lang="en-US" sz="3800" dirty="0" smtClean="0">
                <a:cs typeface="Times New Roman" pitchFamily="18" charset="0"/>
              </a:rPr>
              <a:t>Netiquette </a:t>
            </a:r>
            <a:r>
              <a:rPr lang="el-GR" sz="3800" dirty="0" smtClean="0">
                <a:cs typeface="Times New Roman" pitchFamily="18" charset="0"/>
              </a:rPr>
              <a:t>παραβιάζει.</a:t>
            </a:r>
          </a:p>
          <a:p>
            <a:pPr lvl="1" algn="just"/>
            <a:r>
              <a:rPr lang="el-GR" sz="3800" dirty="0" smtClean="0">
                <a:cs typeface="Times New Roman" pitchFamily="18" charset="0"/>
              </a:rPr>
              <a:t>διορθώνετε μη αποδεκτές συμπεριφορές στο διαδίκτυο.</a:t>
            </a:r>
            <a:endParaRPr lang="en-US" sz="3800" dirty="0" smtClean="0">
              <a:cs typeface="Times New Roman" pitchFamily="18" charset="0"/>
            </a:endParaRPr>
          </a:p>
          <a:p>
            <a:pPr lvl="1" algn="just"/>
            <a:r>
              <a:rPr lang="el-GR" sz="3800" dirty="0">
                <a:cs typeface="Times New Roman" pitchFamily="18" charset="0"/>
              </a:rPr>
              <a:t>ακολουθούν τους κανόνες και τις συμβάσεις του διαδικτύου και της ηλεκτρονικής επικοινωνίας</a:t>
            </a:r>
            <a:r>
              <a:rPr lang="el-GR" sz="3800" dirty="0" smtClean="0">
                <a:cs typeface="Times New Roman" pitchFamily="18" charset="0"/>
              </a:rPr>
              <a:t>.</a:t>
            </a:r>
          </a:p>
          <a:p>
            <a:pPr algn="just"/>
            <a:r>
              <a:rPr lang="el-GR" sz="3800" dirty="0" smtClean="0">
                <a:solidFill>
                  <a:srgbClr val="F8025A"/>
                </a:solidFill>
                <a:cs typeface="Times New Roman" pitchFamily="18" charset="0"/>
              </a:rPr>
              <a:t>Στάσεις</a:t>
            </a:r>
          </a:p>
          <a:p>
            <a:pPr lvl="1" algn="just"/>
            <a:r>
              <a:rPr lang="el-GR" sz="3800" dirty="0" smtClean="0">
                <a:cs typeface="Times New Roman" pitchFamily="18" charset="0"/>
              </a:rPr>
              <a:t>υποκινηθείτε να συμπεριφέρεστε με βάση τους βασικούς κανόνες </a:t>
            </a:r>
            <a:r>
              <a:rPr lang="en-US" sz="3800" dirty="0" smtClean="0">
                <a:cs typeface="Times New Roman" pitchFamily="18" charset="0"/>
              </a:rPr>
              <a:t>netiquette.</a:t>
            </a:r>
            <a:endParaRPr lang="el-GR" sz="3800" dirty="0" smtClean="0">
              <a:cs typeface="Times New Roman" pitchFamily="18" charset="0"/>
            </a:endParaRPr>
          </a:p>
          <a:p>
            <a:pPr lvl="1" algn="just"/>
            <a:r>
              <a:rPr lang="el-GR" sz="3800" dirty="0" smtClean="0">
                <a:cs typeface="Times New Roman" pitchFamily="18" charset="0"/>
              </a:rPr>
              <a:t>υιοθετήσετε μια υπεύθυνη στάση στην επικοινωνία σας στο διαδίκτυο</a:t>
            </a:r>
            <a:r>
              <a:rPr lang="el-GR" sz="4600" dirty="0" smtClean="0">
                <a:cs typeface="Times New Roman" pitchFamily="18" charset="0"/>
              </a:rPr>
              <a:t>.</a:t>
            </a:r>
            <a:endParaRPr lang="en-US" sz="4600" dirty="0" smtClean="0">
              <a:cs typeface="Times New Roman" pitchFamily="18" charset="0"/>
            </a:endParaRPr>
          </a:p>
          <a:p>
            <a:pPr lvl="1" algn="just"/>
            <a:r>
              <a:rPr lang="el-GR" sz="3800" dirty="0">
                <a:cs typeface="Times New Roman" pitchFamily="18" charset="0"/>
              </a:rPr>
              <a:t>εκδηλώνουν σεβασμό προς τους άλλους χρήστες του διαδικτύου, να αντιμετωπίζουν τους άλλους με ευγένεια και να αποφεύγουν τη χρήση προσβλητικών ή προκλητικών λέξεων.</a:t>
            </a:r>
          </a:p>
          <a:p>
            <a:pPr lvl="1" algn="just"/>
            <a:endParaRPr lang="el-GR" sz="4600" dirty="0" smtClean="0">
              <a:cs typeface="Times New Roman" pitchFamily="18" charset="0"/>
            </a:endParaRPr>
          </a:p>
          <a:p>
            <a:pPr lvl="1" algn="just"/>
            <a:endParaRPr lang="el-GR" sz="4400" dirty="0" smtClean="0">
              <a:solidFill>
                <a:srgbClr val="00B0F0"/>
              </a:solidFill>
            </a:endParaRPr>
          </a:p>
          <a:p>
            <a:pPr lvl="1" algn="just"/>
            <a:endParaRPr lang="el-GR" sz="4400" dirty="0" smtClean="0">
              <a:solidFill>
                <a:srgbClr val="F8025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ΟΡΙΣΜΟΣ </a:t>
            </a:r>
            <a:r>
              <a:rPr lang="en-US" sz="3800" b="1" dirty="0" smtClean="0"/>
              <a:t>NETIQUETTE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/>
              <a:t>Σύνθεση των λέξεων </a:t>
            </a:r>
            <a:r>
              <a:rPr lang="en-US" sz="2400" dirty="0" smtClean="0"/>
              <a:t>Network</a:t>
            </a:r>
            <a:r>
              <a:rPr lang="el-GR" sz="2400" dirty="0" smtClean="0"/>
              <a:t> + </a:t>
            </a:r>
            <a:r>
              <a:rPr lang="en-US" sz="2400" dirty="0" smtClean="0"/>
              <a:t>Etiquette.</a:t>
            </a:r>
          </a:p>
          <a:p>
            <a:pPr algn="just"/>
            <a:r>
              <a:rPr lang="el-GR" sz="2400" dirty="0" smtClean="0">
                <a:solidFill>
                  <a:srgbClr val="00B0F0"/>
                </a:solidFill>
              </a:rPr>
              <a:t>Κανόνες για την ηθική και σωστή συμπεριφορά στο Διαδίκτυο (Κοινωνικά Αποδεκτή).</a:t>
            </a:r>
            <a:endParaRPr lang="en-US" sz="2400" dirty="0" smtClean="0">
              <a:solidFill>
                <a:srgbClr val="00B0F0"/>
              </a:solidFill>
            </a:endParaRPr>
          </a:p>
          <a:p>
            <a:pPr algn="just"/>
            <a:r>
              <a:rPr lang="el-GR" sz="2400" dirty="0" smtClean="0"/>
              <a:t>Πρωτόκολλο Συμπεριφοράς Διαδικτύου που δεν βασίζεται σε νόμους.</a:t>
            </a:r>
            <a:endParaRPr lang="en-US" sz="2400" dirty="0" smtClean="0"/>
          </a:p>
          <a:p>
            <a:pPr algn="just"/>
            <a:r>
              <a:rPr lang="el-GR" sz="2400" dirty="0" smtClean="0">
                <a:solidFill>
                  <a:srgbClr val="00B0F0"/>
                </a:solidFill>
              </a:rPr>
              <a:t>Στόχος: Η «ειρηνική - φιλική συμβίωση» στους εικονικούς κόσμους.</a:t>
            </a:r>
          </a:p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/>
            <a:endParaRPr lang="el-GR" sz="4400" dirty="0" smtClean="0">
              <a:solidFill>
                <a:srgbClr val="F8025A"/>
              </a:solidFill>
            </a:endParaRPr>
          </a:p>
        </p:txBody>
      </p:sp>
      <p:pic>
        <p:nvPicPr>
          <p:cNvPr id="5" name="4 - Εικόνα" descr="8151190285_cdddaacb33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50641"/>
            <a:ext cx="9144000" cy="220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1670" y="374900"/>
            <a:ext cx="8542330" cy="763525"/>
          </a:xfrm>
        </p:spPr>
        <p:txBody>
          <a:bodyPr>
            <a:noAutofit/>
          </a:bodyPr>
          <a:lstStyle/>
          <a:p>
            <a:r>
              <a:rPr lang="el-GR" sz="3800" b="1" dirty="0" smtClean="0"/>
              <a:t>ΕΙΝΑΙ ΑΠΟΔΕΚΤΟ;;;</a:t>
            </a:r>
            <a:endParaRPr lang="el-GR" sz="38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2054654"/>
            <a:ext cx="9144000" cy="4803345"/>
          </a:xfrm>
        </p:spPr>
        <p:txBody>
          <a:bodyPr>
            <a:normAutofit/>
          </a:bodyPr>
          <a:lstStyle/>
          <a:p>
            <a:pPr lvl="1" algn="just">
              <a:buNone/>
            </a:pPr>
            <a:endParaRPr lang="el-GR" sz="4400" dirty="0" smtClean="0">
              <a:solidFill>
                <a:srgbClr val="00B0F0"/>
              </a:solidFill>
            </a:endParaRPr>
          </a:p>
          <a:p>
            <a:pPr lvl="1" algn="just"/>
            <a:endParaRPr lang="el-GR" sz="4400" dirty="0" smtClean="0">
              <a:solidFill>
                <a:srgbClr val="F8025A"/>
              </a:solidFill>
            </a:endParaRPr>
          </a:p>
        </p:txBody>
      </p:sp>
      <p:pic>
        <p:nvPicPr>
          <p:cNvPr id="6" name="5 - Εικόνα" descr="Κανόνας 1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75" y="2266949"/>
            <a:ext cx="7940660" cy="3758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0"/>
            <a:ext cx="7320690" cy="159654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    ΚΑΝΟΝΑΣ 1</a:t>
            </a:r>
            <a:r>
              <a:rPr lang="el-GR" sz="4400" baseline="30000" dirty="0" smtClean="0"/>
              <a:t>ος</a:t>
            </a:r>
            <a:r>
              <a:rPr lang="el-GR" sz="4400" dirty="0" smtClean="0"/>
              <a:t> 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38425"/>
            <a:ext cx="7320691" cy="5444937"/>
          </a:xfrm>
        </p:spPr>
        <p:txBody>
          <a:bodyPr>
            <a:normAutofit/>
          </a:bodyPr>
          <a:lstStyle/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l-GR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/>
            <a:endParaRPr lang="en-US" dirty="0" smtClean="0">
              <a:solidFill>
                <a:sysClr val="windowText" lastClr="000000"/>
              </a:solidFill>
            </a:endParaRPr>
          </a:p>
          <a:p>
            <a:pPr lvl="0" algn="just"/>
            <a:r>
              <a:rPr lang="el-GR" b="1" dirty="0" smtClean="0">
                <a:solidFill>
                  <a:sysClr val="windowText" lastClr="000000"/>
                </a:solidFill>
              </a:rPr>
              <a:t>Όπως και στην αληθινή ζωή, έτσι και στο διαδίκτυο ισχύουν οι ίδιοι κανόνες καλής συμπεριφοράς.</a:t>
            </a:r>
            <a:r>
              <a:rPr lang="en-US" b="1" dirty="0" smtClean="0">
                <a:solidFill>
                  <a:sysClr val="windowText" lastClr="000000"/>
                </a:solidFill>
              </a:rPr>
              <a:t> </a:t>
            </a:r>
            <a:endParaRPr lang="el-GR" b="1" dirty="0" smtClean="0">
              <a:solidFill>
                <a:sysClr val="windowText" lastClr="000000"/>
              </a:solidFill>
            </a:endParaRPr>
          </a:p>
          <a:p>
            <a:pPr lvl="0" algn="just"/>
            <a:r>
              <a:rPr lang="el-GR" b="1" dirty="0" smtClean="0">
                <a:solidFill>
                  <a:sysClr val="windowText" lastClr="000000"/>
                </a:solidFill>
              </a:rPr>
              <a:t>Πίσω από τον υπολογιστή είναι ένας άνθρωπος.</a:t>
            </a:r>
            <a:endParaRPr lang="el-GR" b="1" dirty="0" smtClean="0"/>
          </a:p>
          <a:p>
            <a:endParaRPr lang="en-US" dirty="0" smtClean="0"/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- Εικόνα" descr="Kanona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3310" y="1138425"/>
            <a:ext cx="7320691" cy="290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Προβολή στην οθόνη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Office Theme</vt:lpstr>
      <vt:lpstr>Netiquette </vt:lpstr>
      <vt:lpstr>ΣΥΝΔΕΣΗ</vt:lpstr>
      <vt:lpstr>ΤΡΟΠΟΙ ΕΠΙΚΟΙΝΩΝΙΑΣ - ΔΙΚΤΥΩΣΗΣ</vt:lpstr>
      <vt:lpstr>ΕΙΣΑΓΩΓΗ</vt:lpstr>
      <vt:lpstr>Υπάρχει Πρωτόκολλο Ορθής Συμπεριφοράς στο ΔΙΑΔΙΚΤΥΟ;;;</vt:lpstr>
      <vt:lpstr>ΕΚΠΑΙΔΕΥΤΙΚΟΙ ΣΤΟΧΟΙ</vt:lpstr>
      <vt:lpstr>ΟΡΙΣΜΟΣ NETIQUETTE</vt:lpstr>
      <vt:lpstr>ΕΙΝΑΙ ΑΠΟΔΕΚΤΟ;;;</vt:lpstr>
      <vt:lpstr>    ΚΑΝΟΝΑΣ 1ος </vt:lpstr>
      <vt:lpstr>ΕΙΝΑΙ ΑΠΟΔΕΚΤΟ;;;</vt:lpstr>
      <vt:lpstr>    ΚΑΝΟΝΑΣ 2ος </vt:lpstr>
      <vt:lpstr>ΕΙΝΑΙ ΑΠΟΔΕΚΤΟ;;;</vt:lpstr>
      <vt:lpstr>    ΚΑΝΟΝΑΣ 3ος – 4ος </vt:lpstr>
      <vt:lpstr>ΕΙΝΑΙ ΑΠΟΔΕΚΤΟ;;;</vt:lpstr>
      <vt:lpstr>    ΚΑΝΟΝΑΣ 5ος – 6ος </vt:lpstr>
      <vt:lpstr>ΕΙΝΑΙ ΑΠΟΔΕΚΤΟ;;;</vt:lpstr>
      <vt:lpstr>    ΚΑΝΟΝΑΣ 7ος</vt:lpstr>
      <vt:lpstr>ΕΚΠΑΙΔΕΥΤΙΚΟΙ ΣΤΟΧΟΙ</vt:lpstr>
      <vt:lpstr>Ο ΧΡΥΣΟΣ ΚΑΝΟΝΑΣ ΜΟΥ</vt:lpstr>
      <vt:lpstr>ΑΝΑΚΕΦΑΛΑΙΩΣΗ</vt:lpstr>
      <vt:lpstr>Διαφάνεια 21</vt:lpstr>
      <vt:lpstr>Στο Επόμενο Μάθημα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2015-04-05T09:06:01Z</dcterms:created>
  <dcterms:modified xsi:type="dcterms:W3CDTF">2025-10-16T08:03:42Z</dcterms:modified>
</cp:coreProperties>
</file>