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797675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0D85"/>
    <a:srgbClr val="5E412A"/>
    <a:srgbClr val="12996E"/>
    <a:srgbClr val="ED1C66"/>
    <a:srgbClr val="9D1CE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ED8F40-B68D-454D-8FA2-998186B05DA0}" v="85" dt="2023-01-20T17:04:55.881"/>
    <p1510:client id="{78706181-1166-4D1D-84E1-F6B72F30BAF0}" v="2019" dt="2023-01-20T14:30:12.754"/>
    <p1510:client id="{9E833B96-C27D-4D27-BC0F-67F8FD88377D}" v="13" dt="2023-01-25T18:35:08.536"/>
    <p1510:client id="{A0981AE7-1205-48B6-93FB-0802334F9D3A}" v="3" dt="2023-01-20T17:09:23.3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" d="2"/>
          <a:sy n="1" d="2"/>
        </p:scale>
        <p:origin x="-1906" y="-8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AD96F2-02BD-E71F-EFBD-14FECCF2D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7172325" cy="3152251"/>
          </a:xfrm>
        </p:spPr>
        <p:txBody>
          <a:bodyPr anchor="b"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BE90113-E8E1-4E48-41BC-583802BFC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0137"/>
            <a:ext cx="7172325" cy="112236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FAC7EE5-BFF0-D779-4261-E239DB45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789492-34ED-FE24-4F29-E4C8F549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B0C886-7F1E-7BC1-9A9E-B24C2AC2F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1C74AEE6-9CA7-5247-DC34-99634247DF50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06797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2F4143-3C41-D626-8F64-36A9C9F1A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914400"/>
            <a:ext cx="9962791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452C4FB-B560-A0FC-6435-952981BC9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2285997"/>
            <a:ext cx="9962791" cy="38909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87CEC4F-0A90-11E2-E43E-B9E765AFB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B2A5B4-1D77-B0AC-49E7-CAE9556B1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1396EF9-2FDA-8E87-D546-8840CEBF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3700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4085AB7-38B3-7F80-0B2D-7960F5637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24513" y="1052423"/>
            <a:ext cx="1771292" cy="49170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ADBDC3-E9EA-8699-B2E4-4C7784455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06414" y="1052424"/>
            <a:ext cx="7873043" cy="49170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1DBEDE-3A67-6FCA-25F3-B91F7C82E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9EFF51-4318-20EA-3A3A-8FE203B1A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CD9703-5BAD-DE95-98D9-0F30E7C09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2116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4532FD-157B-437C-E9D5-B66E8B3B1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790A51-A7E8-7A6A-5FD0-F9B250BE4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578C8B8-F999-7D95-435D-17CE6ACC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427265-C89C-937F-1DA3-F377F687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6EB89E-4530-3632-3485-F481DB04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1614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18056A-761D-1DBC-276A-2A46D153C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1613" y="1355763"/>
            <a:ext cx="6972300" cy="2255794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93904B3-6AC1-19D5-3EAE-2009A3B4C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4921820"/>
            <a:ext cx="5524500" cy="1150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FA2A86D-493D-5BF6-8AA6-F1231E3BA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9CCCD76-6623-164A-7BFA-207AFA057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DA64312-1F20-5486-62B0-A8BB8829D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4703F1C9-9114-4426-6F07-F7FF9CCD5FC4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8169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BCFC4C-4D16-E5A8-F934-8B158F6F2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9BDE54-F935-945D-3E4F-B659695E8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2500" y="2286002"/>
            <a:ext cx="5067300" cy="38909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28F3710-E06B-05DE-937A-C92E52569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1"/>
            <a:ext cx="5067300" cy="3890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7302EFD-42D3-11C1-677E-0E478B93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24C2F08-0D93-B14B-6106-2925DF3E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9A5DE81-F2AB-CCB9-8B68-5E4F3101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2801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F2D81B-4E36-1511-E9A7-8FB931B41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1004888"/>
            <a:ext cx="10287000" cy="9001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7FA73DE-183B-9473-20AD-2D3BFED84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1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D70FB3D-60AC-DEF2-4472-31B4E076C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1" y="3048001"/>
            <a:ext cx="4886325" cy="32226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16E5BDB-B29C-788F-E2FB-6C154E8FE8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3174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513FF49-3276-24CA-BC81-FA92C0A93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3174" y="3048000"/>
            <a:ext cx="4886325" cy="32226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E8FA1C8-C196-9BE1-F603-3FC17EDD9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FB79692-E142-E1D7-AD17-30C5F1365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C90FCF2-7B78-2A2A-F878-58335FEA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BC2D0356-1ECF-682B-F87A-811BDD28B2CB}"/>
              </a:ext>
            </a:extLst>
          </p:cNvPr>
          <p:cNvCxnSpPr>
            <a:cxnSpLocks/>
          </p:cNvCxnSpPr>
          <p:nvPr/>
        </p:nvCxnSpPr>
        <p:spPr>
          <a:xfrm>
            <a:off x="1052513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B906CA06-9701-E645-C0A5-594B227B288F}"/>
              </a:ext>
            </a:extLst>
          </p:cNvPr>
          <p:cNvCxnSpPr>
            <a:cxnSpLocks/>
          </p:cNvCxnSpPr>
          <p:nvPr/>
        </p:nvCxnSpPr>
        <p:spPr>
          <a:xfrm>
            <a:off x="6435725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1213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4214DA-C0D4-E152-7F42-F6352C96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914400"/>
            <a:ext cx="97155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EC2AA04-1E84-460C-F560-A228F930F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4AB260E-3910-7D1B-5074-24F5F0AB5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C2020F1-A878-9B80-6B4F-7D71406B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4848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B7652D6-7AE9-3E3B-5C1B-2B4399B1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9A7127E-2A63-6F45-4C40-835843630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C56FB79-D9D1-5381-0019-E24F8B4DA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325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DC23B5-7DA9-0E4F-DA39-4624DB8A2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69065"/>
            <a:ext cx="3266536" cy="2312979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4A5E77-518A-1FB9-B473-E19CADE04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4423" y="987425"/>
            <a:ext cx="5615077" cy="4873625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365344F-7D06-2406-D113-D24587835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47801"/>
            <a:ext cx="3266536" cy="23828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22BE708-BAD0-A0A6-9332-9D2179E67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8A70050-9362-4EC4-6B73-3A38445B7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6CDA991-8608-CAB4-33FA-03D380D2F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5529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07B837-332D-9100-E007-7DE27948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385457"/>
            <a:ext cx="3312543" cy="2304288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E0DE983-0B0E-07CC-8C57-4EA529E27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24423" y="957263"/>
            <a:ext cx="5372189" cy="4962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4CAB867-3FC6-5007-61B0-D9B7E5B0C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58315"/>
            <a:ext cx="3312542" cy="196147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6FC7E0F-BFE1-7134-163B-B777970B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D395D0B-4F98-F3BE-FB23-22D8C5D41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2FB2E3D-2188-B7A9-0ECE-97814735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1987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5258B98-3BD5-0A20-B0E7-944EAEB2654A}"/>
              </a:ext>
            </a:extLst>
          </p:cNvPr>
          <p:cNvSpPr/>
          <p:nvPr/>
        </p:nvSpPr>
        <p:spPr>
          <a:xfrm>
            <a:off x="0" y="3510612"/>
            <a:ext cx="12192000" cy="3347388"/>
          </a:xfrm>
          <a:prstGeom prst="rect">
            <a:avLst/>
          </a:prstGeom>
          <a:gradFill>
            <a:gsLst>
              <a:gs pos="14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0D404C1-E8A5-65FC-C068-21EA0397E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57238"/>
            <a:ext cx="10287000" cy="1147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DCFD78-F171-BA47-AAF3-C6EB75F94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285997"/>
            <a:ext cx="10287000" cy="3890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965A77-B1AB-D608-A6C5-F0F99B691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68087" y="4756249"/>
            <a:ext cx="2476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9D0D92BC-42A9-434B-8530-ADBF4485E407}" type="datetimeFigureOut">
              <a:rPr lang="en-US" smtClean="0"/>
              <a:pPr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DE34E5-5E9B-7786-05B5-B93241EE2F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589519" y="1758059"/>
            <a:ext cx="2433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25CD4B-611E-32FA-419D-326099EEF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9542" y="3246437"/>
            <a:ext cx="533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417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2120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9496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3210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4C412FDE-59D3-DADB-5CCD-591E2A01F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08760"/>
            <a:ext cx="10195560" cy="504444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l-GR" sz="2200" dirty="0" smtClean="0"/>
              <a:t>Εσείς </a:t>
            </a:r>
            <a:r>
              <a:rPr lang="el-GR" sz="2200" dirty="0"/>
              <a:t>και </a:t>
            </a:r>
            <a:r>
              <a:rPr lang="el-GR" sz="2200" dirty="0" smtClean="0"/>
              <a:t>οι συνεργάτες σας </a:t>
            </a:r>
            <a:r>
              <a:rPr lang="el-GR" sz="2200" dirty="0"/>
              <a:t>θα χτίσετε μια γέφυρα </a:t>
            </a:r>
            <a:r>
              <a:rPr lang="el-GR" sz="2200" dirty="0" smtClean="0"/>
              <a:t>που, </a:t>
            </a:r>
            <a:r>
              <a:rPr lang="el-GR" sz="2200" dirty="0"/>
              <a:t>σχεδιάσατε από σπαγγέτι. Όταν θα έχετε χτίσει τη γέφυρα, θα τη ζυγίσουμε, και τότε θα χρησιμοποιήσουμε μια </a:t>
            </a:r>
            <a:r>
              <a:rPr lang="el-GR" sz="2200" dirty="0" smtClean="0"/>
              <a:t>δοκιμή καταστροφής </a:t>
            </a:r>
            <a:r>
              <a:rPr lang="el-GR" sz="2200" dirty="0"/>
              <a:t>για να καθορίσουμε την επιτυχία </a:t>
            </a:r>
            <a:r>
              <a:rPr lang="el-GR" sz="2200" dirty="0" smtClean="0"/>
              <a:t>σας.</a:t>
            </a:r>
            <a:r>
              <a:rPr lang="el-GR" sz="2200" dirty="0"/>
              <a:t> </a:t>
            </a:r>
          </a:p>
          <a:p>
            <a:pPr marL="0" indent="0">
              <a:buNone/>
            </a:pPr>
            <a:r>
              <a:rPr lang="el-GR" sz="2200" dirty="0"/>
              <a:t>Στην πραγματικότητα, θέλουμε τις γέφυρές μας να είναι γερές, αλλά εύκολες και οικονομικές </a:t>
            </a:r>
            <a:r>
              <a:rPr lang="el-GR" sz="2200" dirty="0" smtClean="0"/>
              <a:t>στην κατασκευή τους.</a:t>
            </a:r>
            <a:r>
              <a:rPr lang="el-GR" sz="2200" dirty="0"/>
              <a:t> </a:t>
            </a:r>
          </a:p>
          <a:p>
            <a:pPr marL="0" indent="0">
              <a:buNone/>
            </a:pPr>
            <a:r>
              <a:rPr lang="el-GR" sz="2200" b="1" dirty="0"/>
              <a:t>Επομένως, η βαθμολογία σας θα κριθεί από:</a:t>
            </a:r>
          </a:p>
          <a:p>
            <a:r>
              <a:rPr lang="el-GR" sz="2200" dirty="0"/>
              <a:t>Το </a:t>
            </a:r>
            <a:r>
              <a:rPr lang="el-GR" sz="2200" dirty="0" smtClean="0"/>
              <a:t>συνολικό </a:t>
            </a:r>
            <a:r>
              <a:rPr lang="el-GR" sz="2200" dirty="0"/>
              <a:t>βάρος της ολοκληρωμένης γέφυράς </a:t>
            </a:r>
            <a:r>
              <a:rPr lang="el-GR" sz="2200" dirty="0" smtClean="0"/>
              <a:t>σας</a:t>
            </a:r>
            <a:endParaRPr lang="el-GR" sz="2200" dirty="0"/>
          </a:p>
          <a:p>
            <a:r>
              <a:rPr lang="el-GR" sz="2200" dirty="0"/>
              <a:t>Το βάρος που η γέφυρά σας </a:t>
            </a:r>
            <a:r>
              <a:rPr lang="el-GR" sz="2200" dirty="0" smtClean="0"/>
              <a:t>αντέξει</a:t>
            </a:r>
            <a:endParaRPr lang="el-GR" sz="2200" dirty="0"/>
          </a:p>
          <a:p>
            <a:pPr marL="0" indent="0">
              <a:buNone/>
            </a:pPr>
            <a:r>
              <a:rPr lang="el-GR" sz="2200" dirty="0"/>
              <a:t>Η ομάδα με την </a:t>
            </a:r>
            <a:r>
              <a:rPr lang="el-GR" sz="2200" b="1" u="sng" dirty="0"/>
              <a:t>ελαφρότερη και δυνατότερη</a:t>
            </a:r>
            <a:r>
              <a:rPr lang="el-GR" sz="2200" dirty="0"/>
              <a:t> γέφυρα θα αποκτήσει </a:t>
            </a:r>
            <a:r>
              <a:rPr lang="el-GR" sz="2200" u="sng" dirty="0"/>
              <a:t>την υψηλότερη </a:t>
            </a:r>
            <a:r>
              <a:rPr lang="el-GR" sz="2200" u="sng" dirty="0" smtClean="0"/>
              <a:t>βαθμολογία</a:t>
            </a:r>
            <a:endParaRPr lang="el-GR" sz="2200" u="sng" dirty="0"/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4" name="3 - TextBox"/>
          <p:cNvSpPr txBox="1"/>
          <p:nvPr/>
        </p:nvSpPr>
        <p:spPr>
          <a:xfrm>
            <a:off x="1402080" y="487680"/>
            <a:ext cx="975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/>
              <a:t>ΕΡΓΑΣΙΑ : ΓΕΦΥΡΑ ΣΠΑΓΓΕΤΙ</a:t>
            </a:r>
          </a:p>
          <a:p>
            <a:pPr algn="ctr"/>
            <a:endParaRPr lang="el-GR" sz="2000" b="1" dirty="0" smtClean="0"/>
          </a:p>
          <a:p>
            <a:pPr algn="ctr"/>
            <a:r>
              <a:rPr lang="el-GR" sz="2000" b="1" dirty="0" smtClean="0"/>
              <a:t>ΓΕΝΙΚΑ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xmlns="" val="1825174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777A8D31-9829-6878-D369-B4DC88CE4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938" y="481850"/>
            <a:ext cx="10287000" cy="561415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42900" indent="-342900">
              <a:buNone/>
            </a:pPr>
            <a:r>
              <a:rPr lang="el-GR" sz="2000" b="1" dirty="0" smtClean="0"/>
              <a:t>Όσο  ελαφρύτερη, τόσο καλύτερη! Κάνετε οικονομία στην </a:t>
            </a:r>
            <a:r>
              <a:rPr lang="el-GR" sz="2000" b="1" dirty="0"/>
              <a:t>κόλλα σας και πάρτε περισσότερους πόντους</a:t>
            </a:r>
            <a:r>
              <a:rPr lang="el-GR" sz="2000" b="1" dirty="0" smtClean="0"/>
              <a:t>!</a:t>
            </a:r>
          </a:p>
          <a:p>
            <a:pPr marL="342900" indent="-342900">
              <a:buNone/>
            </a:pPr>
            <a:endParaRPr lang="el-GR" dirty="0" smtClean="0"/>
          </a:p>
          <a:p>
            <a:pPr marL="342900" indent="-342900">
              <a:buNone/>
            </a:pPr>
            <a:endParaRPr lang="el-GR" dirty="0" smtClean="0"/>
          </a:p>
          <a:p>
            <a:pPr marL="342900" indent="-342900">
              <a:buNone/>
            </a:pPr>
            <a:endParaRPr lang="el-GR" dirty="0" smtClean="0"/>
          </a:p>
          <a:p>
            <a:pPr marL="342900" indent="-342900">
              <a:buNone/>
            </a:pPr>
            <a:endParaRPr lang="el-GR" dirty="0" smtClean="0"/>
          </a:p>
          <a:p>
            <a:pPr marL="342900" indent="-342900">
              <a:buNone/>
            </a:pPr>
            <a:endParaRPr lang="el-GR" dirty="0" smtClean="0"/>
          </a:p>
          <a:p>
            <a:pPr marL="342900" indent="-342900">
              <a:buNone/>
            </a:pPr>
            <a:endParaRPr lang="el-GR" dirty="0" smtClean="0"/>
          </a:p>
          <a:p>
            <a:pPr marL="342900" indent="-342900">
              <a:buNone/>
            </a:pPr>
            <a:endParaRPr lang="el-GR" dirty="0" smtClean="0"/>
          </a:p>
          <a:p>
            <a:pPr marL="342900" indent="-342900">
              <a:buNone/>
            </a:pPr>
            <a:endParaRPr lang="el-GR" dirty="0" smtClean="0"/>
          </a:p>
          <a:p>
            <a:pPr marL="342900" indent="-342900">
              <a:buNone/>
            </a:pPr>
            <a:endParaRPr lang="el-GR" dirty="0" smtClean="0"/>
          </a:p>
          <a:p>
            <a:pPr marL="342900" indent="-342900">
              <a:buNone/>
            </a:pPr>
            <a:endParaRPr lang="el-GR" dirty="0" smtClean="0"/>
          </a:p>
          <a:p>
            <a:pPr marL="342900" indent="-342900">
              <a:buNone/>
            </a:pPr>
            <a:r>
              <a:rPr lang="el-GR" sz="2200" b="1" dirty="0" smtClean="0"/>
              <a:t>Αυτή είναι μία γέφυρα από ξύλο </a:t>
            </a:r>
            <a:r>
              <a:rPr lang="el-GR" sz="2200" b="1" dirty="0" err="1" smtClean="0"/>
              <a:t>μπάλσα</a:t>
            </a:r>
            <a:r>
              <a:rPr lang="el-GR" sz="2200" b="1" dirty="0" smtClean="0"/>
              <a:t>. Είναι παρόμοια με την εκδοχή από σπαγγέτι.</a:t>
            </a:r>
          </a:p>
          <a:p>
            <a:pPr marL="342900" indent="-34290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6" name="Εικόνα 6" descr="Εικόνα που περιέχει γέφυρα, κτίριο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C1F77448-920C-469B-821F-DCD441C30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9926" y="1463040"/>
            <a:ext cx="5581593" cy="3434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49651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D39D4CD5-DA63-3BE5-8D8F-556C21DF8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412" y="705968"/>
            <a:ext cx="6332668" cy="494431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l-GR" sz="2400" b="1" dirty="0" smtClean="0"/>
              <a:t>Να </a:t>
            </a:r>
            <a:r>
              <a:rPr lang="el-GR" sz="2400" b="1" dirty="0"/>
              <a:t>λάβετε υπόψη ότι:</a:t>
            </a:r>
          </a:p>
          <a:p>
            <a:pPr marL="0" indent="0">
              <a:buNone/>
            </a:pPr>
            <a:r>
              <a:rPr lang="el-GR" sz="2400" dirty="0"/>
              <a:t>Η γέφυρά σας θα έχει τέσσερα κύρια μέρη.</a:t>
            </a:r>
          </a:p>
          <a:p>
            <a:r>
              <a:rPr lang="el-GR" sz="2400" dirty="0"/>
              <a:t>Δύο πλευρές</a:t>
            </a:r>
          </a:p>
          <a:p>
            <a:r>
              <a:rPr lang="el-GR" sz="2400" dirty="0"/>
              <a:t>Μια βάση </a:t>
            </a:r>
            <a:r>
              <a:rPr lang="el-GR" sz="2400" dirty="0" smtClean="0"/>
              <a:t>(το οδόστρωμα)</a:t>
            </a:r>
            <a:endParaRPr lang="el-GR" sz="2400" dirty="0"/>
          </a:p>
          <a:p>
            <a:r>
              <a:rPr lang="el-GR" sz="2400" dirty="0"/>
              <a:t>Και </a:t>
            </a:r>
            <a:r>
              <a:rPr lang="el-GR" sz="2400" dirty="0" smtClean="0"/>
              <a:t> ένα ταβάνι (ουρανό)!</a:t>
            </a:r>
            <a:endParaRPr lang="el-GR" sz="2400" dirty="0"/>
          </a:p>
          <a:p>
            <a:pPr marL="0" indent="0">
              <a:buNone/>
            </a:pPr>
            <a:r>
              <a:rPr lang="el-GR" sz="2400" dirty="0" smtClean="0"/>
              <a:t>Εσείς</a:t>
            </a:r>
            <a:r>
              <a:rPr lang="el-GR" sz="2400" dirty="0"/>
              <a:t>  θα </a:t>
            </a:r>
            <a:r>
              <a:rPr lang="el-GR" sz="2400" dirty="0" smtClean="0"/>
              <a:t>κατασκευάσετε </a:t>
            </a:r>
            <a:r>
              <a:rPr lang="el-GR" sz="2400" dirty="0"/>
              <a:t>αυτά τα </a:t>
            </a:r>
            <a:r>
              <a:rPr lang="el-GR" sz="2400" dirty="0" smtClean="0"/>
              <a:t>κομμάτια σε επίπεδη επιφάνεια και </a:t>
            </a:r>
            <a:r>
              <a:rPr lang="el-GR" sz="2400" dirty="0"/>
              <a:t>μετά θα τα </a:t>
            </a:r>
            <a:r>
              <a:rPr lang="el-GR" sz="2400" dirty="0" smtClean="0"/>
              <a:t>συναρμολογήσετε </a:t>
            </a:r>
            <a:r>
              <a:rPr lang="el-GR" sz="2400" dirty="0"/>
              <a:t>σε μια γέφυρα τριών διαστάσεων-παρόμοια με τους τέσσερις τοίχους ενός σπιτιού.</a:t>
            </a:r>
          </a:p>
        </p:txBody>
      </p:sp>
      <p:pic>
        <p:nvPicPr>
          <p:cNvPr id="5" name="Εικόνα 4" descr="Εικόνα που περιέχει αξεσουάρ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A8435DC2-9239-0E6D-7C6C-57950FEC31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1860829"/>
            <a:ext cx="4693920" cy="312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06669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D70BC64E-B094-49DE-BD9C-DB662FCF59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A718E0F5-1EF3-64D6-0802-B7983AC632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3737234"/>
            <a:ext cx="12192000" cy="3120318"/>
          </a:xfrm>
          <a:prstGeom prst="rect">
            <a:avLst/>
          </a:prstGeom>
          <a:gradFill>
            <a:gsLst>
              <a:gs pos="14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8CA2FEBD-7CA2-BA3B-969F-85AEB7B23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396240"/>
            <a:ext cx="4717227" cy="509016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l-GR" sz="2400" b="1" dirty="0" smtClean="0"/>
              <a:t>Απαραίτητοι </a:t>
            </a:r>
            <a:r>
              <a:rPr lang="el-GR" sz="2400" b="1" dirty="0"/>
              <a:t>κανόνες ασφαλείας: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sz="2000" dirty="0"/>
              <a:t>Να </a:t>
            </a:r>
            <a:r>
              <a:rPr lang="el-GR" sz="2000" dirty="0" smtClean="0"/>
              <a:t>θυμάστε </a:t>
            </a:r>
            <a:r>
              <a:rPr lang="el-GR" sz="2000" dirty="0"/>
              <a:t>αυτούς τους λίγους κανόνες </a:t>
            </a:r>
            <a:r>
              <a:rPr lang="el-GR" sz="2000" dirty="0" smtClean="0"/>
              <a:t>και θα είστε </a:t>
            </a:r>
            <a:r>
              <a:rPr lang="el-GR" sz="2000" dirty="0"/>
              <a:t>εντάξει:</a:t>
            </a:r>
          </a:p>
          <a:p>
            <a:pPr>
              <a:lnSpc>
                <a:spcPct val="110000"/>
              </a:lnSpc>
            </a:pPr>
            <a:r>
              <a:rPr lang="el-GR" sz="2000" dirty="0"/>
              <a:t>Η </a:t>
            </a:r>
            <a:r>
              <a:rPr lang="el-GR" sz="2000" dirty="0" err="1"/>
              <a:t>θερμόκολλα</a:t>
            </a:r>
            <a:r>
              <a:rPr lang="el-GR" sz="2000" dirty="0"/>
              <a:t> είναι ΚΑΥΤΗ! Σε καίει!</a:t>
            </a:r>
          </a:p>
          <a:p>
            <a:pPr>
              <a:lnSpc>
                <a:spcPct val="110000"/>
              </a:lnSpc>
            </a:pPr>
            <a:r>
              <a:rPr lang="el-GR" sz="2000" dirty="0"/>
              <a:t>Προσέξτε να μην γλιστρήσετε (θα μπορούσατε να πέσετε με το πρόσωπό σας σε μια μηχανή ή ανάσκελα)</a:t>
            </a:r>
          </a:p>
          <a:p>
            <a:pPr>
              <a:lnSpc>
                <a:spcPct val="110000"/>
              </a:lnSpc>
            </a:pPr>
            <a:r>
              <a:rPr lang="el-GR" sz="2000" dirty="0"/>
              <a:t>Μετά </a:t>
            </a:r>
            <a:r>
              <a:rPr lang="el-GR" sz="2000" dirty="0" smtClean="0"/>
              <a:t>καθαρίζετε </a:t>
            </a:r>
            <a:r>
              <a:rPr lang="el-GR" sz="2000" dirty="0"/>
              <a:t>μόνοι σας!</a:t>
            </a:r>
          </a:p>
          <a:p>
            <a:pPr>
              <a:lnSpc>
                <a:spcPct val="110000"/>
              </a:lnSpc>
            </a:pPr>
            <a:r>
              <a:rPr lang="el-GR" sz="2000" dirty="0"/>
              <a:t>Τα αιχμηρά εργαλεία θα σας βοηθήσουν να κόψετε </a:t>
            </a:r>
            <a:r>
              <a:rPr lang="el-GR" sz="2000" dirty="0" smtClean="0"/>
              <a:t>τις άκρες από τα μακαρόνια </a:t>
            </a:r>
            <a:r>
              <a:rPr lang="el-GR" sz="2000" dirty="0"/>
              <a:t>που προεξέχουν, αλλά κόβουν και δάχτυλα! Προσέξτε!</a:t>
            </a:r>
          </a:p>
        </p:txBody>
      </p:sp>
      <p:pic>
        <p:nvPicPr>
          <p:cNvPr id="5" name="Εικόνα 5" descr="Εικόνα που περιέχει εσωτερικό, άτομο, πίνακας, οροφή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4E815F92-9C5C-07BF-E81F-0070EB8AE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2521" y="1763361"/>
            <a:ext cx="4708521" cy="3331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8151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C16A1DAD-C227-A9AA-F93B-29B22E5BD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640" y="533399"/>
            <a:ext cx="5897880" cy="58676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l-GR" sz="2400" b="1" dirty="0" smtClean="0"/>
              <a:t>Πως </a:t>
            </a:r>
            <a:r>
              <a:rPr lang="el-GR" sz="2400" b="1" dirty="0"/>
              <a:t>να είστε επιτυχής:</a:t>
            </a:r>
          </a:p>
          <a:p>
            <a:pPr marL="0" indent="0">
              <a:buNone/>
            </a:pPr>
            <a:r>
              <a:rPr lang="el-GR" sz="2400" dirty="0" smtClean="0"/>
              <a:t>Δουλέψτε </a:t>
            </a:r>
            <a:r>
              <a:rPr lang="el-GR" sz="2400" dirty="0"/>
              <a:t>με </a:t>
            </a:r>
            <a:r>
              <a:rPr lang="el-GR" sz="2400" dirty="0" smtClean="0"/>
              <a:t>τους συνεργάτες </a:t>
            </a:r>
            <a:r>
              <a:rPr lang="el-GR" sz="2400" dirty="0"/>
              <a:t>σου! Υπάρχει </a:t>
            </a:r>
            <a:r>
              <a:rPr lang="el-GR" sz="2400" dirty="0" smtClean="0"/>
              <a:t>αρκετή δουλειά για όλους. Όσο περισσότεροι τόσο καλύτερα.</a:t>
            </a:r>
            <a:endParaRPr lang="el-GR" sz="2400" dirty="0"/>
          </a:p>
          <a:p>
            <a:pPr marL="0" indent="0">
              <a:buNone/>
            </a:pPr>
            <a:r>
              <a:rPr lang="el-GR" sz="2400" dirty="0"/>
              <a:t>Κατασκευάστε προσεκτικά. Κάθε κομμάτι μετράει. Η γέφυρά σας μπορεί να </a:t>
            </a:r>
            <a:r>
              <a:rPr lang="el-GR" sz="2400" dirty="0" smtClean="0"/>
              <a:t>αντέξει σαφώς πιο πολύ, </a:t>
            </a:r>
            <a:r>
              <a:rPr lang="el-GR" sz="2400" dirty="0"/>
              <a:t>εάν είναι </a:t>
            </a:r>
            <a:r>
              <a:rPr lang="el-GR" sz="2400" dirty="0" smtClean="0"/>
              <a:t>συμμετρική τόσο σε σχεδιασμό όσο και σε </a:t>
            </a:r>
            <a:r>
              <a:rPr lang="el-GR" sz="2400" dirty="0"/>
              <a:t>κατασκευή.</a:t>
            </a:r>
          </a:p>
          <a:p>
            <a:pPr marL="0" indent="0">
              <a:buNone/>
            </a:pPr>
            <a:r>
              <a:rPr lang="el-GR" sz="2400" dirty="0"/>
              <a:t>Άμα έχετε μια αδύναμη πλευρά, τότε η πίεση </a:t>
            </a:r>
            <a:r>
              <a:rPr lang="el-GR" sz="2400" dirty="0" smtClean="0"/>
              <a:t>της δοκιμής </a:t>
            </a:r>
            <a:r>
              <a:rPr lang="el-GR" sz="2400" dirty="0"/>
              <a:t>θα συντρίψει εκείνη τη </a:t>
            </a:r>
            <a:r>
              <a:rPr lang="el-GR" sz="2400" dirty="0" smtClean="0"/>
              <a:t>πλευρά </a:t>
            </a:r>
            <a:r>
              <a:rPr lang="el-GR" sz="2400" dirty="0"/>
              <a:t>πρώτα, και θα παρασύρει και την </a:t>
            </a:r>
            <a:r>
              <a:rPr lang="el-GR" sz="2400" dirty="0" smtClean="0"/>
              <a:t>υπόλοιπη κατασκευή!</a:t>
            </a:r>
            <a:endParaRPr lang="el-GR" sz="2400" dirty="0"/>
          </a:p>
        </p:txBody>
      </p:sp>
      <p:pic>
        <p:nvPicPr>
          <p:cNvPr id="4" name="Εικόνα 4" descr="Εικόνα που περιέχει άτομο, άθλημα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EAABE013-BDB9-9219-22CF-A08D9665F8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0975" y="1674159"/>
            <a:ext cx="4222376" cy="282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02790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fterglowVTI">
  <a:themeElements>
    <a:clrScheme name="AnalogousFromLightSeedLeftStep">
      <a:dk1>
        <a:srgbClr val="000000"/>
      </a:dk1>
      <a:lt1>
        <a:srgbClr val="FFFFFF"/>
      </a:lt1>
      <a:dk2>
        <a:srgbClr val="22363C"/>
      </a:dk2>
      <a:lt2>
        <a:srgbClr val="E8E6E2"/>
      </a:lt2>
      <a:accent1>
        <a:srgbClr val="90A4C9"/>
      </a:accent1>
      <a:accent2>
        <a:srgbClr val="74ABBB"/>
      </a:accent2>
      <a:accent3>
        <a:srgbClr val="7CABA2"/>
      </a:accent3>
      <a:accent4>
        <a:srgbClr val="72B08B"/>
      </a:accent4>
      <a:accent5>
        <a:srgbClr val="7DAE7C"/>
      </a:accent5>
      <a:accent6>
        <a:srgbClr val="89AC6F"/>
      </a:accent6>
      <a:hlink>
        <a:srgbClr val="95805A"/>
      </a:hlink>
      <a:folHlink>
        <a:srgbClr val="7F7F7F"/>
      </a:folHlink>
    </a:clrScheme>
    <a:fontScheme name="Trade Gothic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fterglowVTI" id="{804DBEB7-1920-4C72-A0CB-091339F1875F}" vid="{D4C59F5A-9ECA-4C96-BDFD-0606A75324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252</Words>
  <Application>Microsoft Office PowerPoint</Application>
  <PresentationFormat>Προσαρμογή</PresentationFormat>
  <Paragraphs>37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AfterglowVTI</vt:lpstr>
      <vt:lpstr>Διαφάνεια 1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/>
  <cp:lastModifiedBy>User</cp:lastModifiedBy>
  <cp:revision>22</cp:revision>
  <dcterms:created xsi:type="dcterms:W3CDTF">2023-01-20T12:52:26Z</dcterms:created>
  <dcterms:modified xsi:type="dcterms:W3CDTF">2024-01-17T09:39:26Z</dcterms:modified>
</cp:coreProperties>
</file>