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</p:sldMasterIdLst>
  <p:notesMasterIdLst>
    <p:notesMasterId r:id="rId45"/>
  </p:notesMasterIdLst>
  <p:handoutMasterIdLst>
    <p:handoutMasterId r:id="rId46"/>
  </p:handoutMasterIdLst>
  <p:sldIdLst>
    <p:sldId id="312" r:id="rId2"/>
    <p:sldId id="345" r:id="rId3"/>
    <p:sldId id="317" r:id="rId4"/>
    <p:sldId id="276" r:id="rId5"/>
    <p:sldId id="325" r:id="rId6"/>
    <p:sldId id="323" r:id="rId7"/>
    <p:sldId id="313" r:id="rId8"/>
    <p:sldId id="314" r:id="rId9"/>
    <p:sldId id="315" r:id="rId10"/>
    <p:sldId id="318" r:id="rId11"/>
    <p:sldId id="319" r:id="rId12"/>
    <p:sldId id="324" r:id="rId13"/>
    <p:sldId id="321" r:id="rId14"/>
    <p:sldId id="322" r:id="rId15"/>
    <p:sldId id="259" r:id="rId16"/>
    <p:sldId id="332" r:id="rId17"/>
    <p:sldId id="336" r:id="rId18"/>
    <p:sldId id="337" r:id="rId19"/>
    <p:sldId id="338" r:id="rId20"/>
    <p:sldId id="339" r:id="rId21"/>
    <p:sldId id="362" r:id="rId22"/>
    <p:sldId id="261" r:id="rId23"/>
    <p:sldId id="334" r:id="rId24"/>
    <p:sldId id="335" r:id="rId25"/>
    <p:sldId id="327" r:id="rId26"/>
    <p:sldId id="341" r:id="rId27"/>
    <p:sldId id="342" r:id="rId28"/>
    <p:sldId id="328" r:id="rId29"/>
    <p:sldId id="344" r:id="rId30"/>
    <p:sldId id="343" r:id="rId31"/>
    <p:sldId id="329" r:id="rId32"/>
    <p:sldId id="331" r:id="rId33"/>
    <p:sldId id="356" r:id="rId34"/>
    <p:sldId id="346" r:id="rId35"/>
    <p:sldId id="347" r:id="rId36"/>
    <p:sldId id="348" r:id="rId37"/>
    <p:sldId id="349" r:id="rId38"/>
    <p:sldId id="350" r:id="rId39"/>
    <p:sldId id="330" r:id="rId40"/>
    <p:sldId id="357" r:id="rId41"/>
    <p:sldId id="358" r:id="rId42"/>
    <p:sldId id="361" r:id="rId43"/>
    <p:sldId id="316" r:id="rId4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718"/>
    <a:srgbClr val="000000"/>
    <a:srgbClr val="223A24"/>
    <a:srgbClr val="006699"/>
    <a:srgbClr val="0A749A"/>
    <a:srgbClr val="A20000"/>
    <a:srgbClr val="1F3521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l-GR"/>
              <a:t>ΤΕΧΝΟΛΟΓΙΑ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6B331C-4215-419C-A41F-5DF42DAB14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l-GR"/>
              <a:t>ΤΕΧΝΟΛΟΓΙΑ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5435B9-7BA6-4431-8417-A695ACE6B1B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B3AB6-7415-4159-990E-540448E033E7}" type="slidenum">
              <a:rPr lang="el-GR" smtClean="0"/>
              <a:pPr/>
              <a:t>3</a:t>
            </a:fld>
            <a:endParaRPr lang="el-GR" smtClean="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3FFB0-614D-4F8A-80B6-129062C5319D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5ADA-27BC-4264-9A8C-9BE80003AA5B}" type="slidenum">
              <a:rPr lang="el-GR" smtClean="0"/>
              <a:pPr/>
              <a:t>13</a:t>
            </a:fld>
            <a:endParaRPr lang="el-GR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5ADA-27BC-4264-9A8C-9BE80003AA5B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5ADA-27BC-4264-9A8C-9BE80003AA5B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5ADA-27BC-4264-9A8C-9BE80003AA5B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5ADA-27BC-4264-9A8C-9BE80003AA5B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55ADA-27BC-4264-9A8C-9BE80003AA5B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l-GR" smtClean="0"/>
              <a:t>ΤΕΧΝΟΛΟΓΙΑ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31127-C6AF-4647-B919-DE13BCD3E8F0}" type="slidenum">
              <a:rPr lang="el-GR" smtClean="0"/>
              <a:pPr/>
              <a:t>22</a:t>
            </a:fld>
            <a:endParaRPr lang="el-GR" smtClean="0"/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945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1945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8A78-1AA6-4A89-8C7A-2C9BAB8A4D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F325-BE11-464F-8E62-6A6E42F3EF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3B2E9-FB39-40AF-B40F-2E8D05BF10B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5EFC-7989-4DAF-87AE-8961F1F05D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9EA2-3AE1-43EE-9410-5388D3DEA36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E954-E601-40EB-8EB7-2B3EB712C0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B1FDF-A5C2-408B-88E6-DF6E401467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EA96B-B5B0-41DF-8672-BA918C7AF7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98BC7-6F09-4694-9646-97E6EE99CB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7B4E9-30E5-42D0-9003-E698A38AF92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24F79-AEF4-4AE9-9435-F9640287F9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BFAF-0A29-44EA-A205-9FEE25CC2C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85F8D-7BFC-4056-A843-9F935805043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35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35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35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35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935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93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3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3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57CF955-D015-4EDE-A987-ACE85677D7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935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935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52128" y="3789040"/>
            <a:ext cx="7991872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0" normalizeH="0" baseline="0" noProof="0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+mj-cs"/>
              </a:rPr>
              <a:t>Έρευνα &amp; Πειραματισμός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267744" y="553616"/>
            <a:ext cx="662498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urier New"/>
                <a:cs typeface="Courier New"/>
              </a:rPr>
              <a:t>ΤΕΧΝΟΛΟΓΙΑ</a:t>
            </a:r>
            <a:endParaRPr lang="el-GR" sz="36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Courier New"/>
              <a:cs typeface="Courier New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156176" y="4946203"/>
            <a:ext cx="2688267" cy="427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b="1" kern="10" dirty="0">
                <a:ln w="12700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Courier New"/>
                <a:cs typeface="Courier New"/>
              </a:rPr>
              <a:t>Γ’ΓΥΜΝΑΣΙΟΥ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0152" y="6361970"/>
            <a:ext cx="2905477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40"/>
              </a:lnSpc>
            </a:pPr>
            <a:r>
              <a:rPr lang="el-GR" sz="1200" b="1" kern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ourier New" pitchFamily="49" charset="0"/>
              </a:rPr>
              <a:t>ΔΕΚΕΜΒΡΙΟΣ </a:t>
            </a:r>
            <a:r>
              <a:rPr lang="el-GR" sz="1200" b="1" kern="0" dirty="0" smtClean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ourier New" pitchFamily="49" charset="0"/>
              </a:rPr>
              <a:t>2017</a:t>
            </a:r>
            <a:endParaRPr lang="el-GR" sz="1200" b="1" kern="0" dirty="0"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ΕΡΕΥΝΑ &amp; ΟΙ ΜΕΤΑΒΛΗΤΕΣ ΤΗΣ</a:t>
            </a:r>
          </a:p>
        </p:txBody>
      </p:sp>
      <p:pic>
        <p:nvPicPr>
          <p:cNvPr id="8194" name="Picture 2" descr="D:\ΕΛΕΝΗ\ΤΕΧΝΟΛΟΓΙΑ Γ ΓΥΜΝΑΣΙΟΥ\ΟΔΗΓΙΕΣ-ΠΑΡΑΔΕΙΓΜΑΤΑ\ΘΕΩΡΙΑ +ΓΡΑΠΤΗ ΕΡΓΑΣΙΑ\Pictur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7" y="1805260"/>
            <a:ext cx="8789987" cy="4864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ΕΛΕΝΗ\ΤΕΧΝΟΛΟΓΙΑ Γ ΓΥΜΝΑΣΙΟΥ\ΟΔΗΓΙΕΣ-ΠΑΡΑΔΕΙΓΜΑΤΑ\ΘΕΩΡΙΑ +ΓΡΑΠΤΗ ΕΡΓΑΣΙΑ\Pictur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8" y="252413"/>
            <a:ext cx="8607425" cy="6351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ΕΛΕΝΗ\ΤΕΧΝΟΛΟΓΙΑ Γ ΓΥΜΝΑΣΙΟΥ\ΟΔΗΓΙΕΣ-ΠΑΡΑΔΕΙΓΜΑΤΑ\ΘΕΩΡΙΑ +ΓΡΑΠΤΗ ΕΡΓΑΣΙΑ\Picture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332656"/>
            <a:ext cx="8863013" cy="6199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ΕΛΕΝΗ\ΤΕΧΝΟΛΟΓΙΑ Γ ΓΥΜΝΑΣΙΟΥ\ΟΔΗΓΙΕΣ-ΠΑΡΑΔΕΙΓΜΑΤΑ\ΘΕΩΡΙΑ +ΓΡΑΠΤΗ ΕΡΓΑΣΙΑ\Picture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822325"/>
            <a:ext cx="8789987" cy="52117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ΕΛΕΝΗ\ΤΕΧΝΟΛΟΓΙΑ Γ ΓΥΜΝΑΣΙΟΥ\ΟΔΗΓΙΕΣ-ΠΑΡΑΔΕΙΓΜΑΤΑ\ΘΕΩΡΙΑ +ΓΡΑΠΤΗ ΕΡΓΑΣΙΑ\Picture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487363"/>
            <a:ext cx="8789987" cy="5881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ΕΛΕΝΗ\ΤΕΧΝΟΛΟΓΙΑ Γ ΓΥΜΝΑΣΙΟΥ\ΟΔΗΓΙΕΣ-ΠΑΡΑΔΕΙΓΜΑΤΑ\ΘΕΩΡΙΑ +ΓΡΑΠΤΗ ΕΡΓΑΣΙΑ\Picture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325438"/>
            <a:ext cx="8789987" cy="6205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ΕΠΙΛΟΓΗ ΣΤΟΙΧΕΙΩΝ</a:t>
            </a:r>
          </a:p>
        </p:txBody>
      </p:sp>
      <p:pic>
        <p:nvPicPr>
          <p:cNvPr id="14338" name="Picture 2" descr="D:\ΕΛΕΝΗ\ΤΕΧΝΟΛΟΓΙΑ Γ ΓΥΜΝΑΣΙΟΥ\ΟΔΗΓΙΕΣ-ΠΑΡΑΔΕΙΓΜΑΤΑ\ΘΕΩΡΙΑ +ΓΡΑΠΤΗ ΕΡΓΑΣΙΑ\Pictur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70235"/>
            <a:ext cx="8863013" cy="569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ΕΛΕΝΗ\ΤΕΧΝΟΛΟΓΙΑ Γ ΓΥΜΝΑΣΙΟΥ\ΟΔΗΓΙΕΣ-ΠΑΡΑΔΕΙΓΜΑΤΑ\ΘΕΩΡΙΑ +ΓΡΑΠΤΗ ΕΡΓΑΣΙΑ\Picture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417513"/>
            <a:ext cx="8789987" cy="602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ΕΛΕΝΗ\ΤΕΧΝΟΛΟΓΙΑ Γ ΓΥΜΝΑΣΙΟΥ\ΟΔΗΓΙΕΣ-ΠΑΡΑΔΕΙΓΜΑΤΑ\ΘΕΩΡΙΑ +ΓΡΑΠΤΗ ΕΡΓΑΣΙΑ\Picture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282575"/>
            <a:ext cx="8789987" cy="6291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ΕΛΕΝΗ\ΤΕΧΝΟΛΟΓΙΑ Γ ΓΥΜΝΑΣΙΟΥ\ΟΔΗΓΙΕΣ-ΠΑΡΑΔΕΙΓΜΑΤΑ\ΘΕΩΡΙΑ +ΓΡΑΠΤΗ ΕΡΓΑΣΙΑ\Picture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404664"/>
            <a:ext cx="8789987" cy="5126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96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ΠΕΡΙΕΧΟΜΕΝΑ</a:t>
            </a:r>
          </a:p>
        </p:txBody>
      </p:sp>
      <p:pic>
        <p:nvPicPr>
          <p:cNvPr id="1026" name="Picture 2" descr="D:\ΕΛΕΝΗ\ΤΕΧΝΟΛΟΓΙΑ Γ ΓΥΜΝΑΣΙΟΥ\ΟΔΗΓΙΕΣ-ΠΑΡΑΔΕΙΓΜΑΤΑ\ΘΕΩΡΙΑ +ΓΡΑΠΤΗ ΕΡΓΑΣΙΑ\Picture1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3968" y="908720"/>
            <a:ext cx="4608513" cy="563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ΕΛΕΝΗ\ΤΕΧΝΟΛΟΓΙΑ Γ ΓΥΜΝΑΣΙΟΥ\ΟΔΗΓΙΕΣ-ΠΑΡΑΔΕΙΓΜΑΤΑ\ΘΕΩΡΙΑ +ΓΡΑΠΤΗ ΕΡΓΑΣΙΑ\Picture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324123"/>
            <a:ext cx="8643937" cy="6345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ΕΛΕΝΗ\ΤΕΧΝΟΛΟΓΙΑ Γ ΓΥΜΝΑΣΙΟΥ\ΟΔΗΓΙΕΣ-ΠΑΡΑΔΕΙΓΜΑΤΑ\ΘΕΩΡΙΑ +ΓΡΑΠΤΗ ΕΡΓΑΣΙΑ\Picture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338138"/>
            <a:ext cx="8789987" cy="6180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82809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ΕΠΙΠΕΔΑ ΜΕΤΑΒΛΗΤΩΝ</a:t>
            </a:r>
            <a:endParaRPr lang="el-GR" sz="4000" b="1" kern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>
              <a:defRPr/>
            </a:pPr>
            <a:r>
              <a:rPr lang="el-GR" sz="32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(ΤΙΜΕΣ)</a:t>
            </a:r>
            <a:endParaRPr kumimoji="0" lang="el-GR" sz="32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D:\ΕΛΕΝΗ\ΤΕΧΝΟΛΟΓΙΑ Γ ΓΥΜΝΑΣΙΟΥ\ΟΔΗΓΙΕΣ-ΠΑΡΑΔΕΙΓΜΑΤΑ\ΘΕΩΡΙΑ +ΓΡΑΠΤΗ ΕΡΓΑΣΙΑ\Picture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1305197"/>
            <a:ext cx="8789987" cy="5364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ΕΛΕΝΗ\ΤΕΧΝΟΛΟΓΙΑ Γ ΓΥΜΝΑΣΙΟΥ\ΟΔΗΓΙΕΣ-ΠΑΡΑΔΕΙΓΜΑΤΑ\ΘΕΩΡΙΑ +ΓΡΑΠΤΗ ΕΡΓΑΣΙΑ\Pictur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539750"/>
            <a:ext cx="8789987" cy="5778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ΕΛΕΝΗ\ΤΕΧΝΟΛΟΓΙΑ Γ ΓΥΜΝΑΣΙΟΥ\ΟΔΗΓΙΕΣ-ΠΑΡΑΔΕΙΓΜΑΤΑ\ΘΕΩΡΙΑ +ΓΡΑΠΤΗ ΕΡΓΑΣΙΑ\Picture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509588"/>
            <a:ext cx="8716963" cy="5838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ΜΕΤΡΗΣΕΙΣ</a:t>
            </a:r>
          </a:p>
        </p:txBody>
      </p:sp>
      <p:pic>
        <p:nvPicPr>
          <p:cNvPr id="23554" name="Picture 2" descr="D:\ΕΛΕΝΗ\ΤΕΧΝΟΛΟΓΙΑ Γ ΓΥΜΝΑΣΙΟΥ\ΟΔΗΓΙΕΣ-ΠΑΡΑΔΕΙΓΜΑΤΑ\ΘΕΩΡΙΑ +ΓΡΑΠΤΗ ΕΡΓΑΣΙΑ\Picture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050627"/>
            <a:ext cx="8789987" cy="5546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ΕΛΕΝΗ\ΤΕΧΝΟΛΟΓΙΑ Γ ΓΥΜΝΑΣΙΟΥ\ΟΔΗΓΙΕΣ-ΠΑΡΑΔΕΙΓΜΑΤΑ\ΘΕΩΡΙΑ +ΓΡΑΠΤΗ ΕΡΓΑΣΙΑ\Picture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342602"/>
            <a:ext cx="8789987" cy="6254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ΕΛΕΝΗ\ΤΕΧΝΟΛΟΓΙΑ Γ ΓΥΜΝΑΣΙΟΥ\ΟΔΗΓΙΕΣ-ΠΑΡΑΔΕΙΓΜΑΤΑ\ΘΕΩΡΙΑ +ΓΡΑΠΤΗ ΕΡΓΑΣΙΑ\Picture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341313"/>
            <a:ext cx="8643937" cy="6175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ΕΡΩΤΗΜΑΤΟΛΟΓΙΟ</a:t>
            </a:r>
          </a:p>
        </p:txBody>
      </p:sp>
      <p:pic>
        <p:nvPicPr>
          <p:cNvPr id="26626" name="Picture 2" descr="D:\ΕΛΕΝΗ\ΤΕΧΝΟΛΟΓΙΑ Γ ΓΥΜΝΑΣΙΟΥ\ΟΔΗΓΙΕΣ-ΠΑΡΑΔΕΙΓΜΑΤΑ\ΘΕΩΡΙΑ +ΓΡΑΠΤΗ ΕΡΓΑΣΙΑ\Picture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551" y="1124744"/>
            <a:ext cx="8643937" cy="3144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ΕΛΕΝΗ\ΤΕΧΝΟΛΟΓΙΑ Γ ΓΥΜΝΑΣΙΟΥ\ΟΔΗΓΙΕΣ-ΠΑΡΑΔΕΙΓΜΑΤΑ\ΘΕΩΡΙΑ +ΓΡΑΠΤΗ ΕΡΓΑΣΙΑ\Picture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82" y="359569"/>
            <a:ext cx="8936037" cy="61388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ΕΛΕΝΗ\ΤΕΧΝΟΛΟΓΙΑ Γ ΓΥΜΝΑΣΙΟΥ\ΟΔΗΓΙΕΣ-ΠΑΡΑΔΕΙΓΜΑΤΑ\ΘΕΩΡΙΑ +ΓΡΑΠΤΗ ΕΡΓΑΣΙΑ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3" y="268288"/>
            <a:ext cx="8789987" cy="6321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82" y="384448"/>
            <a:ext cx="8936037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ΣΤΑΤΙΣΤΙΚΗ</a:t>
            </a:r>
          </a:p>
        </p:txBody>
      </p:sp>
      <p:pic>
        <p:nvPicPr>
          <p:cNvPr id="29698" name="Picture 2" descr="D:\ΕΛΕΝΗ\ΤΕΧΝΟΛΟΓΙΑ Γ ΓΥΜΝΑΣΙΟΥ\ΟΔΗΓΙΕΣ-ΠΑΡΑΔΕΙΓΜΑΤΑ\ΘΕΩΡΙΑ +ΓΡΑΠΤΗ ΕΡΓΑΣΙΑ\Picture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25" y="908720"/>
            <a:ext cx="8716963" cy="4883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16632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ΓΡΑΦΙΚΕΣ ΠΑΡΑΣΤΑΣΕΙΣ</a:t>
            </a:r>
          </a:p>
        </p:txBody>
      </p:sp>
      <p:pic>
        <p:nvPicPr>
          <p:cNvPr id="30722" name="Picture 2" descr="D:\ΕΛΕΝΗ\ΤΕΧΝΟΛΟΓΙΑ Γ ΓΥΜΝΑΣΙΟΥ\ΟΔΗΓΙΕΣ-ΠΑΡΑΔΕΙΓΜΑΤΑ\ΘΕΩΡΙΑ +ΓΡΑΠΤΗ ΕΡΓΑΣΙΑ\Picture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25" y="713631"/>
            <a:ext cx="8716963" cy="60277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ΕΛΕΝΗ\ΤΕΧΝΟΛΟΓΙΑ Γ ΓΥΜΝΑΣΙΟΥ\ΟΔΗΓΙΕΣ-ΠΑΡΑΔΕΙΓΜΑΤΑ\ΘΕΩΡΙΑ +ΓΡΑΠΤΗ ΕΡΓΑΣΙΑ\Picture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764704"/>
            <a:ext cx="8728075" cy="5980113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ΓΡΑΦΙΚΗ ΠΑΡΑΣΤΑΣΗ ΜΕ ΠΙΤΑ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ΕΛΕΝΗ\ΤΕΧΝΟΛΟΓΙΑ Γ ΓΥΜΝΑΣΙΟΥ\ΟΔΗΓΙΕΣ-ΠΑΡΑΔΕΙΓΜΑΤΑ\ΘΕΩΡΙΑ +ΓΡΑΠΤΗ ΕΡΓΑΣΙΑ\Picture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692696"/>
            <a:ext cx="8747125" cy="59309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ΓΡΑΦΙΚΗ ΠΑΡΑΣΤΑΣΗ ΜΕ ΓΡΑΜΜΗ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ΕΛΕΝΗ\ΤΕΧΝΟΛΟΓΙΑ Γ ΓΥΜΝΑΣΙΟΥ\ΟΔΗΓΙΕΣ-ΠΑΡΑΔΕΙΓΜΑΤΑ\ΘΕΩΡΙΑ +ΓΡΑΠΤΗ ΕΡΓΑΣΙΑ\Picture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764704"/>
            <a:ext cx="8747125" cy="59309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ΓΡΑΦΙΚΗ ΠΑΡΑΣΤΑΣΗ ΜΕ ΣΤΗΛΕΣ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ΕΛΕΝΗ\ΤΕΧΝΟΛΟΓΙΑ Γ ΓΥΜΝΑΣΙΟΥ\ΟΔΗΓΙΕΣ-ΠΑΡΑΔΕΙΓΜΑΤΑ\ΘΕΩΡΙΑ +ΓΡΑΠΤΗ ΕΡΓΑΣΙΑ\Picture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8" y="738460"/>
            <a:ext cx="8747125" cy="59309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ΓΡΑΦΙΚΗ ΠΑΡΑΣΤΑΣΗ ΜΕ ΡΑΒΔΟΥΣ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ΕΛΕΝΗ\ΤΕΧΝΟΛΟΓΙΑ Γ ΓΥΜΝΑΣΙΟΥ\ΟΔΗΓΙΕΣ-ΠΑΡΑΔΕΙΓΜΑΤΑ\ΘΕΩΡΙΑ +ΓΡΑΠΤΗ ΕΡΓΑΣΙΑ\Picture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692696"/>
            <a:ext cx="8667750" cy="5997575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ΓΡΑΦΙΚΗ ΠΑΡΑΣΤΑΣΗ ΔΥΟ ΜΕΤΑΒΛΗΤΩΝ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ΕΛΕΝΗ\ΤΕΧΝΟΛΟΓΙΑ Γ ΓΥΜΝΑΣΙΟΥ\ΟΔΗΓΙΕΣ-ΠΑΡΑΔΕΙΓΜΑΤΑ\ΘΕΩΡΙΑ +ΓΡΑΠΤΗ ΕΡΓΑΣΙΑ\Picture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206375"/>
            <a:ext cx="8716963" cy="6443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462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ΣΥΜΠΕΡΑΣΜΑΤΑ</a:t>
            </a:r>
          </a:p>
        </p:txBody>
      </p:sp>
      <p:pic>
        <p:nvPicPr>
          <p:cNvPr id="37890" name="Picture 2" descr="D:\ΕΛΕΝΗ\ΤΕΧΝΟΛΟΓΙΑ Γ ΓΥΜΝΑΣΙΟΥ\ΟΔΗΓΙΕΣ-ΠΑΡΑΔΕΙΓΜΑΤΑ\ΘΕΩΡΙΑ +ΓΡΑΠΤΗ ΕΡΓΑΣΙΑ\Picture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621555"/>
            <a:ext cx="8789987" cy="61198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600" y="2276872"/>
            <a:ext cx="5904656" cy="3312368"/>
          </a:xfrm>
        </p:spPr>
        <p:txBody>
          <a:bodyPr/>
          <a:lstStyle/>
          <a:p>
            <a:pPr marL="0" indent="-514350" eaLnBrk="1" hangingPunct="1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l-GR" sz="2400" b="1" dirty="0" smtClean="0"/>
              <a:t>Προσδιορισμός του προβλήματος</a:t>
            </a:r>
          </a:p>
          <a:p>
            <a:pPr marL="0" indent="539750" eaLnBrk="1" hangingPunct="1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σαφής διατύπωση των ερωτημάτων</a:t>
            </a:r>
            <a:endParaRPr lang="el-G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-514350" eaLnBrk="1" hangingPunct="1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l-GR" sz="2400" b="1" dirty="0" smtClean="0"/>
              <a:t>Συλλογή δεδομένων</a:t>
            </a:r>
          </a:p>
          <a:p>
            <a:pPr marL="0" indent="-514350" eaLnBrk="1" hangingPunct="1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2"/>
              <a:defRPr/>
            </a:pPr>
            <a:r>
              <a:rPr lang="el-GR" sz="2400" b="1" dirty="0" smtClean="0"/>
              <a:t>Ανάλυση δεδομένων</a:t>
            </a:r>
          </a:p>
          <a:p>
            <a:pPr marL="0" indent="-514350" eaLnBrk="1" hangingPunct="1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l-GR" sz="2400" b="1" dirty="0" smtClean="0"/>
              <a:t>Διατύπωση της υπόθεσης</a:t>
            </a:r>
          </a:p>
          <a:p>
            <a:pPr marL="0" indent="-514350" eaLnBrk="1" hangingPunct="1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l-GR" sz="2400" b="1" dirty="0" smtClean="0"/>
              <a:t>Πειραματισμός</a:t>
            </a:r>
          </a:p>
          <a:p>
            <a:pPr marL="0" indent="-514350" eaLnBrk="1" hangingPunct="1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l-GR" sz="2400" b="1" dirty="0" smtClean="0"/>
              <a:t>Συμπεράσματα</a:t>
            </a:r>
          </a:p>
          <a:p>
            <a:pPr marL="0" indent="-514350" eaLnBrk="1" hangingPunct="1">
              <a:spcBef>
                <a:spcPts val="0"/>
              </a:spcBef>
              <a:buClr>
                <a:schemeClr val="tx1"/>
              </a:buClr>
              <a:buFont typeface="+mj-lt"/>
              <a:buAutoNum type="arabicPeriod" startAt="4"/>
              <a:defRPr/>
            </a:pPr>
            <a:r>
              <a:rPr lang="el-GR" sz="2400" b="1" u="sng" dirty="0" smtClean="0"/>
              <a:t>Δοκιμαστική εφαρμογή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44008" y="116632"/>
            <a:ext cx="4464496" cy="18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ΕΠΙΣΤΗΜΟΝΙΚΗ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ΜΕΘΟΔΟΣ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ΕΡΕΥΝΑΣ</a:t>
            </a:r>
            <a:endParaRPr kumimoji="0" lang="el-GR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5301208"/>
            <a:ext cx="5622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Επιτυχής</a:t>
            </a:r>
            <a:r>
              <a:rPr lang="en-US" sz="2000" b="1" dirty="0" smtClean="0"/>
              <a:t>:</a:t>
            </a:r>
            <a:r>
              <a:rPr lang="el-GR" sz="2000" b="1" dirty="0" smtClean="0"/>
              <a:t> επιβεβαίωση της υπόθεσης=λύση</a:t>
            </a:r>
            <a:endParaRPr lang="el-GR" sz="2000" dirty="0"/>
          </a:p>
        </p:txBody>
      </p:sp>
      <p:sp>
        <p:nvSpPr>
          <p:cNvPr id="12" name="Rectangle 11"/>
          <p:cNvSpPr/>
          <p:nvPr/>
        </p:nvSpPr>
        <p:spPr>
          <a:xfrm>
            <a:off x="3347864" y="6093296"/>
            <a:ext cx="5675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/>
              <a:t>Ανεπιτυχής</a:t>
            </a:r>
            <a:r>
              <a:rPr lang="en-US" sz="2000" b="1" dirty="0" smtClean="0"/>
              <a:t>:</a:t>
            </a:r>
            <a:r>
              <a:rPr lang="el-GR" sz="2000" b="1" dirty="0" smtClean="0"/>
              <a:t> επαναδιατύπωση της υπόθεσης</a:t>
            </a:r>
            <a:endParaRPr lang="el-GR" sz="2000" dirty="0"/>
          </a:p>
        </p:txBody>
      </p:sp>
      <p:pic>
        <p:nvPicPr>
          <p:cNvPr id="2" name="Picture 1" descr="C:\Users\User\Desktop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173490"/>
            <a:ext cx="1440160" cy="1569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ΕΛΕΝΗ\ΤΕΧΝΟΛΟΓΙΑ Γ ΓΥΜΝΑΣΙΟΥ\ΟΔΗΓΙΕΣ-ΠΑΡΑΔΕΙΓΜΑΤΑ\ΘΕΩΡΙΑ +ΓΡΑΠΤΗ ΕΡΓΑΣΙΑ\Picture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80450" cy="6332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ΕΛΕΝΗ\ΤΕΧΝΟΛΟΓΙΑ Γ ΓΥΜΝΑΣΙΟΥ\ΟΔΗΓΙΕΣ-ΠΑΡΑΔΕΙΓΜΑΤΑ\ΘΕΩΡΙΑ +ΓΡΑΠΤΗ ΕΡΓΑΣΙΑ\Picture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01613"/>
            <a:ext cx="8667750" cy="6454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ΑΞΙΟΠΙΣΤΙΑ</a:t>
            </a:r>
          </a:p>
        </p:txBody>
      </p:sp>
      <p:pic>
        <p:nvPicPr>
          <p:cNvPr id="40962" name="Picture 2" descr="D:\ΕΛΕΝΗ\ΤΕΧΝΟΛΟΓΙΑ Γ ΓΥΜΝΑΣΙΟΥ\ΟΔΗΓΙΕΣ-ΠΑΡΑΔΕΙΓΜΑΤΑ\ΘΕΩΡΙΑ +ΓΡΑΠΤΗ ΕΡΓΑΣΙΑ\Picture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908720"/>
            <a:ext cx="8716963" cy="5546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 noChangeArrowheads="1"/>
          </p:cNvSpPr>
          <p:nvPr/>
        </p:nvSpPr>
        <p:spPr>
          <a:xfrm>
            <a:off x="899592" y="5301208"/>
            <a:ext cx="8064895" cy="792088"/>
          </a:xfrm>
          <a:prstGeom prst="rect">
            <a:avLst/>
          </a:prstGeom>
        </p:spPr>
        <p:txBody>
          <a:bodyPr/>
          <a:lstStyle/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ΤΟ ΜΑΘΗΜΑ ΤΗΣ ΤΕΧΝΟΛΟΓΙΑΣ ΣΥΜΜΕΤΕΧΕΙ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ΣΤΟΝ ΜΕΣΟ ΟΡΟ </a:t>
            </a:r>
            <a:b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</a:b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ΤΟ ΜΑΘΗΜΑ ΔΕΝ ΕΞΕΤΑΖΕΤΑΙ ΓΡΑΠΤΩΣ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ΤΟΝ ΙΟΥΝΙΟ</a:t>
            </a:r>
            <a:b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</a:b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Η ΓΡΑΠΤΗ ΕΡΓΑΣΙΑ </a:t>
            </a:r>
            <a:r>
              <a:rPr kumimoji="0" lang="el-GR" sz="14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ΠΡΕΠΕΙ ΝΑ ΠΑΡΑΔΟΘΕΙ ΕΓΚΑΙΡΑ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ΣΤΟΝ ΧΡΟΝΟ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 </a:t>
            </a:r>
            <a:r>
              <a:rPr kumimoji="0" lang="el-G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Courier New" pitchFamily="49" charset="0"/>
              </a:rPr>
              <a:t>ΠΟΥ ΘΑ ΚΑΘΟΡΙΣΘΕΙ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8" y="6289962"/>
            <a:ext cx="288032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440"/>
              </a:lnSpc>
            </a:pPr>
            <a:r>
              <a:rPr lang="el-GR" sz="1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ourier New" pitchFamily="49" charset="0"/>
              </a:rPr>
              <a:t>ΚΑΜΑΡΙΑΝΟΥ ΕΛΕΝΗ   ΠΕ 12.02</a:t>
            </a:r>
          </a:p>
          <a:p>
            <a:pPr algn="r">
              <a:lnSpc>
                <a:spcPts val="1440"/>
              </a:lnSpc>
            </a:pPr>
            <a:r>
              <a:rPr lang="el-GR" sz="12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ourier New" pitchFamily="49" charset="0"/>
              </a:rPr>
              <a:t>ΔΕΚΕΜΒΡΙΟΣ 2017</a:t>
            </a:r>
            <a:endParaRPr lang="el-GR" sz="1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ΕΛΕΝΗ\ΤΕΧΝΟΛΟΓΙΑ Γ ΓΥΜΝΑΣΙΟΥ\ΟΔΗΓΙΕΣ-ΠΑΡΑΔΕΙΓΜΑΤΑ\ΘΕΩΡΙΑ +ΓΡΑΠΤΗ ΕΡΓΑΣΙΑ\Pictur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7" y="354013"/>
            <a:ext cx="8789987" cy="6149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ΕΛΕΝΗ\ΤΕΧΝΟΛΟΓΙΑ Γ ΓΥΜΝΑΣΙΟΥ\ΟΔΗΓΙΕΣ-ΠΑΡΑΔΕΙΓΜΑΤΑ\ΘΕΩΡΙΑ +ΓΡΑΠΤΗ ΕΡΓΑΣΙΑ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401638"/>
            <a:ext cx="8789987" cy="6053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25200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ΜΟΡΦΕΣ ΕΡΕΥΝΑΣ</a:t>
            </a:r>
          </a:p>
        </p:txBody>
      </p:sp>
      <p:pic>
        <p:nvPicPr>
          <p:cNvPr id="5122" name="Picture 2" descr="D:\ΕΛΕΝΗ\ΤΕΧΝΟΛΟΓΙΑ Γ ΓΥΜΝΑΣΙΟΥ\ΟΔΗΓΙΕΣ-ΠΑΡΑΔΕΙΓΜΑΤΑ\ΘΕΩΡΙΑ +ΓΡΑΠΤΗ ΕΡΓΑΣΙΑ\Pict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70235"/>
            <a:ext cx="8863013" cy="5699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ΕΛΕΝΗ\ΤΕΧΝΟΛΟΓΙΑ Γ ΓΥΜΝΑΣΙΟΥ\ΟΔΗΓΙΕΣ-ΠΑΡΑΔΕΙΓΜΑΤΑ\ΘΕΩΡΙΑ +ΓΡΑΠΤΗ ΕΡΓΑΣΙΑ\Pictur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34739"/>
            <a:ext cx="8863013" cy="5662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ΕΛΕΝΗ\ΤΕΧΝΟΛΟΓΙΑ Γ ΓΥΜΝΑΣΙΟΥ\ΟΔΗΓΙΕΣ-ΠΑΡΑΔΕΙΓΜΑΤΑ\ΘΕΩΡΙΑ +ΓΡΑΠΤΗ ΕΡΓΑΣΙΑ\Pictur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665435"/>
            <a:ext cx="8863013" cy="6003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Κρυστάλλινα επίπεδα">
  <a:themeElements>
    <a:clrScheme name="Κρυστάλλινα επίπεδα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Κρυστάλλινα επίπεδα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ρυστάλλινα επίπεδα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ρυστάλλινα επίπεδα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ρυστάλλινα επίπεδα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10923</TotalTime>
  <Words>113</Words>
  <Application>Microsoft Office PowerPoint</Application>
  <PresentationFormat>Προβολή στην οθόνη (4:3)</PresentationFormat>
  <Paragraphs>55</Paragraphs>
  <Slides>43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Κρυστάλλινα επίπεδα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ΤΕΧΝΟΛΟΓΙΑ</dc:title>
  <dc:creator>-ANNA PASCHALIDOU</dc:creator>
  <cp:lastModifiedBy>User</cp:lastModifiedBy>
  <cp:revision>262</cp:revision>
  <dcterms:created xsi:type="dcterms:W3CDTF">2006-08-24T07:08:06Z</dcterms:created>
  <dcterms:modified xsi:type="dcterms:W3CDTF">2020-11-09T18:29:05Z</dcterms:modified>
</cp:coreProperties>
</file>