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sldIdLst>
    <p:sldId id="256" r:id="rId2"/>
    <p:sldId id="27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60" r:id="rId22"/>
    <p:sldId id="278" r:id="rId23"/>
    <p:sldId id="277" r:id="rId24"/>
    <p:sldId id="279" r:id="rId25"/>
    <p:sldId id="280" r:id="rId26"/>
    <p:sldId id="281" r:id="rId27"/>
    <p:sldId id="282" r:id="rId28"/>
    <p:sldId id="285" r:id="rId29"/>
    <p:sldId id="283" r:id="rId30"/>
    <p:sldId id="284" r:id="rId31"/>
    <p:sldId id="287" r:id="rId32"/>
    <p:sldId id="286"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83776" autoAdjust="0"/>
  </p:normalViewPr>
  <p:slideViewPr>
    <p:cSldViewPr>
      <p:cViewPr varScale="1">
        <p:scale>
          <a:sx n="76" d="100"/>
          <a:sy n="76" d="100"/>
        </p:scale>
        <p:origin x="-12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13035-51F1-4AD1-9D4D-75C3BB2B03EF}" type="datetimeFigureOut">
              <a:rPr lang="el-GR" smtClean="0"/>
              <a:pPr/>
              <a:t>30/11/2020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89268-5531-48CE-96AE-9C444CED4D2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b="0" i="0" kern="1200" dirty="0" smtClean="0">
                <a:solidFill>
                  <a:schemeClr val="tx1"/>
                </a:solidFill>
                <a:latin typeface="+mn-lt"/>
                <a:ea typeface="+mn-ea"/>
                <a:cs typeface="+mn-cs"/>
              </a:rPr>
              <a:t>“Να προσφέρουμε στον Έλληνα καταναλωτή τη δυνατότητα να μεγαλώνει, να ζει και να απολαμβάνει καθημερινά μία ανώτερη ποιοτική τροφή. Να συνεισφέρουμε και εμείς στην Ελληνική Οικογένεια για μία καλύτερη ζωή. Να είμαστε πρεσβευτές διεθνώς της Ελληνικής Διατροφής προσφέροντας καινοτόμα προϊόντα απαράμιλλης ποιότητας. Όλα αυτά με ευθύνη και ευαισθησία προς τον άνθρωπο, την κοινωνία και το περιβάλλον. Να εξασφαλίζουμε ικανοποιητικές και συνεχώς βελτιούμενες αποδόσεις για τους μετόχους μας, ώστε να είμαστε σε θέση να πραγματοποιούμε τους παραπάνω στόχους με Δύναμη, Αισιοδοξία, Διορατικότητα και στο Μέλλον.”</a:t>
            </a:r>
            <a:endParaRPr lang="el-GR" dirty="0"/>
          </a:p>
        </p:txBody>
      </p:sp>
      <p:sp>
        <p:nvSpPr>
          <p:cNvPr id="4" name="3 - Θέση αριθμού διαφάνειας"/>
          <p:cNvSpPr>
            <a:spLocks noGrp="1"/>
          </p:cNvSpPr>
          <p:nvPr>
            <p:ph type="sldNum" sz="quarter" idx="10"/>
          </p:nvPr>
        </p:nvSpPr>
        <p:spPr/>
        <p:txBody>
          <a:bodyPr/>
          <a:lstStyle/>
          <a:p>
            <a:fld id="{D3689268-5531-48CE-96AE-9C444CED4D24}"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4A43A08-3EB5-4B61-9509-0B9348EE3B3A}" type="datetimeFigureOut">
              <a:rPr lang="el-GR" smtClean="0"/>
              <a:pPr/>
              <a:t>30/11/2020</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159B59E-00BE-423C-9A27-0E6F37BD063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4A43A08-3EB5-4B61-9509-0B9348EE3B3A}" type="datetimeFigureOut">
              <a:rPr lang="el-GR" smtClean="0"/>
              <a:pPr/>
              <a:t>30/11/2020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59B59E-00BE-423C-9A27-0E6F37BD063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4A43A08-3EB5-4B61-9509-0B9348EE3B3A}" type="datetimeFigureOut">
              <a:rPr lang="el-GR" smtClean="0"/>
              <a:pPr/>
              <a:t>30/11/2020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59B59E-00BE-423C-9A27-0E6F37BD063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4A43A08-3EB5-4B61-9509-0B9348EE3B3A}" type="datetimeFigureOut">
              <a:rPr lang="el-GR" smtClean="0"/>
              <a:pPr/>
              <a:t>30/11/2020</a:t>
            </a:fld>
            <a:endParaRPr lang="el-GR"/>
          </a:p>
        </p:txBody>
      </p:sp>
      <p:sp>
        <p:nvSpPr>
          <p:cNvPr id="9" name="8 - Θέση αριθμού διαφάνειας"/>
          <p:cNvSpPr>
            <a:spLocks noGrp="1"/>
          </p:cNvSpPr>
          <p:nvPr>
            <p:ph type="sldNum" sz="quarter" idx="15"/>
          </p:nvPr>
        </p:nvSpPr>
        <p:spPr/>
        <p:txBody>
          <a:bodyPr rtlCol="0"/>
          <a:lstStyle/>
          <a:p>
            <a:fld id="{F159B59E-00BE-423C-9A27-0E6F37BD0633}"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4A43A08-3EB5-4B61-9509-0B9348EE3B3A}" type="datetimeFigureOut">
              <a:rPr lang="el-GR" smtClean="0"/>
              <a:pPr/>
              <a:t>30/11/2020</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159B59E-00BE-423C-9A27-0E6F37BD063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4A43A08-3EB5-4B61-9509-0B9348EE3B3A}" type="datetimeFigureOut">
              <a:rPr lang="el-GR" smtClean="0"/>
              <a:pPr/>
              <a:t>30/11/2020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159B59E-00BE-423C-9A27-0E6F37BD0633}"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4A43A08-3EB5-4B61-9509-0B9348EE3B3A}" type="datetimeFigureOut">
              <a:rPr lang="el-GR" smtClean="0"/>
              <a:pPr/>
              <a:t>30/11/2020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159B59E-00BE-423C-9A27-0E6F37BD0633}"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4A43A08-3EB5-4B61-9509-0B9348EE3B3A}" type="datetimeFigureOut">
              <a:rPr lang="el-GR" smtClean="0"/>
              <a:pPr/>
              <a:t>30/11/2020</a:t>
            </a:fld>
            <a:endParaRPr lang="el-GR"/>
          </a:p>
        </p:txBody>
      </p:sp>
      <p:sp>
        <p:nvSpPr>
          <p:cNvPr id="7" name="6 - Θέση αριθμού διαφάνειας"/>
          <p:cNvSpPr>
            <a:spLocks noGrp="1"/>
          </p:cNvSpPr>
          <p:nvPr>
            <p:ph type="sldNum" sz="quarter" idx="11"/>
          </p:nvPr>
        </p:nvSpPr>
        <p:spPr/>
        <p:txBody>
          <a:bodyPr rtlCol="0"/>
          <a:lstStyle/>
          <a:p>
            <a:fld id="{F159B59E-00BE-423C-9A27-0E6F37BD0633}"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4A43A08-3EB5-4B61-9509-0B9348EE3B3A}" type="datetimeFigureOut">
              <a:rPr lang="el-GR" smtClean="0"/>
              <a:pPr/>
              <a:t>30/11/2020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159B59E-00BE-423C-9A27-0E6F37BD063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4A43A08-3EB5-4B61-9509-0B9348EE3B3A}" type="datetimeFigureOut">
              <a:rPr lang="el-GR" smtClean="0"/>
              <a:pPr/>
              <a:t>30/11/2020</a:t>
            </a:fld>
            <a:endParaRPr lang="el-GR"/>
          </a:p>
        </p:txBody>
      </p:sp>
      <p:sp>
        <p:nvSpPr>
          <p:cNvPr id="22" name="21 - Θέση αριθμού διαφάνειας"/>
          <p:cNvSpPr>
            <a:spLocks noGrp="1"/>
          </p:cNvSpPr>
          <p:nvPr>
            <p:ph type="sldNum" sz="quarter" idx="15"/>
          </p:nvPr>
        </p:nvSpPr>
        <p:spPr/>
        <p:txBody>
          <a:bodyPr rtlCol="0"/>
          <a:lstStyle/>
          <a:p>
            <a:fld id="{F159B59E-00BE-423C-9A27-0E6F37BD0633}"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34A43A08-3EB5-4B61-9509-0B9348EE3B3A}" type="datetimeFigureOut">
              <a:rPr lang="el-GR" smtClean="0"/>
              <a:pPr/>
              <a:t>30/11/2020</a:t>
            </a:fld>
            <a:endParaRPr lang="el-GR"/>
          </a:p>
        </p:txBody>
      </p:sp>
      <p:sp>
        <p:nvSpPr>
          <p:cNvPr id="18" name="17 - Θέση αριθμού διαφάνειας"/>
          <p:cNvSpPr>
            <a:spLocks noGrp="1"/>
          </p:cNvSpPr>
          <p:nvPr>
            <p:ph type="sldNum" sz="quarter" idx="11"/>
          </p:nvPr>
        </p:nvSpPr>
        <p:spPr/>
        <p:txBody>
          <a:bodyPr rtlCol="0"/>
          <a:lstStyle/>
          <a:p>
            <a:fld id="{F159B59E-00BE-423C-9A27-0E6F37BD0633}"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4A43A08-3EB5-4B61-9509-0B9348EE3B3A}" type="datetimeFigureOut">
              <a:rPr lang="el-GR" smtClean="0"/>
              <a:pPr/>
              <a:t>30/11/2020</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159B59E-00BE-423C-9A27-0E6F37BD063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ΔΕΛΤΑ ΑΕ</a:t>
            </a:r>
            <a:endParaRPr lang="el-GR" dirty="0"/>
          </a:p>
        </p:txBody>
      </p:sp>
      <p:sp>
        <p:nvSpPr>
          <p:cNvPr id="3" name="2 - Υπότιτλος"/>
          <p:cNvSpPr>
            <a:spLocks noGrp="1"/>
          </p:cNvSpPr>
          <p:nvPr>
            <p:ph type="subTitle" idx="1"/>
          </p:nvPr>
        </p:nvSpPr>
        <p:spPr/>
        <p:txBody>
          <a:bodyPr>
            <a:normAutofit/>
          </a:bodyPr>
          <a:lstStyle/>
          <a:p>
            <a:r>
              <a:rPr lang="el-GR" dirty="0" smtClean="0"/>
              <a:t>ΣΑΛΙΣΒΟΥΡΑΚΗΣ ΠΕΤΡΟΣ</a:t>
            </a:r>
          </a:p>
          <a:p>
            <a:r>
              <a:rPr lang="el-GR" dirty="0" smtClean="0"/>
              <a:t>Εργασία στο μάθημα της Τεχνολογίας</a:t>
            </a:r>
          </a:p>
          <a:p>
            <a:r>
              <a:rPr lang="el-GR" dirty="0" smtClean="0"/>
              <a:t>2020-2021</a:t>
            </a:r>
            <a:endParaRPr lang="el-GR" dirty="0"/>
          </a:p>
        </p:txBody>
      </p:sp>
      <p:pic>
        <p:nvPicPr>
          <p:cNvPr id="73730" name="Picture 2" descr="Δέλτα Α.Ε. - Βικιπαίδεια"/>
          <p:cNvPicPr>
            <a:picLocks noChangeAspect="1" noChangeArrowheads="1"/>
          </p:cNvPicPr>
          <p:nvPr/>
        </p:nvPicPr>
        <p:blipFill>
          <a:blip r:embed="rId2" cstate="print"/>
          <a:srcRect/>
          <a:stretch>
            <a:fillRect/>
          </a:stretch>
        </p:blipFill>
        <p:spPr bwMode="auto">
          <a:xfrm>
            <a:off x="2771800" y="836712"/>
            <a:ext cx="3781601" cy="28803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1986</a:t>
            </a:r>
            <a:r>
              <a:rPr lang="en-US" dirty="0" smtClean="0"/>
              <a:t> </a:t>
            </a:r>
            <a:r>
              <a:rPr lang="el-GR" dirty="0" smtClean="0"/>
              <a:t>«</a:t>
            </a:r>
            <a:r>
              <a:rPr lang="en-US" dirty="0" err="1" smtClean="0"/>
              <a:t>milko</a:t>
            </a:r>
            <a:r>
              <a:rPr lang="el-GR" dirty="0" smtClean="0"/>
              <a:t>»</a:t>
            </a:r>
          </a:p>
          <a:p>
            <a:r>
              <a:rPr lang="el-GR" dirty="0" smtClean="0"/>
              <a:t>1986 Πρώτη διαφήμιση</a:t>
            </a:r>
          </a:p>
          <a:p>
            <a:r>
              <a:rPr lang="el-GR" dirty="0" smtClean="0"/>
              <a:t>198</a:t>
            </a:r>
            <a:r>
              <a:rPr lang="en-US" dirty="0" smtClean="0"/>
              <a:t>7</a:t>
            </a:r>
            <a:r>
              <a:rPr lang="el-GR" dirty="0" smtClean="0"/>
              <a:t> Πρωτοπορία </a:t>
            </a:r>
            <a:r>
              <a:rPr lang="en-US" dirty="0" err="1" smtClean="0"/>
              <a:t>FreshPack</a:t>
            </a:r>
            <a:endParaRPr lang="en-US" dirty="0" smtClean="0"/>
          </a:p>
          <a:p>
            <a:r>
              <a:rPr lang="en-US" dirty="0" smtClean="0"/>
              <a:t>1988 </a:t>
            </a:r>
            <a:r>
              <a:rPr lang="el-GR" dirty="0" smtClean="0"/>
              <a:t>Αλλαγή στο σημερινό λογότυπο</a:t>
            </a:r>
            <a:endParaRPr lang="el-GR" dirty="0"/>
          </a:p>
        </p:txBody>
      </p:sp>
      <p:pic>
        <p:nvPicPr>
          <p:cNvPr id="21506" name="Picture 2" descr="img7"/>
          <p:cNvPicPr>
            <a:picLocks noChangeAspect="1" noChangeArrowheads="1"/>
          </p:cNvPicPr>
          <p:nvPr/>
        </p:nvPicPr>
        <p:blipFill>
          <a:blip r:embed="rId2" cstate="print"/>
          <a:srcRect/>
          <a:stretch>
            <a:fillRect/>
          </a:stretch>
        </p:blipFill>
        <p:spPr bwMode="auto">
          <a:xfrm>
            <a:off x="3779912" y="3828210"/>
            <a:ext cx="3528392" cy="256872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1986</a:t>
            </a:r>
            <a:r>
              <a:rPr lang="en-US" dirty="0" smtClean="0"/>
              <a:t> </a:t>
            </a:r>
            <a:r>
              <a:rPr lang="el-GR" dirty="0" smtClean="0"/>
              <a:t>«</a:t>
            </a:r>
            <a:r>
              <a:rPr lang="en-US" dirty="0" err="1" smtClean="0"/>
              <a:t>milko</a:t>
            </a:r>
            <a:r>
              <a:rPr lang="el-GR" dirty="0" smtClean="0"/>
              <a:t>»</a:t>
            </a:r>
          </a:p>
          <a:p>
            <a:r>
              <a:rPr lang="el-GR" dirty="0" smtClean="0"/>
              <a:t>1986 Πρώτη διαφήμιση</a:t>
            </a:r>
          </a:p>
          <a:p>
            <a:r>
              <a:rPr lang="el-GR" dirty="0" smtClean="0"/>
              <a:t>198</a:t>
            </a:r>
            <a:r>
              <a:rPr lang="en-US" dirty="0" smtClean="0"/>
              <a:t>7</a:t>
            </a:r>
            <a:r>
              <a:rPr lang="el-GR" dirty="0" smtClean="0"/>
              <a:t> Πρωτοπορία </a:t>
            </a:r>
            <a:r>
              <a:rPr lang="en-US" dirty="0" err="1" smtClean="0"/>
              <a:t>FreshPack</a:t>
            </a:r>
            <a:endParaRPr lang="en-US" dirty="0" smtClean="0"/>
          </a:p>
          <a:p>
            <a:r>
              <a:rPr lang="en-US" dirty="0" smtClean="0"/>
              <a:t>1988 </a:t>
            </a:r>
            <a:r>
              <a:rPr lang="el-GR" dirty="0" smtClean="0"/>
              <a:t>Αλλαγή στο σημερινό λογότυπο</a:t>
            </a:r>
            <a:endParaRPr lang="el-GR" dirty="0"/>
          </a:p>
        </p:txBody>
      </p:sp>
      <p:pic>
        <p:nvPicPr>
          <p:cNvPr id="23554" name="Picture 2" descr="img12_1"/>
          <p:cNvPicPr>
            <a:picLocks noChangeAspect="1" noChangeArrowheads="1"/>
          </p:cNvPicPr>
          <p:nvPr/>
        </p:nvPicPr>
        <p:blipFill>
          <a:blip r:embed="rId2" cstate="print"/>
          <a:srcRect/>
          <a:stretch>
            <a:fillRect/>
          </a:stretch>
        </p:blipFill>
        <p:spPr bwMode="auto">
          <a:xfrm>
            <a:off x="4716016" y="3573016"/>
            <a:ext cx="2200275" cy="31242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1986</a:t>
            </a:r>
            <a:r>
              <a:rPr lang="en-US" dirty="0" smtClean="0"/>
              <a:t> </a:t>
            </a:r>
            <a:r>
              <a:rPr lang="el-GR" dirty="0" smtClean="0"/>
              <a:t>«</a:t>
            </a:r>
            <a:r>
              <a:rPr lang="en-US" dirty="0" err="1" smtClean="0"/>
              <a:t>milko</a:t>
            </a:r>
            <a:r>
              <a:rPr lang="el-GR" dirty="0" smtClean="0"/>
              <a:t>»</a:t>
            </a:r>
          </a:p>
          <a:p>
            <a:r>
              <a:rPr lang="el-GR" dirty="0" smtClean="0"/>
              <a:t>1986 Πρώτη διαφήμιση</a:t>
            </a:r>
          </a:p>
          <a:p>
            <a:r>
              <a:rPr lang="el-GR" dirty="0" smtClean="0"/>
              <a:t>198</a:t>
            </a:r>
            <a:r>
              <a:rPr lang="en-US" dirty="0" smtClean="0"/>
              <a:t>7</a:t>
            </a:r>
            <a:r>
              <a:rPr lang="el-GR" dirty="0" smtClean="0"/>
              <a:t> Πρωτοπορία </a:t>
            </a:r>
            <a:r>
              <a:rPr lang="en-US" dirty="0" err="1" smtClean="0"/>
              <a:t>FreshPack</a:t>
            </a:r>
            <a:endParaRPr lang="en-US" dirty="0" smtClean="0"/>
          </a:p>
          <a:p>
            <a:r>
              <a:rPr lang="en-US" dirty="0" smtClean="0"/>
              <a:t>1988 </a:t>
            </a:r>
            <a:r>
              <a:rPr lang="el-GR" dirty="0" smtClean="0"/>
              <a:t>Αλλαγή στο σημερινό λογότυπο</a:t>
            </a:r>
            <a:endParaRPr lang="el-GR" dirty="0"/>
          </a:p>
        </p:txBody>
      </p:sp>
      <p:pic>
        <p:nvPicPr>
          <p:cNvPr id="24578" name="Picture 2" descr="delta"/>
          <p:cNvPicPr>
            <a:picLocks noChangeAspect="1" noChangeArrowheads="1"/>
          </p:cNvPicPr>
          <p:nvPr/>
        </p:nvPicPr>
        <p:blipFill>
          <a:blip r:embed="rId2" cstate="print"/>
          <a:srcRect/>
          <a:stretch>
            <a:fillRect/>
          </a:stretch>
        </p:blipFill>
        <p:spPr bwMode="auto">
          <a:xfrm>
            <a:off x="3995936" y="3645024"/>
            <a:ext cx="3657713" cy="273630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1989</a:t>
            </a:r>
            <a:r>
              <a:rPr lang="en-US" dirty="0" smtClean="0"/>
              <a:t> </a:t>
            </a:r>
            <a:r>
              <a:rPr lang="el-GR" dirty="0" smtClean="0"/>
              <a:t>«</a:t>
            </a:r>
            <a:r>
              <a:rPr lang="en-US" dirty="0" smtClean="0"/>
              <a:t>Life</a:t>
            </a:r>
            <a:r>
              <a:rPr lang="el-GR" dirty="0" smtClean="0"/>
              <a:t>»</a:t>
            </a:r>
          </a:p>
          <a:p>
            <a:r>
              <a:rPr lang="el-GR" dirty="0" smtClean="0"/>
              <a:t>19</a:t>
            </a:r>
            <a:r>
              <a:rPr lang="en-US" dirty="0" smtClean="0"/>
              <a:t>93</a:t>
            </a:r>
            <a:r>
              <a:rPr lang="el-GR" dirty="0" smtClean="0"/>
              <a:t> Δυναμικά στην παραγωγή γιαουρτιού</a:t>
            </a:r>
          </a:p>
          <a:p>
            <a:r>
              <a:rPr lang="el-GR" dirty="0" smtClean="0"/>
              <a:t>1995 Υπερσύγχρονο εργοστάσιο στον Ταύρο</a:t>
            </a:r>
            <a:endParaRPr lang="en-US" dirty="0" smtClean="0"/>
          </a:p>
          <a:p>
            <a:r>
              <a:rPr lang="el-GR" dirty="0" smtClean="0"/>
              <a:t>2002</a:t>
            </a:r>
            <a:r>
              <a:rPr lang="en-US" dirty="0" smtClean="0"/>
              <a:t> </a:t>
            </a:r>
            <a:r>
              <a:rPr lang="el-GR" dirty="0" smtClean="0"/>
              <a:t>Η πρώτη φέτα σε συσκευασία με άλμη</a:t>
            </a:r>
            <a:endParaRPr lang="el-GR" dirty="0"/>
          </a:p>
        </p:txBody>
      </p:sp>
      <p:pic>
        <p:nvPicPr>
          <p:cNvPr id="28674" name="Picture 2" descr="img14_1"/>
          <p:cNvPicPr>
            <a:picLocks noChangeAspect="1" noChangeArrowheads="1"/>
          </p:cNvPicPr>
          <p:nvPr/>
        </p:nvPicPr>
        <p:blipFill>
          <a:blip r:embed="rId2" cstate="print"/>
          <a:srcRect/>
          <a:stretch>
            <a:fillRect/>
          </a:stretch>
        </p:blipFill>
        <p:spPr bwMode="auto">
          <a:xfrm>
            <a:off x="4788024" y="3717032"/>
            <a:ext cx="2076450" cy="28956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1989</a:t>
            </a:r>
            <a:r>
              <a:rPr lang="en-US" dirty="0" smtClean="0"/>
              <a:t> </a:t>
            </a:r>
            <a:r>
              <a:rPr lang="el-GR" dirty="0" smtClean="0"/>
              <a:t>«</a:t>
            </a:r>
            <a:r>
              <a:rPr lang="en-US" dirty="0" smtClean="0"/>
              <a:t>Life</a:t>
            </a:r>
            <a:r>
              <a:rPr lang="el-GR" dirty="0" smtClean="0"/>
              <a:t>»</a:t>
            </a:r>
          </a:p>
          <a:p>
            <a:r>
              <a:rPr lang="el-GR" dirty="0" smtClean="0"/>
              <a:t>19</a:t>
            </a:r>
            <a:r>
              <a:rPr lang="en-US" dirty="0" smtClean="0"/>
              <a:t>93</a:t>
            </a:r>
            <a:r>
              <a:rPr lang="el-GR" dirty="0" smtClean="0"/>
              <a:t> Δυναμικά στην παραγωγή γιαουρτιού</a:t>
            </a:r>
          </a:p>
          <a:p>
            <a:r>
              <a:rPr lang="el-GR" dirty="0" smtClean="0"/>
              <a:t>1995 Υπερσύγχρονο εργοστάσιο στον Ταύρο</a:t>
            </a:r>
            <a:endParaRPr lang="en-US" dirty="0" smtClean="0"/>
          </a:p>
          <a:p>
            <a:r>
              <a:rPr lang="el-GR" dirty="0" smtClean="0"/>
              <a:t>2002</a:t>
            </a:r>
            <a:r>
              <a:rPr lang="en-US" dirty="0" smtClean="0"/>
              <a:t> </a:t>
            </a:r>
            <a:r>
              <a:rPr lang="el-GR" dirty="0" smtClean="0"/>
              <a:t>Η πρώτη φέτα σε συσκευασία με άλμη</a:t>
            </a:r>
            <a:endParaRPr lang="el-GR" dirty="0"/>
          </a:p>
        </p:txBody>
      </p:sp>
      <p:pic>
        <p:nvPicPr>
          <p:cNvPr id="27650" name="Picture 2" descr="img17_1"/>
          <p:cNvPicPr>
            <a:picLocks noChangeAspect="1" noChangeArrowheads="1"/>
          </p:cNvPicPr>
          <p:nvPr/>
        </p:nvPicPr>
        <p:blipFill>
          <a:blip r:embed="rId2" cstate="print"/>
          <a:srcRect/>
          <a:stretch>
            <a:fillRect/>
          </a:stretch>
        </p:blipFill>
        <p:spPr bwMode="auto">
          <a:xfrm>
            <a:off x="4211960" y="3789040"/>
            <a:ext cx="3357061" cy="28083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1989</a:t>
            </a:r>
            <a:r>
              <a:rPr lang="en-US" dirty="0" smtClean="0"/>
              <a:t> </a:t>
            </a:r>
            <a:r>
              <a:rPr lang="el-GR" dirty="0" smtClean="0"/>
              <a:t>«</a:t>
            </a:r>
            <a:r>
              <a:rPr lang="en-US" dirty="0" smtClean="0"/>
              <a:t>Life</a:t>
            </a:r>
            <a:r>
              <a:rPr lang="el-GR" dirty="0" smtClean="0"/>
              <a:t>»</a:t>
            </a:r>
          </a:p>
          <a:p>
            <a:r>
              <a:rPr lang="el-GR" dirty="0" smtClean="0"/>
              <a:t>19</a:t>
            </a:r>
            <a:r>
              <a:rPr lang="en-US" dirty="0" smtClean="0"/>
              <a:t>93</a:t>
            </a:r>
            <a:r>
              <a:rPr lang="el-GR" dirty="0" smtClean="0"/>
              <a:t> Δυναμικά στην παραγωγή γιαουρτιού</a:t>
            </a:r>
          </a:p>
          <a:p>
            <a:r>
              <a:rPr lang="el-GR" dirty="0" smtClean="0"/>
              <a:t>1995 Υπερσύγχρονο εργοστάσιο στον Ταύρο</a:t>
            </a:r>
            <a:endParaRPr lang="en-US" dirty="0" smtClean="0"/>
          </a:p>
          <a:p>
            <a:r>
              <a:rPr lang="el-GR" dirty="0" smtClean="0"/>
              <a:t>2002</a:t>
            </a:r>
            <a:r>
              <a:rPr lang="en-US" dirty="0" smtClean="0"/>
              <a:t> </a:t>
            </a:r>
            <a:r>
              <a:rPr lang="el-GR" dirty="0" smtClean="0"/>
              <a:t>Η πρώτη φέτα σε συσκευασία με άλμη</a:t>
            </a:r>
            <a:endParaRPr lang="el-GR" dirty="0"/>
          </a:p>
        </p:txBody>
      </p:sp>
      <p:pic>
        <p:nvPicPr>
          <p:cNvPr id="26626" name="Picture 2" descr="img18"/>
          <p:cNvPicPr>
            <a:picLocks noChangeAspect="1" noChangeArrowheads="1"/>
          </p:cNvPicPr>
          <p:nvPr/>
        </p:nvPicPr>
        <p:blipFill>
          <a:blip r:embed="rId2" cstate="print"/>
          <a:srcRect/>
          <a:stretch>
            <a:fillRect/>
          </a:stretch>
        </p:blipFill>
        <p:spPr bwMode="auto">
          <a:xfrm>
            <a:off x="3635896" y="3645024"/>
            <a:ext cx="4392488" cy="29794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1989</a:t>
            </a:r>
            <a:r>
              <a:rPr lang="en-US" dirty="0" smtClean="0"/>
              <a:t> </a:t>
            </a:r>
            <a:r>
              <a:rPr lang="el-GR" dirty="0" smtClean="0"/>
              <a:t>«</a:t>
            </a:r>
            <a:r>
              <a:rPr lang="en-US" dirty="0" smtClean="0"/>
              <a:t>Life</a:t>
            </a:r>
            <a:r>
              <a:rPr lang="el-GR" dirty="0" smtClean="0"/>
              <a:t>»</a:t>
            </a:r>
          </a:p>
          <a:p>
            <a:r>
              <a:rPr lang="el-GR" dirty="0" smtClean="0"/>
              <a:t>19</a:t>
            </a:r>
            <a:r>
              <a:rPr lang="en-US" dirty="0" smtClean="0"/>
              <a:t>93</a:t>
            </a:r>
            <a:r>
              <a:rPr lang="el-GR" dirty="0" smtClean="0"/>
              <a:t> Δυναμικά στην παραγωγή γιαουρτιού</a:t>
            </a:r>
          </a:p>
          <a:p>
            <a:r>
              <a:rPr lang="el-GR" dirty="0" smtClean="0"/>
              <a:t>1995 Υπερσύγχρονο εργοστάσιο στον Ταύρο</a:t>
            </a:r>
            <a:endParaRPr lang="en-US" dirty="0" smtClean="0"/>
          </a:p>
          <a:p>
            <a:r>
              <a:rPr lang="el-GR" dirty="0" smtClean="0"/>
              <a:t>2002</a:t>
            </a:r>
            <a:r>
              <a:rPr lang="en-US" dirty="0" smtClean="0"/>
              <a:t> </a:t>
            </a:r>
            <a:r>
              <a:rPr lang="el-GR" dirty="0" smtClean="0"/>
              <a:t>Η πρώτη φέτα σε συσκευασία με άλμη</a:t>
            </a:r>
            <a:endParaRPr lang="el-GR" dirty="0"/>
          </a:p>
        </p:txBody>
      </p:sp>
      <p:pic>
        <p:nvPicPr>
          <p:cNvPr id="25602" name="Picture 2" descr="img32"/>
          <p:cNvPicPr>
            <a:picLocks noChangeAspect="1" noChangeArrowheads="1"/>
          </p:cNvPicPr>
          <p:nvPr/>
        </p:nvPicPr>
        <p:blipFill>
          <a:blip r:embed="rId2" cstate="print"/>
          <a:srcRect/>
          <a:stretch>
            <a:fillRect/>
          </a:stretch>
        </p:blipFill>
        <p:spPr bwMode="auto">
          <a:xfrm>
            <a:off x="3779912" y="3645024"/>
            <a:ext cx="3609975" cy="27622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2003 Νέο εργοστάσιο στην </a:t>
            </a:r>
            <a:r>
              <a:rPr lang="el-GR" dirty="0" err="1" smtClean="0"/>
              <a:t>Β.Ελλάδα</a:t>
            </a:r>
            <a:endParaRPr lang="el-GR" dirty="0" smtClean="0"/>
          </a:p>
          <a:p>
            <a:r>
              <a:rPr lang="el-GR" dirty="0" smtClean="0"/>
              <a:t>2007 Η ΔΕΛΤΑ εισέρχεται στον όμιλο </a:t>
            </a:r>
            <a:r>
              <a:rPr lang="en-US" dirty="0" smtClean="0"/>
              <a:t>MIG</a:t>
            </a:r>
            <a:endParaRPr lang="el-GR" dirty="0" smtClean="0"/>
          </a:p>
          <a:p>
            <a:r>
              <a:rPr lang="en-US" dirty="0" smtClean="0"/>
              <a:t>2014</a:t>
            </a:r>
            <a:r>
              <a:rPr lang="el-GR" dirty="0" smtClean="0"/>
              <a:t> Το γιαούρτι της ΔΕΛΤΑ εκτός Ελλάδος</a:t>
            </a:r>
            <a:endParaRPr lang="en-US" dirty="0" smtClean="0"/>
          </a:p>
          <a:p>
            <a:r>
              <a:rPr lang="el-GR" dirty="0" smtClean="0"/>
              <a:t>2015</a:t>
            </a:r>
            <a:r>
              <a:rPr lang="en-US" dirty="0" smtClean="0"/>
              <a:t> </a:t>
            </a:r>
            <a:r>
              <a:rPr lang="el-GR" dirty="0" smtClean="0"/>
              <a:t>Νέα επαγγελματική σειρά</a:t>
            </a:r>
            <a:endParaRPr lang="el-GR" dirty="0"/>
          </a:p>
        </p:txBody>
      </p:sp>
      <p:pic>
        <p:nvPicPr>
          <p:cNvPr id="32770" name="Picture 2" descr="img34"/>
          <p:cNvPicPr>
            <a:picLocks noChangeAspect="1" noChangeArrowheads="1"/>
          </p:cNvPicPr>
          <p:nvPr/>
        </p:nvPicPr>
        <p:blipFill>
          <a:blip r:embed="rId2" cstate="print"/>
          <a:srcRect/>
          <a:stretch>
            <a:fillRect/>
          </a:stretch>
        </p:blipFill>
        <p:spPr bwMode="auto">
          <a:xfrm>
            <a:off x="3347864" y="3645024"/>
            <a:ext cx="4668019" cy="298306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2003 Νέο εργοστάσιο στην </a:t>
            </a:r>
            <a:r>
              <a:rPr lang="el-GR" dirty="0" err="1" smtClean="0"/>
              <a:t>Β.Ελλάδα</a:t>
            </a:r>
            <a:endParaRPr lang="el-GR" dirty="0" smtClean="0"/>
          </a:p>
          <a:p>
            <a:r>
              <a:rPr lang="el-GR" dirty="0" smtClean="0"/>
              <a:t>2007 Η ΔΕΛΤΑ εισέρχεται στον όμιλο </a:t>
            </a:r>
            <a:r>
              <a:rPr lang="en-US" dirty="0" smtClean="0"/>
              <a:t>MIG</a:t>
            </a:r>
            <a:endParaRPr lang="el-GR" dirty="0" smtClean="0"/>
          </a:p>
          <a:p>
            <a:r>
              <a:rPr lang="en-US" dirty="0" smtClean="0"/>
              <a:t>2014</a:t>
            </a:r>
            <a:r>
              <a:rPr lang="el-GR" dirty="0" smtClean="0"/>
              <a:t> Το γιαούρτι της ΔΕΛΤΑ εκτός Ελλάδος</a:t>
            </a:r>
            <a:endParaRPr lang="en-US" dirty="0" smtClean="0"/>
          </a:p>
          <a:p>
            <a:r>
              <a:rPr lang="el-GR" dirty="0" smtClean="0"/>
              <a:t>2015</a:t>
            </a:r>
            <a:r>
              <a:rPr lang="en-US" dirty="0" smtClean="0"/>
              <a:t> </a:t>
            </a:r>
            <a:r>
              <a:rPr lang="el-GR" dirty="0" smtClean="0"/>
              <a:t>Νέα επαγγελματική σειρά</a:t>
            </a:r>
            <a:endParaRPr lang="el-GR" dirty="0"/>
          </a:p>
        </p:txBody>
      </p:sp>
      <p:pic>
        <p:nvPicPr>
          <p:cNvPr id="31746" name="Picture 2" descr="img44"/>
          <p:cNvPicPr>
            <a:picLocks noChangeAspect="1" noChangeArrowheads="1"/>
          </p:cNvPicPr>
          <p:nvPr/>
        </p:nvPicPr>
        <p:blipFill>
          <a:blip r:embed="rId2" cstate="print"/>
          <a:srcRect/>
          <a:stretch>
            <a:fillRect/>
          </a:stretch>
        </p:blipFill>
        <p:spPr bwMode="auto">
          <a:xfrm>
            <a:off x="4067944" y="3429000"/>
            <a:ext cx="3786386" cy="313327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2003 Νέο εργοστάσιο στην </a:t>
            </a:r>
            <a:r>
              <a:rPr lang="el-GR" dirty="0" err="1" smtClean="0"/>
              <a:t>Β.Ελλάδα</a:t>
            </a:r>
            <a:endParaRPr lang="el-GR" dirty="0" smtClean="0"/>
          </a:p>
          <a:p>
            <a:r>
              <a:rPr lang="el-GR" dirty="0" smtClean="0"/>
              <a:t>2007 Η ΔΕΛΤΑ εισέρχεται στον όμιλο </a:t>
            </a:r>
            <a:r>
              <a:rPr lang="en-US" dirty="0" smtClean="0"/>
              <a:t>MIG</a:t>
            </a:r>
            <a:endParaRPr lang="el-GR" dirty="0" smtClean="0"/>
          </a:p>
          <a:p>
            <a:r>
              <a:rPr lang="en-US" dirty="0" smtClean="0"/>
              <a:t>2014</a:t>
            </a:r>
            <a:r>
              <a:rPr lang="el-GR" dirty="0" smtClean="0"/>
              <a:t> Το γιαούρτι της ΔΕΛΤΑ εκτός Ελλάδος</a:t>
            </a:r>
            <a:endParaRPr lang="en-US" dirty="0" smtClean="0"/>
          </a:p>
          <a:p>
            <a:r>
              <a:rPr lang="el-GR" dirty="0" smtClean="0"/>
              <a:t>2015</a:t>
            </a:r>
            <a:r>
              <a:rPr lang="en-US" dirty="0" smtClean="0"/>
              <a:t> </a:t>
            </a:r>
            <a:r>
              <a:rPr lang="el-GR" dirty="0" smtClean="0"/>
              <a:t>Νέα επαγγελματική σειρά</a:t>
            </a:r>
            <a:endParaRPr lang="el-GR" dirty="0"/>
          </a:p>
        </p:txBody>
      </p:sp>
      <p:pic>
        <p:nvPicPr>
          <p:cNvPr id="30722" name="Picture 2" descr="img58"/>
          <p:cNvPicPr>
            <a:picLocks noChangeAspect="1" noChangeArrowheads="1"/>
          </p:cNvPicPr>
          <p:nvPr/>
        </p:nvPicPr>
        <p:blipFill>
          <a:blip r:embed="rId2" cstate="print"/>
          <a:srcRect/>
          <a:stretch>
            <a:fillRect/>
          </a:stretch>
        </p:blipFill>
        <p:spPr bwMode="auto">
          <a:xfrm>
            <a:off x="1331640" y="4149080"/>
            <a:ext cx="6505575" cy="16192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Όραμα</a:t>
            </a:r>
            <a:endParaRPr lang="el-GR" dirty="0"/>
          </a:p>
        </p:txBody>
      </p:sp>
      <p:sp>
        <p:nvSpPr>
          <p:cNvPr id="3" name="2 - Θέση περιεχομένου"/>
          <p:cNvSpPr>
            <a:spLocks noGrp="1"/>
          </p:cNvSpPr>
          <p:nvPr>
            <p:ph sz="quarter" idx="1"/>
          </p:nvPr>
        </p:nvSpPr>
        <p:spPr/>
        <p:txBody>
          <a:bodyPr>
            <a:normAutofit/>
          </a:bodyPr>
          <a:lstStyle/>
          <a:p>
            <a:pPr>
              <a:buNone/>
            </a:pPr>
            <a:r>
              <a:rPr lang="el-GR" dirty="0" smtClean="0"/>
              <a:t>“Να προσφέρουμε στον Έλληνα καταναλωτή τη δυνατότητα</a:t>
            </a:r>
          </a:p>
          <a:p>
            <a:r>
              <a:rPr lang="el-GR" dirty="0" smtClean="0"/>
              <a:t> να μεγαλώνει, </a:t>
            </a:r>
          </a:p>
          <a:p>
            <a:r>
              <a:rPr lang="el-GR" dirty="0" smtClean="0"/>
              <a:t>να ζει </a:t>
            </a:r>
          </a:p>
          <a:p>
            <a:r>
              <a:rPr lang="el-GR" dirty="0" smtClean="0"/>
              <a:t>να απολαμβάνει καθημερινά μία ποιοτική τροφή. </a:t>
            </a:r>
          </a:p>
          <a:p>
            <a:r>
              <a:rPr lang="el-GR" dirty="0" smtClean="0"/>
              <a:t>για μία καλύτερη ζωή.</a:t>
            </a:r>
          </a:p>
          <a:p>
            <a:pPr>
              <a:buNone/>
            </a:pPr>
            <a:endParaRPr lang="el-GR" dirty="0" smtClean="0"/>
          </a:p>
          <a:p>
            <a:pPr>
              <a:buNone/>
            </a:pPr>
            <a:r>
              <a:rPr lang="el-GR" dirty="0" smtClean="0"/>
              <a:t> Όλα αυτά με ευθύνη και ευαισθησία προς τον άνθρωπο, την κοινωνία και το περιβάλλον.</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2003 Νέο εργοστάσιο στην </a:t>
            </a:r>
            <a:r>
              <a:rPr lang="el-GR" dirty="0" err="1" smtClean="0"/>
              <a:t>Β.Ελλάδα</a:t>
            </a:r>
            <a:endParaRPr lang="el-GR" dirty="0" smtClean="0"/>
          </a:p>
          <a:p>
            <a:r>
              <a:rPr lang="el-GR" dirty="0" smtClean="0"/>
              <a:t>2007 Η ΔΕΛΤΑ εισέρχεται στον όμιλο </a:t>
            </a:r>
            <a:r>
              <a:rPr lang="en-US" dirty="0" smtClean="0"/>
              <a:t>MIG</a:t>
            </a:r>
            <a:endParaRPr lang="el-GR" dirty="0" smtClean="0"/>
          </a:p>
          <a:p>
            <a:r>
              <a:rPr lang="en-US" dirty="0" smtClean="0"/>
              <a:t>2014</a:t>
            </a:r>
            <a:r>
              <a:rPr lang="el-GR" dirty="0" smtClean="0"/>
              <a:t> Το γιαούρτι της ΔΕΛΤΑ εκτός Ελλάδος</a:t>
            </a:r>
            <a:endParaRPr lang="en-US" dirty="0" smtClean="0"/>
          </a:p>
          <a:p>
            <a:r>
              <a:rPr lang="el-GR" dirty="0" smtClean="0"/>
              <a:t>2015</a:t>
            </a:r>
            <a:r>
              <a:rPr lang="en-US" dirty="0" smtClean="0"/>
              <a:t> </a:t>
            </a:r>
            <a:r>
              <a:rPr lang="el-GR" dirty="0" smtClean="0"/>
              <a:t>Νέα επαγγελματική σειρά</a:t>
            </a:r>
            <a:endParaRPr lang="el-GR" dirty="0"/>
          </a:p>
        </p:txBody>
      </p:sp>
      <p:pic>
        <p:nvPicPr>
          <p:cNvPr id="29698" name="Picture 2" descr="img65"/>
          <p:cNvPicPr>
            <a:picLocks noChangeAspect="1" noChangeArrowheads="1"/>
          </p:cNvPicPr>
          <p:nvPr/>
        </p:nvPicPr>
        <p:blipFill>
          <a:blip r:embed="rId2" cstate="print"/>
          <a:srcRect/>
          <a:stretch>
            <a:fillRect/>
          </a:stretch>
        </p:blipFill>
        <p:spPr bwMode="auto">
          <a:xfrm>
            <a:off x="4139952" y="3861048"/>
            <a:ext cx="3528839" cy="263778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Ποικιλία Προϊόντων</a:t>
            </a:r>
            <a:endParaRPr lang="el-GR" dirty="0"/>
          </a:p>
        </p:txBody>
      </p:sp>
      <p:sp>
        <p:nvSpPr>
          <p:cNvPr id="3" name="2 - Θέση περιεχομένου"/>
          <p:cNvSpPr>
            <a:spLocks noGrp="1"/>
          </p:cNvSpPr>
          <p:nvPr>
            <p:ph sz="quarter" idx="1"/>
          </p:nvPr>
        </p:nvSpPr>
        <p:spPr/>
        <p:txBody>
          <a:bodyPr/>
          <a:lstStyle/>
          <a:p>
            <a:r>
              <a:rPr lang="el-GR" dirty="0" smtClean="0"/>
              <a:t>Γάλα</a:t>
            </a:r>
          </a:p>
          <a:p>
            <a:r>
              <a:rPr lang="el-GR" dirty="0" smtClean="0"/>
              <a:t>Γιαούρτι</a:t>
            </a:r>
          </a:p>
          <a:p>
            <a:r>
              <a:rPr lang="el-GR" dirty="0" smtClean="0"/>
              <a:t>Βρεφική &amp; παιδική διατροφή</a:t>
            </a:r>
          </a:p>
          <a:p>
            <a:r>
              <a:rPr lang="el-GR" dirty="0" smtClean="0"/>
              <a:t>Τυρί</a:t>
            </a:r>
          </a:p>
          <a:p>
            <a:r>
              <a:rPr lang="el-GR" dirty="0" smtClean="0"/>
              <a:t>Χυμός &amp; Τσάι</a:t>
            </a:r>
          </a:p>
          <a:p>
            <a:r>
              <a:rPr lang="en-US" dirty="0" err="1" smtClean="0"/>
              <a:t>Milko</a:t>
            </a:r>
            <a:r>
              <a:rPr lang="en-US" dirty="0" smtClean="0"/>
              <a:t> &amp; Coffee Drinks</a:t>
            </a:r>
          </a:p>
          <a:p>
            <a:r>
              <a:rPr lang="el-GR" dirty="0" smtClean="0"/>
              <a:t>Επαγγελματικά</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Γάλα</a:t>
            </a:r>
            <a:br>
              <a:rPr lang="el-GR" dirty="0" smtClean="0"/>
            </a:br>
            <a:endParaRPr lang="el-GR" dirty="0"/>
          </a:p>
        </p:txBody>
      </p:sp>
      <p:sp>
        <p:nvSpPr>
          <p:cNvPr id="3" name="2 - Θέση περιεχομένου"/>
          <p:cNvSpPr>
            <a:spLocks noGrp="1"/>
          </p:cNvSpPr>
          <p:nvPr>
            <p:ph sz="quarter" idx="1"/>
          </p:nvPr>
        </p:nvSpPr>
        <p:spPr/>
        <p:txBody>
          <a:bodyPr/>
          <a:lstStyle/>
          <a:p>
            <a:r>
              <a:rPr lang="el-GR" dirty="0" smtClean="0"/>
              <a:t>Φρέσκο Γάλα</a:t>
            </a:r>
          </a:p>
          <a:p>
            <a:r>
              <a:rPr lang="el-GR" dirty="0" smtClean="0"/>
              <a:t>Γάλα υψηλής θερμικής επεξεργασίας</a:t>
            </a:r>
          </a:p>
          <a:p>
            <a:r>
              <a:rPr lang="el-GR" dirty="0" smtClean="0"/>
              <a:t>Παραδοσιακά ροφήματα</a:t>
            </a:r>
          </a:p>
          <a:p>
            <a:r>
              <a:rPr lang="el-GR" dirty="0" smtClean="0"/>
              <a:t>Συμπυκνωμένο γάλα</a:t>
            </a:r>
          </a:p>
          <a:p>
            <a:r>
              <a:rPr lang="el-GR" dirty="0" smtClean="0"/>
              <a:t>Κρέμα γάλακτος</a:t>
            </a:r>
            <a:endParaRPr lang="el-GR" dirty="0"/>
          </a:p>
        </p:txBody>
      </p:sp>
      <p:pic>
        <p:nvPicPr>
          <p:cNvPr id="33794" name="Picture 2" descr="Γάλα &amp; Κρέμα Γάλακτος"/>
          <p:cNvPicPr>
            <a:picLocks noChangeAspect="1" noChangeArrowheads="1"/>
          </p:cNvPicPr>
          <p:nvPr/>
        </p:nvPicPr>
        <p:blipFill>
          <a:blip r:embed="rId2" cstate="print"/>
          <a:srcRect/>
          <a:stretch>
            <a:fillRect/>
          </a:stretch>
        </p:blipFill>
        <p:spPr bwMode="auto">
          <a:xfrm>
            <a:off x="4572000" y="3573016"/>
            <a:ext cx="3385352" cy="29249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Γάλα</a:t>
            </a:r>
            <a:br>
              <a:rPr lang="el-GR" dirty="0" smtClean="0"/>
            </a:br>
            <a:endParaRPr lang="el-GR" dirty="0"/>
          </a:p>
        </p:txBody>
      </p:sp>
      <p:sp>
        <p:nvSpPr>
          <p:cNvPr id="3" name="2 - Θέση περιεχομένου"/>
          <p:cNvSpPr>
            <a:spLocks noGrp="1"/>
          </p:cNvSpPr>
          <p:nvPr>
            <p:ph sz="quarter" idx="1"/>
          </p:nvPr>
        </p:nvSpPr>
        <p:spPr/>
        <p:txBody>
          <a:bodyPr/>
          <a:lstStyle/>
          <a:p>
            <a:r>
              <a:rPr lang="el-GR" dirty="0" smtClean="0"/>
              <a:t>Φρέσκο Γάλα</a:t>
            </a:r>
          </a:p>
          <a:p>
            <a:r>
              <a:rPr lang="el-GR" dirty="0" smtClean="0"/>
              <a:t>Γάλα υψηλής θερμικής επεξεργασίας</a:t>
            </a:r>
          </a:p>
          <a:p>
            <a:r>
              <a:rPr lang="el-GR" dirty="0" smtClean="0"/>
              <a:t>Παραδοσιακά ροφήματα</a:t>
            </a:r>
          </a:p>
          <a:p>
            <a:r>
              <a:rPr lang="el-GR" dirty="0" smtClean="0"/>
              <a:t>Συμπυκνωμένο γάλα</a:t>
            </a:r>
          </a:p>
          <a:p>
            <a:r>
              <a:rPr lang="el-GR" dirty="0" smtClean="0"/>
              <a:t>Κρέμα γάλακτος</a:t>
            </a:r>
            <a:endParaRPr lang="el-GR" dirty="0"/>
          </a:p>
        </p:txBody>
      </p:sp>
      <p:pic>
        <p:nvPicPr>
          <p:cNvPr id="34818" name="Picture 2" descr="https://www.delta.gr/wp-content/uploads/2020/07/tou_topou_mas_960x960.jpg"/>
          <p:cNvPicPr>
            <a:picLocks noChangeAspect="1" noChangeArrowheads="1"/>
          </p:cNvPicPr>
          <p:nvPr/>
        </p:nvPicPr>
        <p:blipFill>
          <a:blip r:embed="rId2" cstate="print"/>
          <a:srcRect/>
          <a:stretch>
            <a:fillRect/>
          </a:stretch>
        </p:blipFill>
        <p:spPr bwMode="auto">
          <a:xfrm>
            <a:off x="4572000" y="3284984"/>
            <a:ext cx="3384376" cy="338437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Γάλα</a:t>
            </a:r>
            <a:br>
              <a:rPr lang="el-GR" dirty="0" smtClean="0"/>
            </a:br>
            <a:endParaRPr lang="el-GR" dirty="0"/>
          </a:p>
        </p:txBody>
      </p:sp>
      <p:sp>
        <p:nvSpPr>
          <p:cNvPr id="3" name="2 - Θέση περιεχομένου"/>
          <p:cNvSpPr>
            <a:spLocks noGrp="1"/>
          </p:cNvSpPr>
          <p:nvPr>
            <p:ph sz="quarter" idx="1"/>
          </p:nvPr>
        </p:nvSpPr>
        <p:spPr/>
        <p:txBody>
          <a:bodyPr/>
          <a:lstStyle/>
          <a:p>
            <a:r>
              <a:rPr lang="el-GR" dirty="0" smtClean="0"/>
              <a:t>Φρέσκο Γάλα</a:t>
            </a:r>
          </a:p>
          <a:p>
            <a:r>
              <a:rPr lang="el-GR" dirty="0" smtClean="0"/>
              <a:t>Γάλα υψηλής θερμικής επεξεργασίας</a:t>
            </a:r>
          </a:p>
          <a:p>
            <a:r>
              <a:rPr lang="el-GR" dirty="0" smtClean="0"/>
              <a:t>Παραδοσιακά ροφήματα</a:t>
            </a:r>
          </a:p>
          <a:p>
            <a:r>
              <a:rPr lang="el-GR" dirty="0" smtClean="0"/>
              <a:t>Συμπυκνωμένο γάλα</a:t>
            </a:r>
          </a:p>
          <a:p>
            <a:r>
              <a:rPr lang="el-GR" dirty="0" smtClean="0"/>
              <a:t>Κρέμα γάλακτος</a:t>
            </a:r>
            <a:endParaRPr lang="el-GR" dirty="0"/>
          </a:p>
        </p:txBody>
      </p:sp>
      <p:pic>
        <p:nvPicPr>
          <p:cNvPr id="40962" name="Picture 2" descr="https://www.delta.gr/wp-content/uploads/2020/07/Untitled-design-6-1.png"/>
          <p:cNvPicPr>
            <a:picLocks noChangeAspect="1" noChangeArrowheads="1"/>
          </p:cNvPicPr>
          <p:nvPr/>
        </p:nvPicPr>
        <p:blipFill>
          <a:blip r:embed="rId2" cstate="print"/>
          <a:srcRect/>
          <a:stretch>
            <a:fillRect/>
          </a:stretch>
        </p:blipFill>
        <p:spPr bwMode="auto">
          <a:xfrm>
            <a:off x="4572000" y="3212976"/>
            <a:ext cx="3425949" cy="34259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Γάλα</a:t>
            </a:r>
            <a:br>
              <a:rPr lang="el-GR" dirty="0" smtClean="0"/>
            </a:br>
            <a:endParaRPr lang="el-GR" dirty="0"/>
          </a:p>
        </p:txBody>
      </p:sp>
      <p:sp>
        <p:nvSpPr>
          <p:cNvPr id="3" name="2 - Θέση περιεχομένου"/>
          <p:cNvSpPr>
            <a:spLocks noGrp="1"/>
          </p:cNvSpPr>
          <p:nvPr>
            <p:ph sz="quarter" idx="1"/>
          </p:nvPr>
        </p:nvSpPr>
        <p:spPr/>
        <p:txBody>
          <a:bodyPr/>
          <a:lstStyle/>
          <a:p>
            <a:r>
              <a:rPr lang="el-GR" dirty="0" smtClean="0"/>
              <a:t>Φρέσκο Γάλα</a:t>
            </a:r>
          </a:p>
          <a:p>
            <a:r>
              <a:rPr lang="el-GR" dirty="0" smtClean="0"/>
              <a:t>Γάλα υψηλής θερμικής επεξεργασίας</a:t>
            </a:r>
          </a:p>
          <a:p>
            <a:r>
              <a:rPr lang="el-GR" dirty="0" smtClean="0"/>
              <a:t>Παραδοσιακά ροφήματα</a:t>
            </a:r>
          </a:p>
          <a:p>
            <a:r>
              <a:rPr lang="el-GR" dirty="0" smtClean="0"/>
              <a:t>Συμπυκνωμένο γάλα</a:t>
            </a:r>
          </a:p>
          <a:p>
            <a:r>
              <a:rPr lang="el-GR" dirty="0" smtClean="0"/>
              <a:t>Κρέμα γάλακτος</a:t>
            </a:r>
            <a:endParaRPr lang="el-GR" dirty="0"/>
          </a:p>
        </p:txBody>
      </p:sp>
      <p:pic>
        <p:nvPicPr>
          <p:cNvPr id="39938" name="Picture 2" descr="https://www.delta.gr/wp-content/uploads/2019/07/vlaxas_category.jpg"/>
          <p:cNvPicPr>
            <a:picLocks noChangeAspect="1" noChangeArrowheads="1"/>
          </p:cNvPicPr>
          <p:nvPr/>
        </p:nvPicPr>
        <p:blipFill>
          <a:blip r:embed="rId2" cstate="print"/>
          <a:srcRect/>
          <a:stretch>
            <a:fillRect/>
          </a:stretch>
        </p:blipFill>
        <p:spPr bwMode="auto">
          <a:xfrm>
            <a:off x="4572000" y="3356992"/>
            <a:ext cx="3312368" cy="331236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Γάλα</a:t>
            </a:r>
            <a:br>
              <a:rPr lang="el-GR" dirty="0" smtClean="0"/>
            </a:br>
            <a:endParaRPr lang="el-GR" dirty="0"/>
          </a:p>
        </p:txBody>
      </p:sp>
      <p:sp>
        <p:nvSpPr>
          <p:cNvPr id="3" name="2 - Θέση περιεχομένου"/>
          <p:cNvSpPr>
            <a:spLocks noGrp="1"/>
          </p:cNvSpPr>
          <p:nvPr>
            <p:ph sz="quarter" idx="1"/>
          </p:nvPr>
        </p:nvSpPr>
        <p:spPr/>
        <p:txBody>
          <a:bodyPr/>
          <a:lstStyle/>
          <a:p>
            <a:r>
              <a:rPr lang="el-GR" dirty="0" smtClean="0"/>
              <a:t>Φρέσκο Γάλα</a:t>
            </a:r>
          </a:p>
          <a:p>
            <a:r>
              <a:rPr lang="el-GR" dirty="0" smtClean="0"/>
              <a:t>Γάλα υψηλής θερμικής επεξεργασίας</a:t>
            </a:r>
          </a:p>
          <a:p>
            <a:r>
              <a:rPr lang="el-GR" dirty="0" smtClean="0"/>
              <a:t>Παραδοσιακά ροφήματα</a:t>
            </a:r>
          </a:p>
          <a:p>
            <a:r>
              <a:rPr lang="el-GR" dirty="0" smtClean="0"/>
              <a:t>Συμπυκνωμένο γάλα</a:t>
            </a:r>
          </a:p>
          <a:p>
            <a:r>
              <a:rPr lang="el-GR" dirty="0" smtClean="0"/>
              <a:t>Κρέμα γάλακτος</a:t>
            </a:r>
            <a:endParaRPr lang="el-GR" dirty="0"/>
          </a:p>
        </p:txBody>
      </p:sp>
      <p:pic>
        <p:nvPicPr>
          <p:cNvPr id="38914" name="Picture 2" descr="https://www.delta.gr/wp-content/uploads/2017/06/45170403_4043_Delta_Product_20_Krema-Galaktos.jpg"/>
          <p:cNvPicPr>
            <a:picLocks noChangeAspect="1" noChangeArrowheads="1"/>
          </p:cNvPicPr>
          <p:nvPr/>
        </p:nvPicPr>
        <p:blipFill>
          <a:blip r:embed="rId2" cstate="print"/>
          <a:srcRect/>
          <a:stretch>
            <a:fillRect/>
          </a:stretch>
        </p:blipFill>
        <p:spPr bwMode="auto">
          <a:xfrm>
            <a:off x="4355976" y="2996952"/>
            <a:ext cx="3600399" cy="3600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Γιαούρτια &amp; Επιδόρπια</a:t>
            </a:r>
            <a:endParaRPr lang="el-GR" dirty="0"/>
          </a:p>
        </p:txBody>
      </p:sp>
      <p:sp>
        <p:nvSpPr>
          <p:cNvPr id="3" name="2 - Θέση περιεχομένου"/>
          <p:cNvSpPr>
            <a:spLocks noGrp="1"/>
          </p:cNvSpPr>
          <p:nvPr>
            <p:ph sz="quarter" idx="1"/>
          </p:nvPr>
        </p:nvSpPr>
        <p:spPr/>
        <p:txBody>
          <a:bodyPr/>
          <a:lstStyle/>
          <a:p>
            <a:r>
              <a:rPr lang="el-GR" dirty="0" smtClean="0"/>
              <a:t>Γιαούρτι</a:t>
            </a:r>
          </a:p>
          <a:p>
            <a:r>
              <a:rPr lang="el-GR" dirty="0" smtClean="0"/>
              <a:t>Κρεμώδες Γιαούρτι</a:t>
            </a:r>
          </a:p>
          <a:p>
            <a:r>
              <a:rPr lang="el-GR" dirty="0" smtClean="0"/>
              <a:t>Γιαούρτι Αγελάδας</a:t>
            </a:r>
          </a:p>
          <a:p>
            <a:r>
              <a:rPr lang="el-GR" dirty="0" smtClean="0"/>
              <a:t>Επιδόρπια γιαουρτιού με φρούτα και δημητριακά</a:t>
            </a:r>
            <a:endParaRPr lang="el-GR" dirty="0"/>
          </a:p>
        </p:txBody>
      </p:sp>
      <p:pic>
        <p:nvPicPr>
          <p:cNvPr id="45058" name="Picture 2" descr="Γιαούρτι και Επιδόρπιο Γιαουρτιού"/>
          <p:cNvPicPr>
            <a:picLocks noChangeAspect="1" noChangeArrowheads="1"/>
          </p:cNvPicPr>
          <p:nvPr/>
        </p:nvPicPr>
        <p:blipFill>
          <a:blip r:embed="rId2" cstate="print"/>
          <a:srcRect/>
          <a:stretch>
            <a:fillRect/>
          </a:stretch>
        </p:blipFill>
        <p:spPr bwMode="auto">
          <a:xfrm>
            <a:off x="4427984" y="3501008"/>
            <a:ext cx="3630700" cy="31369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Γιαούρτια &amp; Επιδόρπια</a:t>
            </a:r>
            <a:endParaRPr lang="el-GR" dirty="0"/>
          </a:p>
        </p:txBody>
      </p:sp>
      <p:sp>
        <p:nvSpPr>
          <p:cNvPr id="3" name="2 - Θέση περιεχομένου"/>
          <p:cNvSpPr>
            <a:spLocks noGrp="1"/>
          </p:cNvSpPr>
          <p:nvPr>
            <p:ph sz="quarter" idx="1"/>
          </p:nvPr>
        </p:nvSpPr>
        <p:spPr/>
        <p:txBody>
          <a:bodyPr/>
          <a:lstStyle/>
          <a:p>
            <a:r>
              <a:rPr lang="el-GR" dirty="0" smtClean="0"/>
              <a:t>Γιαούρτι</a:t>
            </a:r>
          </a:p>
          <a:p>
            <a:r>
              <a:rPr lang="el-GR" dirty="0" smtClean="0"/>
              <a:t>Κρεμώδες Γιαούρτι</a:t>
            </a:r>
          </a:p>
          <a:p>
            <a:r>
              <a:rPr lang="el-GR" dirty="0" smtClean="0"/>
              <a:t>Γιαούρτι Αγελάδας</a:t>
            </a:r>
          </a:p>
          <a:p>
            <a:r>
              <a:rPr lang="el-GR" dirty="0" smtClean="0"/>
              <a:t>Επιδόρπια γιαουρτιού με φρούτα και δημητριακά</a:t>
            </a:r>
            <a:endParaRPr lang="el-GR" dirty="0"/>
          </a:p>
        </p:txBody>
      </p:sp>
      <p:pic>
        <p:nvPicPr>
          <p:cNvPr id="41986" name="Picture 2" descr="https://www.delta.gr/wp-content/uploads/2020/07/Untitled-design-5.png"/>
          <p:cNvPicPr>
            <a:picLocks noChangeAspect="1" noChangeArrowheads="1"/>
          </p:cNvPicPr>
          <p:nvPr/>
        </p:nvPicPr>
        <p:blipFill>
          <a:blip r:embed="rId2" cstate="print"/>
          <a:srcRect/>
          <a:stretch>
            <a:fillRect/>
          </a:stretch>
        </p:blipFill>
        <p:spPr bwMode="auto">
          <a:xfrm>
            <a:off x="4716016" y="3429000"/>
            <a:ext cx="3240359" cy="324036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Γιαούρτια &amp; Επιδόρπια</a:t>
            </a:r>
            <a:endParaRPr lang="el-GR" dirty="0"/>
          </a:p>
        </p:txBody>
      </p:sp>
      <p:sp>
        <p:nvSpPr>
          <p:cNvPr id="3" name="2 - Θέση περιεχομένου"/>
          <p:cNvSpPr>
            <a:spLocks noGrp="1"/>
          </p:cNvSpPr>
          <p:nvPr>
            <p:ph sz="quarter" idx="1"/>
          </p:nvPr>
        </p:nvSpPr>
        <p:spPr/>
        <p:txBody>
          <a:bodyPr/>
          <a:lstStyle/>
          <a:p>
            <a:r>
              <a:rPr lang="el-GR" dirty="0" smtClean="0"/>
              <a:t>Γιαούρτι</a:t>
            </a:r>
          </a:p>
          <a:p>
            <a:r>
              <a:rPr lang="el-GR" dirty="0" smtClean="0"/>
              <a:t>Κρεμώδες Γιαούρτι</a:t>
            </a:r>
          </a:p>
          <a:p>
            <a:r>
              <a:rPr lang="el-GR" dirty="0" smtClean="0"/>
              <a:t>Γιαούρτι Αγελάδας</a:t>
            </a:r>
          </a:p>
          <a:p>
            <a:r>
              <a:rPr lang="el-GR" dirty="0" smtClean="0"/>
              <a:t>Επιδόρπια γιαουρτιού με φρούτα και δημητριακά</a:t>
            </a:r>
            <a:endParaRPr lang="el-GR" dirty="0"/>
          </a:p>
        </p:txBody>
      </p:sp>
      <p:sp>
        <p:nvSpPr>
          <p:cNvPr id="44034" name="AutoShape 2" descr="data:image/png;base64,iVBORw0KGgoAAAANSUhEUgAAARQAAADECAYAAABeOd7iAAAP+UlEQVR4Xu2dXWwc1RXH/3fjj7ZA0UZFJEWtitRKpWrV8gASPBRVoKoNIVEaZDUgWgUnnnUC4TN8hECdBEGA0kBI8I4TiFDFhyI+BKWUB3igD20FD0UqUpGoBAJBXIFsAW3BxN5b3d0l7Ho2zti+O56d+fFI7px7zu8c/eWdM/ceI/6DAAQg4ImA8WQHMxCAAASEoFAEEICANwIIijeUGIIABBAUagACEPBGAEHxhhJDEIAAgkINQAAC3gggKN5QYggCEEBQqAEIQMAbAQTFG0oMQQACCAo1AAEIeCOAoHhDiSEIQABBoQYgAAFvBBAUbygxBAEIICjUAAQg4I0AguINJYYgAAEEhRqAAAS8EUBQvKHEEAQggKBQAxCAgDcCCIo3lBiCAAQQFGoAAhDwRgBB8YYSQxCAAIJCDUAAAt4IICjeUGIIAhBAUKgBCEDAGwEExRtKDEEAAggKNQABCHgjgKB4Q4khCEAAQaEGIAABbwQQFG8oMQQBCCAo1AAEIOCNAILiDSWGIAABBIUagAAEvBFAULyhxBAEIICgUAMQgIA3AgiKN5QYggAEEBRqAAIQ8EYAQfGGEkMQgACCQg1AAALeCCAo3lBiCAIQQFCoAQhAwBsBBMUbSgxBAAIICjUAAQh4I4CgeEOJIQhAAEGhBiAAAW8EEBRvKDEEAQggKNQABCDgjQCC4g0lhiAAAQSFGoAABLwRQFC8ocQQBCCAoFADEICANwIIijeUGIIABBAUagACEPBGAEHxhhJDEIAAgkINQAAC3gggKN5QYggCEEBQqAEIQMAbAQTFG0oMQQACCAo1AAEIeCOAoHhDiSEIQABBoQYgAAFvBBAUbygxBAEIICjUAAQg4I0AguINJYYgAAEEhRqAAAS8EUBQvKHEEAQggKBQAxCAgDcCCIo3lBiCAAQQFGoAAhDwRgBB8YYSQxCAAIJCDUAAAt4IICjeUGIIAhBAUKgBCEDAGwEExRtKDEEAAggKNQABCHgjgKB4Q4khCEAAQaEGIAABbwQQFG8oMQQBCCAo1AAEIOCNAILiDSWGIAABBIUagAAEvBFAULyhxBAEIICgUAMQgIA3AgiKN5QYggAEEBRqAAIQ8EYAQfGGEkMQgACCQg1AAALeCCAo3lBiCAIQQFCoAQhAwBsBBMUbSgxBAAIICjUAAQh4I4CgeEOJIQhAAEGhBtJN4MEHT9Kll76fbifx7nMCCAq1kE4CYXiipIdl7RkqlU5Op5N4NZ0AgkJNpI9AufxDGfOUkU610j8VBN9Ln5N41IoAgkJdpItAubxG0gFjTK+V/qSJiV9q06aP0uUk3hyNAIJCbaSDwO7dverpuc8Ys95KU7L2ZpVKt6fDObyISwBBiUuKde0jsHfvN9TV9Ucj/cBKY7J2lUqlP0c2DMPtsvZiGfMTBcHb7XMIy3MlgKDMlRzP+SFQLp8rY54w0onW2pfV3b1K/f3vNRnfv3+xpqYeNdJP3f+3hcJZWr/+b34cwIpPAgiKT5rYik9gaKigpUuHJG01krHW3qfR0as1NDTZZGRk5EeqVJ41xpxirZ2QtFal0qPxN2JlkgQQlCRps1eNwP33F7VokevinGOt/USFwiUaGHgigmd4eL2Mce9V3AvaN1WprNDg4GtgTC8BBCW9ucmmZ81/cbwhY1YoCF5vCvbgwR6Njx8w0kXVnziu2zM52aeNG/+TTSjZiQpByU4u0x9JGA5KusdIPVZ6RtIaBcH/mhxvfEFrbUXG3KwguC39weGhI4CgUAftJ3DgwJc0MfF7Y8yF1tpJGXOdgmBXZOPGF7QzdXva7zE7zJEAgjJHcDwWk8Dw8LdUKDxnpNOstaMqFFZoYOCVpqetNRoZuUXW3mKMKVhr/67u7uWRbk/MLVm2cAQQlIVjn/2dy+ULZMzDRjrBSn+RtFJB8EFT4Lt3f1W9va5tfF79fcmwisUr1df3WfYBZS9CBCV7OV34iA4eXKTx8duNtLkuEnepWLxRfX1TTc4ND39fhYL7oO2bM3Z7Fj4iPIhJAEGJCYplMQmE4dckPW2ks630saztU6n0fIv3JY1ndt6UtCzS7Ym5JcvSQwBBSU8uOt+TcvksSU8aY5ZUTwlXKss0OPhWU2CuJTw2tsed2an/9UJLuPMzfyQCBCVDyVzQUMrlqyXdYYzpstIj6unp19q1nzb59MADX9fhw+6r19OrBwClrQqCnQvqN5t7JYCgeMWZQ2Nh+BVJ7pzNCit9JmuvUKlUbvET58f1O04WW+l9WXthywOAOUSYpZARlCxlM+lYwvC7svYZY8x3rLXvqlBYroGBV1uIyVZJ2+ot4Ze1aNEKrV//76TdZb/2E0BQ2s84mzuMjKxWpeI+VvuylV7Q1FSfNmwYbwq21hJ+zEg/r78v2aNDh66KHADMJqFcRoWg5DLt8wh6aKhLS5fuMtJl1h2zsXaHgmBIxtgmq7SE5wG5cx9FUDo3d8l7Xnup+pQx5kwrfShrV6tUerHFTxxawslnJxU7IiipSEMHOFEuf/FS1X0aPzW1Uhs3vtPkee2UsDv85w4BulPCz2hy8mJOCXdAfj25iKB4AplpM2G4xf20qb9U3afFiy+LfBofbQnfqCC4K9NcCC5CAEGhKI5OoOGl6oy3pTX+9VJrCa9UqfRX0OaPAIKSv5zHi7jxpepMt6WF4Q2SbjXSouqdsLSE4/HN6CoEJaOJnVdY02fjtLotbe/e49XVdbChJbxbhw5dQ0t4XuQ7/mEEpeNT6DEANxunt3ePkdbNOBvHfdAmuTtO3GS//8qYX7e8E9aja5jqDAIISmfkqf1eNs/GOfqn8Y0ftFn7hrq6lmndun+130F26AQCCEonZKndPk6fjdPqPUjDB21HWsKt7oRtt6/YTzUBBCXV6Wmzc242zpIl22TMTdXZOFLr9yD79p2sqSl3ZufM+p2wNygI7m6zd5jvQAIISgcmzYvLjbNxZnoP4u44McZdmHRS/ZQwLWEvCcimEQQlm3mdOarps3GO9h4kDN0Vju4qx0XVO2ELhV9wSjiPBRM/ZgQlPqtsrCyXN8gYd7jv6LNxGu44qb8v2aVicXPkTthsECEKjwQQFI8wU20qOhtns4LgnojP+/d/W5OTz1XvOHE/haxdo1LpD6mODedSQwBBSU0q2uhInNk4bnvXErb2ISMdZ2kJtzEh2TWNoGQ3t7XI4szGqbWE7zLSlfWfOK3HhGadFfHNmwCCMm+EKTXgZuOMje00xlxbF4k7VSxuibwHibaEW/8USmmYuJUuAghKuvLhx5v4s3G+aAkfbUyoH4+wkhMCCErWEh1nNo6LOQyvkrV31sdetB4TmjU2xNN2AghK2xEnuEEYXiNr3c+co8/GibaE71axeD0t4QTzlOGtEJQsJLdxNo61EzLmCgVBGAmNlnAWsp3qGBCUVKcnhnPxZ+NcIGPcQK7jqmNC3QFATgnHAMyS2RBAUGZDK21r48zGcd2e8fE7jHRNtdtj7ePq7b0kMiY0bbHhT0cSQFA6MW2170bc7fIbrbUVGbNDAwPu1HDzbJzmbs9hSdcqCHZ3Ysj43BkEEJTOyNMXXsadjTMycoYqFXflwBJLS7jTstyx/iIonZS6OLNxai3hTZJ+a6Tu6ilhaaWC4INOChVfO5MAgtIpeQvDm2Tt9upsHGlExeLlkdk4DQcAq+9LpNZfx3ZKzPjZcQQQlLSnLO5snMYDgNLHsrZPpdLzaQ8P/7JFAEFJcz7jzsYpl38mY9xIixOqLeFKZZkGB99Kc2j4lk0CCEpa8xpnNk7tTtjbjDHX0xJOayLz5ReCkrZ8u9k4PT17jTH91dk40lYFwc6Im7WW8ONGOsdKn0m6WkGwN23h4E++CCAoacp3/Nk4jS3hd1UorNLAwCtpCgVf8kkAQUlL3mvvQR4z0okzzghuvhP2JU1NrdKGDeNpCQM/8k0AQVno/Lv3IEuXbpe0pTobx9p7NTp6bWRGcOOdsK4jbO1OjY5u1dBQZaFDYH8IfE4AQVnIWog7G4eW8EJmib1nQQBBmQUsr0trn8Y/ZYw5ZcYLoWkJe8WOsfYSQFDay7e19TDcKOl3M87Gqf0U2iHpxvqY0EfU09PPKeGFSBh7xiWAoMQl5WNd83uQw7J2s0qleyOmm38KuZbwlQqCYR8uYAMC7SSAoLSTbqNtd1uaGzgunTbj6d/mMaGuJbxcAwOvJuUm+0BgPgQQlPnQi/tsbTbO57elvSTpwpanf8MwkLS7/lOIlnBcvqxLDQEEpZ2paLgtzdZavXdqdHRLpNV78GCPxscPGOmi6jrpNh06dAst4XYmB9vtIICgtIOqs+kGaFUqTxrpbDvT6d/mr2M/lLW/5JRwu5KC3XYTQFDaQdjNxjHmaSOdZKV/qFJZ0fL0b7l8rox5ovp1rFs3OXm+Nm58px0uYRMCSRBAUHxTLpfd6M/bj8zGKRbXRi5CstZoZGSbO/h3pCXcap1v37AHgTYTQFB8Ad6793h1dT1spBXWzcaRNqlUGomYr12Y5P4qOW/Gdb78wg4EEiSAoPiA7WbjSM8Z6VQrvS1jVrZs9TZemGQtLWEf7LGRKgIIynzTMX02zsTEam3a9FHEbBiuk7V7jDG9VnpBU1N9nBKeL3yeTxsBBGWuGXGt3rGxXcaYDfXZONs1MLA9MhtnekvY2h0KgqHIurn6wXMQSBEBBGUuyajNxnnWGHO6lcbqF0K/GDEVbQmvVqkUXTcXH3gGAikkgKDMNinTZ+N0dy9Xf/97ETO0hGdLlvUZIICgxE2ia/W62TjStvpsnFDF4qaWLeEwvFnSb+rrHhEt4biUWdfhBBCUOAlsbvV+IqlfpdKjkUcb10mfSrpcQbA/zhasgUAWCCAox8ri9Nk40jIFweuRx5rXva1K5XwNDr52LPP8OwSyRABBmSmbYXi+kZ51S6y1T6u7+xL193/c4n3JGkkHjrSEj9Y6zlLlEAsEWhBAUGYWlLKRAmvtDSqV7ogsrbWE7zPSwIytY0oPAjkhgKAcK9HuK9hWP3GaW8fulDAt4WOx5N8zTwBBmUuKp7eOp6ZWckp4LiB5JmsEEJTZZtS1jq3dXm0JW7tPixdfFmkdz9Ym6yGQEQIIymwSWS7/yhjzUP0l7aUqlQ7M5nHWQiDrBBCU2WR4ePhMGXOrCoXruDh6NuBYmxcCCEpeMk2cEEiAAIKSAGS2gEBeCCAoeck0cUIgAQIISgKQ2QICeSGAoOQl08QJgQQIICgJQGYLCOSFAIKSl0wTJwQSIICgJACZLSCQFwIISl4yTZwQSIAAgpIAZLaAQF4IICh5yTRxQiABAghKApDZAgJ5IYCg5CXTxAmBBAggKAlAZgsI5IUAgpKXTBMnBBIggKAkAJktIJAXAghKXjJNnBBIgACCkgBktoBAXgggKHnJNHFCIAECCEoCkNkCAnkhgKDkJdPECYEECCAoCUBmCwjkhcD/AdwX8AHJyf3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4036" name="AutoShape 4" descr="data:image/png;base64,iVBORw0KGgoAAAANSUhEUgAAARQAAADECAYAAABeOd7iAAAP+UlEQVR4Xu2dXWwc1RXH/3fjj7ZA0UZFJEWtitRKpWrV8gASPBRVoKoNIVEaZDUgWgUnnnUC4TN8hECdBEGA0kBI8I4TiFDFhyI+BKWUB3igD20FD0UqUpGoBAJBXIFsAW3BxN5b3d0l7Ho2zti+O56d+fFI7px7zu8c/eWdM/ceI/6DAAQg4ImA8WQHMxCAAASEoFAEEICANwIIijeUGIIABBAUagACEPBGAEHxhhJDEIAAgkINQAAC3gggKN5QYggCEEBQqAEIQMAbAQTFG0oMQQACCAo1AAEIeCOAoHhDiSEIQABBoQYgAAFvBBAUbygxBAEIICjUAAQg4I0AguINJYYgAAEEhRqAAAS8EUBQvKHEEAQggKBQAxCAgDcCCIo3lBiCAAQQFGoAAhDwRgBB8YYSQxCAAIJCDUAAAt4IICjeUGIIAhBAUKgBCEDAGwEExRtKDEEAAggKNQABCHgjgKB4Q4khCEAAQaEGIAABbwQQFG8oMQQBCCAo1AAEIOCNAILiDSWGIAABBIUagAAEvBFAULyhxBAEIICgUAMQgIA3AgiKN5QYggAEEBRqAAIQ8EYAQfGGEkMQgACCQg1AAALeCCAo3lBiCAIQQFCoAQhAwBsBBMUbSgxBAAIICjUAAQh4I4CgeEOJIQhAAEGhBiAAAW8EEBRvKDEEAQggKNQABCDgjQCC4g0lhiAAAQSFGoAABLwRQFC8ocQQBCCAoFADEICANwIIijeUGIIABBAUagACEPBGAEHxhhJDEIAAgkINQAAC3gggKN5QYggCEEBQqAEIQMAbAQTFG0oMQQACCAo1AAEIeCOAoHhDiSEIQABBoQYgAAFvBBAUbygxBAEIICjUAAQg4I0AguINJYYgAAEEhRqAAAS8EUBQvKHEEAQggKBQAxCAgDcCCIo3lBiCAAQQFGoAAhDwRgBB8YYSQxCAAIJCDUAAAt4IICjeUGIIAhBAUKgBCEDAGwEExRtKDEEAAggKNQABCHgjgKB4Q4khCEAAQaEGIAABbwQQFG8oMQQBCCAo1AAEIOCNAILiDSWGIAABBIUagAAEvBFAULyhxBAEIICgUAMQgIA3AgiKN5QYggAEEBRqAAIQ8EYAQfGGEkMQgACCQg1AAALeCCAo3lBiCAIQQFCoAQhAwBsBBMUbSgxBAAIICjUAAQh4I4CgeEOJIQhAAEGhBtJN4MEHT9Kll76fbifx7nMCCAq1kE4CYXiipIdl7RkqlU5Op5N4NZ0AgkJNpI9AufxDGfOUkU610j8VBN9Ln5N41IoAgkJdpItAubxG0gFjTK+V/qSJiV9q06aP0uUk3hyNAIJCbaSDwO7dverpuc8Ys95KU7L2ZpVKt6fDObyISwBBiUuKde0jsHfvN9TV9Ucj/cBKY7J2lUqlP0c2DMPtsvZiGfMTBcHb7XMIy3MlgKDMlRzP+SFQLp8rY54w0onW2pfV3b1K/f3vNRnfv3+xpqYeNdJP3f+3hcJZWr/+b34cwIpPAgiKT5rYik9gaKigpUuHJG01krHW3qfR0as1NDTZZGRk5EeqVJ41xpxirZ2QtFal0qPxN2JlkgQQlCRps1eNwP33F7VokevinGOt/USFwiUaGHgigmd4eL2Mce9V3AvaN1WprNDg4GtgTC8BBCW9ucmmZ81/cbwhY1YoCF5vCvbgwR6Njx8w0kXVnziu2zM52aeNG/+TTSjZiQpByU4u0x9JGA5KusdIPVZ6RtIaBcH/mhxvfEFrbUXG3KwguC39weGhI4CgUAftJ3DgwJc0MfF7Y8yF1tpJGXOdgmBXZOPGF7QzdXva7zE7zJEAgjJHcDwWk8Dw8LdUKDxnpNOstaMqFFZoYOCVpqetNRoZuUXW3mKMKVhr/67u7uWRbk/MLVm2cAQQlIVjn/2dy+ULZMzDRjrBSn+RtFJB8EFT4Lt3f1W9va5tfF79fcmwisUr1df3WfYBZS9CBCV7OV34iA4eXKTx8duNtLkuEnepWLxRfX1TTc4ND39fhYL7oO2bM3Z7Fj4iPIhJAEGJCYplMQmE4dckPW2ks630saztU6n0fIv3JY1ndt6UtCzS7Ym5JcvSQwBBSU8uOt+TcvksSU8aY5ZUTwlXKss0OPhWU2CuJTw2tsed2an/9UJLuPMzfyQCBCVDyVzQUMrlqyXdYYzpstIj6unp19q1nzb59MADX9fhw+6r19OrBwClrQqCnQvqN5t7JYCgeMWZQ2Nh+BVJ7pzNCit9JmuvUKlUbvET58f1O04WW+l9WXthywOAOUSYpZARlCxlM+lYwvC7svYZY8x3rLXvqlBYroGBV1uIyVZJ2+ot4Ze1aNEKrV//76TdZb/2E0BQ2s84mzuMjKxWpeI+VvuylV7Q1FSfNmwYbwq21hJ+zEg/r78v2aNDh66KHADMJqFcRoWg5DLt8wh6aKhLS5fuMtJl1h2zsXaHgmBIxtgmq7SE5wG5cx9FUDo3d8l7Xnup+pQx5kwrfShrV6tUerHFTxxawslnJxU7IiipSEMHOFEuf/FS1X0aPzW1Uhs3vtPkee2UsDv85w4BulPCz2hy8mJOCXdAfj25iKB4AplpM2G4xf20qb9U3afFiy+LfBofbQnfqCC4K9NcCC5CAEGhKI5OoOGl6oy3pTX+9VJrCa9UqfRX0OaPAIKSv5zHi7jxpepMt6WF4Q2SbjXSouqdsLSE4/HN6CoEJaOJnVdY02fjtLotbe/e49XVdbChJbxbhw5dQ0t4XuQ7/mEEpeNT6DEANxunt3ePkdbNOBvHfdAmuTtO3GS//8qYX7e8E9aja5jqDAIISmfkqf1eNs/GOfqn8Y0ftFn7hrq6lmndun+130F26AQCCEonZKndPk6fjdPqPUjDB21HWsKt7oRtt6/YTzUBBCXV6Wmzc242zpIl22TMTdXZOFLr9yD79p2sqSl3ZufM+p2wNygI7m6zd5jvQAIISgcmzYvLjbNxZnoP4u44McZdmHRS/ZQwLWEvCcimEQQlm3mdOarps3GO9h4kDN0Vju4qx0XVO2ELhV9wSjiPBRM/ZgQlPqtsrCyXN8gYd7jv6LNxGu44qb8v2aVicXPkTthsECEKjwQQFI8wU20qOhtns4LgnojP+/d/W5OTz1XvOHE/haxdo1LpD6mODedSQwBBSU0q2uhInNk4bnvXErb2ISMdZ2kJtzEh2TWNoGQ3t7XI4szGqbWE7zLSlfWfOK3HhGadFfHNmwCCMm+EKTXgZuOMje00xlxbF4k7VSxuibwHibaEW/8USmmYuJUuAghKuvLhx5v4s3G+aAkfbUyoH4+wkhMCCErWEh1nNo6LOQyvkrV31sdetB4TmjU2xNN2AghK2xEnuEEYXiNr3c+co8/GibaE71axeD0t4QTzlOGtEJQsJLdxNo61EzLmCgVBGAmNlnAWsp3qGBCUVKcnhnPxZ+NcIGPcQK7jqmNC3QFATgnHAMyS2RBAUGZDK21r48zGcd2e8fE7jHRNtdtj7ePq7b0kMiY0bbHhT0cSQFA6MW2170bc7fIbrbUVGbNDAwPu1HDzbJzmbs9hSdcqCHZ3Ysj43BkEEJTOyNMXXsadjTMycoYqFXflwBJLS7jTstyx/iIonZS6OLNxai3hTZJ+a6Tu6ilhaaWC4INOChVfO5MAgtIpeQvDm2Tt9upsHGlExeLlkdk4DQcAq+9LpNZfx3ZKzPjZcQQQlLSnLO5snMYDgNLHsrZPpdLzaQ8P/7JFAEFJcz7jzsYpl38mY9xIixOqLeFKZZkGB99Kc2j4lk0CCEpa8xpnNk7tTtjbjDHX0xJOayLz5ReCkrZ8u9k4PT17jTH91dk40lYFwc6Im7WW8ONGOsdKn0m6WkGwN23h4E++CCAoacp3/Nk4jS3hd1UorNLAwCtpCgVf8kkAQUlL3mvvQR4z0okzzghuvhP2JU1NrdKGDeNpCQM/8k0AQVno/Lv3IEuXbpe0pTobx9p7NTp6bWRGcOOdsK4jbO1OjY5u1dBQZaFDYH8IfE4AQVnIWog7G4eW8EJmib1nQQBBmQUsr0trn8Y/ZYw5ZcYLoWkJe8WOsfYSQFDay7e19TDcKOl3M87Gqf0U2iHpxvqY0EfU09PPKeGFSBh7xiWAoMQl5WNd83uQw7J2s0qleyOmm38KuZbwlQqCYR8uYAMC7SSAoLSTbqNtd1uaGzgunTbj6d/mMaGuJbxcAwOvJuUm+0BgPgQQlPnQi/tsbTbO57elvSTpwpanf8MwkLS7/lOIlnBcvqxLDQEEpZ2paLgtzdZavXdqdHRLpNV78GCPxscPGOmi6jrpNh06dAst4XYmB9vtIICgtIOqs+kGaFUqTxrpbDvT6d/mr2M/lLW/5JRwu5KC3XYTQFDaQdjNxjHmaSOdZKV/qFJZ0fL0b7l8rox5ovp1rFs3OXm+Nm58px0uYRMCSRBAUHxTLpfd6M/bj8zGKRbXRi5CstZoZGSbO/h3pCXcap1v37AHgTYTQFB8Ad6793h1dT1spBXWzcaRNqlUGomYr12Y5P4qOW/Gdb78wg4EEiSAoPiA7WbjSM8Z6VQrvS1jVrZs9TZemGQtLWEf7LGRKgIIynzTMX02zsTEam3a9FHEbBiuk7V7jDG9VnpBU1N9nBKeL3yeTxsBBGWuGXGt3rGxXcaYDfXZONs1MLA9MhtnekvY2h0KgqHIurn6wXMQSBEBBGUuyajNxnnWGHO6lcbqF0K/GDEVbQmvVqkUXTcXH3gGAikkgKDMNinTZ+N0dy9Xf/97ETO0hGdLlvUZIICgxE2ia/W62TjStvpsnFDF4qaWLeEwvFnSb+rrHhEt4biUWdfhBBCUOAlsbvV+IqlfpdKjkUcb10mfSrpcQbA/zhasgUAWCCAox8ri9Nk40jIFweuRx5rXva1K5XwNDr52LPP8OwSyRABBmSmbYXi+kZ51S6y1T6u7+xL193/c4n3JGkkHjrSEj9Y6zlLlEAsEWhBAUGYWlLKRAmvtDSqV7ogsrbWE7zPSwIytY0oPAjkhgKAcK9HuK9hWP3GaW8fulDAt4WOx5N8zTwBBmUuKp7eOp6ZWckp4LiB5JmsEEJTZZtS1jq3dXm0JW7tPixdfFmkdz9Ym6yGQEQIIymwSWS7/yhjzUP0l7aUqlQ7M5nHWQiDrBBCU2WR4ePhMGXOrCoXruDh6NuBYmxcCCEpeMk2cEEiAAIKSAGS2gEBeCCAoeck0cUIgAQIISgKQ2QICeSGAoOQl08QJgQQIICgJQGYLCOSFAIKSl0wTJwQSIICgJACZLSCQFwIISl4yTZwQSIAAgpIAZLaAQF4IICh5yTRxQiABAghKApDZAgJ5IYCg5CXTxAmBBAggKAlAZgsI5IUAgpKXTBMnBBIggKAkAJktIJAXAghKXjJNnBBIgACCkgBktoBAXgggKHnJNHFCIAECCEoCkNkCAnkhgKDkJdPECYEECCAoCUBmCwjkhcD/AdwX8AHJyf3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4038" name="Picture 6" descr="https://www.delta.gr/wp-content/uploads/2018/05/960x960-1.jpg"/>
          <p:cNvPicPr>
            <a:picLocks noChangeAspect="1" noChangeArrowheads="1"/>
          </p:cNvPicPr>
          <p:nvPr/>
        </p:nvPicPr>
        <p:blipFill>
          <a:blip r:embed="rId2" cstate="print"/>
          <a:srcRect/>
          <a:stretch>
            <a:fillRect/>
          </a:stretch>
        </p:blipFill>
        <p:spPr bwMode="auto">
          <a:xfrm>
            <a:off x="4860032" y="3501008"/>
            <a:ext cx="3168352" cy="31683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1952 Ίδρυση της ΔΕΛΤΑ</a:t>
            </a:r>
          </a:p>
          <a:p>
            <a:r>
              <a:rPr lang="el-GR" dirty="0" smtClean="0"/>
              <a:t>1965 Εγκαταστάσεις στον Ταύρο</a:t>
            </a:r>
          </a:p>
          <a:p>
            <a:r>
              <a:rPr lang="el-GR" dirty="0" smtClean="0"/>
              <a:t>1965 Το πρώτο πλαστικό μπουκάλι</a:t>
            </a:r>
            <a:endParaRPr lang="el-GR" dirty="0"/>
          </a:p>
        </p:txBody>
      </p:sp>
      <p:pic>
        <p:nvPicPr>
          <p:cNvPr id="71682" name="Picture 2" descr="img1"/>
          <p:cNvPicPr>
            <a:picLocks noChangeAspect="1" noChangeArrowheads="1"/>
          </p:cNvPicPr>
          <p:nvPr/>
        </p:nvPicPr>
        <p:blipFill>
          <a:blip r:embed="rId2" cstate="print"/>
          <a:srcRect/>
          <a:stretch>
            <a:fillRect/>
          </a:stretch>
        </p:blipFill>
        <p:spPr bwMode="auto">
          <a:xfrm>
            <a:off x="3779912" y="3645024"/>
            <a:ext cx="3885301" cy="244450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Γιαούρτια &amp; Επιδόρπια</a:t>
            </a:r>
            <a:endParaRPr lang="el-GR" dirty="0"/>
          </a:p>
        </p:txBody>
      </p:sp>
      <p:sp>
        <p:nvSpPr>
          <p:cNvPr id="3" name="2 - Θέση περιεχομένου"/>
          <p:cNvSpPr>
            <a:spLocks noGrp="1"/>
          </p:cNvSpPr>
          <p:nvPr>
            <p:ph sz="quarter" idx="1"/>
          </p:nvPr>
        </p:nvSpPr>
        <p:spPr/>
        <p:txBody>
          <a:bodyPr/>
          <a:lstStyle/>
          <a:p>
            <a:r>
              <a:rPr lang="el-GR" dirty="0" smtClean="0"/>
              <a:t>Γιαούρτι</a:t>
            </a:r>
          </a:p>
          <a:p>
            <a:r>
              <a:rPr lang="el-GR" dirty="0" smtClean="0"/>
              <a:t>Κρεμώδες Γιαούρτι</a:t>
            </a:r>
          </a:p>
          <a:p>
            <a:r>
              <a:rPr lang="el-GR" dirty="0" smtClean="0"/>
              <a:t>Γιαούρτι Αγελάδας</a:t>
            </a:r>
          </a:p>
          <a:p>
            <a:r>
              <a:rPr lang="el-GR" dirty="0" smtClean="0"/>
              <a:t>Επιδόρπια γιαουρτιού με φρούτα και δημητριακά</a:t>
            </a:r>
            <a:endParaRPr lang="el-GR" dirty="0"/>
          </a:p>
        </p:txBody>
      </p:sp>
      <p:pic>
        <p:nvPicPr>
          <p:cNvPr id="43010" name="Picture 2" descr="https://www.delta.gr/wp-content/uploads/2019/07/nuts_and_grains_960x960.jpg"/>
          <p:cNvPicPr>
            <a:picLocks noChangeAspect="1" noChangeArrowheads="1"/>
          </p:cNvPicPr>
          <p:nvPr/>
        </p:nvPicPr>
        <p:blipFill>
          <a:blip r:embed="rId2" cstate="print"/>
          <a:srcRect/>
          <a:stretch>
            <a:fillRect/>
          </a:stretch>
        </p:blipFill>
        <p:spPr bwMode="auto">
          <a:xfrm>
            <a:off x="4860032" y="3501008"/>
            <a:ext cx="3137917" cy="313791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Βρεφική &amp; Παιδική διατροφή</a:t>
            </a:r>
            <a:endParaRPr lang="el-GR" dirty="0"/>
          </a:p>
        </p:txBody>
      </p:sp>
      <p:sp>
        <p:nvSpPr>
          <p:cNvPr id="3" name="2 - Θέση περιεχομένου"/>
          <p:cNvSpPr>
            <a:spLocks noGrp="1"/>
          </p:cNvSpPr>
          <p:nvPr>
            <p:ph sz="quarter" idx="1"/>
          </p:nvPr>
        </p:nvSpPr>
        <p:spPr/>
        <p:txBody>
          <a:bodyPr/>
          <a:lstStyle/>
          <a:p>
            <a:r>
              <a:rPr lang="el-GR" dirty="0" smtClean="0"/>
              <a:t>Βρεφική διατροφή</a:t>
            </a:r>
          </a:p>
          <a:p>
            <a:r>
              <a:rPr lang="el-GR" dirty="0" smtClean="0"/>
              <a:t>Παιδική διατροφή</a:t>
            </a:r>
            <a:endParaRPr lang="el-GR" dirty="0"/>
          </a:p>
        </p:txBody>
      </p:sp>
      <p:pic>
        <p:nvPicPr>
          <p:cNvPr id="46082" name="Picture 2" descr="https://www.delta.gr/wp-content/uploads/2019/12/bio_960x960.png"/>
          <p:cNvPicPr>
            <a:picLocks noChangeAspect="1" noChangeArrowheads="1"/>
          </p:cNvPicPr>
          <p:nvPr/>
        </p:nvPicPr>
        <p:blipFill>
          <a:blip r:embed="rId2" cstate="print"/>
          <a:srcRect/>
          <a:stretch>
            <a:fillRect/>
          </a:stretch>
        </p:blipFill>
        <p:spPr bwMode="auto">
          <a:xfrm>
            <a:off x="1187624" y="3284984"/>
            <a:ext cx="2664295" cy="2664296"/>
          </a:xfrm>
          <a:prstGeom prst="rect">
            <a:avLst/>
          </a:prstGeom>
          <a:noFill/>
        </p:spPr>
      </p:pic>
      <p:pic>
        <p:nvPicPr>
          <p:cNvPr id="46084" name="Picture 4" descr="https://www.delta.gr/wp-content/uploads/2019/02/delta_advance_square.jpg"/>
          <p:cNvPicPr>
            <a:picLocks noChangeAspect="1" noChangeArrowheads="1"/>
          </p:cNvPicPr>
          <p:nvPr/>
        </p:nvPicPr>
        <p:blipFill>
          <a:blip r:embed="rId3" cstate="print"/>
          <a:srcRect/>
          <a:stretch>
            <a:fillRect/>
          </a:stretch>
        </p:blipFill>
        <p:spPr bwMode="auto">
          <a:xfrm>
            <a:off x="4572000" y="3284984"/>
            <a:ext cx="2664296" cy="266429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Βρεφική &amp; Παιδική διατροφή</a:t>
            </a:r>
            <a:endParaRPr lang="el-GR" dirty="0"/>
          </a:p>
        </p:txBody>
      </p:sp>
      <p:sp>
        <p:nvSpPr>
          <p:cNvPr id="3" name="2 - Θέση περιεχομένου"/>
          <p:cNvSpPr>
            <a:spLocks noGrp="1"/>
          </p:cNvSpPr>
          <p:nvPr>
            <p:ph sz="quarter" idx="1"/>
          </p:nvPr>
        </p:nvSpPr>
        <p:spPr/>
        <p:txBody>
          <a:bodyPr/>
          <a:lstStyle/>
          <a:p>
            <a:r>
              <a:rPr lang="el-GR" dirty="0" smtClean="0"/>
              <a:t>Βρεφική διατροφή</a:t>
            </a:r>
          </a:p>
          <a:p>
            <a:r>
              <a:rPr lang="el-GR" dirty="0" smtClean="0"/>
              <a:t>Παιδική διατροφή</a:t>
            </a:r>
            <a:endParaRPr lang="el-GR" dirty="0"/>
          </a:p>
        </p:txBody>
      </p:sp>
      <p:pic>
        <p:nvPicPr>
          <p:cNvPr id="47106" name="Picture 2" descr="https://www.delta.gr/wp-content/uploads/2019/10/paw_patrol_medium.jpg"/>
          <p:cNvPicPr>
            <a:picLocks noChangeAspect="1" noChangeArrowheads="1"/>
          </p:cNvPicPr>
          <p:nvPr/>
        </p:nvPicPr>
        <p:blipFill>
          <a:blip r:embed="rId2" cstate="print"/>
          <a:srcRect/>
          <a:stretch>
            <a:fillRect/>
          </a:stretch>
        </p:blipFill>
        <p:spPr bwMode="auto">
          <a:xfrm>
            <a:off x="1259632" y="3356991"/>
            <a:ext cx="2808312" cy="2808313"/>
          </a:xfrm>
          <a:prstGeom prst="rect">
            <a:avLst/>
          </a:prstGeom>
          <a:noFill/>
        </p:spPr>
      </p:pic>
      <p:pic>
        <p:nvPicPr>
          <p:cNvPr id="47108" name="Picture 4" descr="https://www.delta.gr/wp-content/uploads/2019/02/delta_smart_square.jpg"/>
          <p:cNvPicPr>
            <a:picLocks noChangeAspect="1" noChangeArrowheads="1"/>
          </p:cNvPicPr>
          <p:nvPr/>
        </p:nvPicPr>
        <p:blipFill>
          <a:blip r:embed="rId3" cstate="print"/>
          <a:srcRect/>
          <a:stretch>
            <a:fillRect/>
          </a:stretch>
        </p:blipFill>
        <p:spPr bwMode="auto">
          <a:xfrm>
            <a:off x="4499992" y="3356992"/>
            <a:ext cx="2880320" cy="280831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Τυρί</a:t>
            </a:r>
            <a:endParaRPr lang="el-GR" dirty="0"/>
          </a:p>
        </p:txBody>
      </p:sp>
      <p:pic>
        <p:nvPicPr>
          <p:cNvPr id="48130" name="Picture 2" descr="Τυρί"/>
          <p:cNvPicPr>
            <a:picLocks noChangeAspect="1" noChangeArrowheads="1"/>
          </p:cNvPicPr>
          <p:nvPr/>
        </p:nvPicPr>
        <p:blipFill>
          <a:blip r:embed="rId2" cstate="print"/>
          <a:srcRect/>
          <a:stretch>
            <a:fillRect/>
          </a:stretch>
        </p:blipFill>
        <p:spPr bwMode="auto">
          <a:xfrm>
            <a:off x="4572000" y="3501008"/>
            <a:ext cx="3250361" cy="2808312"/>
          </a:xfrm>
          <a:prstGeom prst="rect">
            <a:avLst/>
          </a:prstGeom>
          <a:noFill/>
        </p:spPr>
      </p:pic>
      <p:pic>
        <p:nvPicPr>
          <p:cNvPr id="48132" name="Picture 4" descr="https://www.delta.gr/wp-content/uploads/2017/12/960X960_FETA.png"/>
          <p:cNvPicPr>
            <a:picLocks noChangeAspect="1" noChangeArrowheads="1"/>
          </p:cNvPicPr>
          <p:nvPr/>
        </p:nvPicPr>
        <p:blipFill>
          <a:blip r:embed="rId3" cstate="print"/>
          <a:srcRect/>
          <a:stretch>
            <a:fillRect/>
          </a:stretch>
        </p:blipFill>
        <p:spPr bwMode="auto">
          <a:xfrm>
            <a:off x="683569" y="3470573"/>
            <a:ext cx="3384376" cy="288032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Χυμόσ</a:t>
            </a:r>
            <a:r>
              <a:rPr lang="el-GR" dirty="0" smtClean="0"/>
              <a:t> &amp; Τσάι</a:t>
            </a:r>
            <a:endParaRPr lang="el-GR" dirty="0"/>
          </a:p>
        </p:txBody>
      </p:sp>
      <p:sp>
        <p:nvSpPr>
          <p:cNvPr id="3" name="2 - Θέση περιεχομένου"/>
          <p:cNvSpPr>
            <a:spLocks noGrp="1"/>
          </p:cNvSpPr>
          <p:nvPr>
            <p:ph sz="quarter" idx="1"/>
          </p:nvPr>
        </p:nvSpPr>
        <p:spPr/>
        <p:txBody>
          <a:bodyPr/>
          <a:lstStyle/>
          <a:p>
            <a:r>
              <a:rPr lang="el-GR" dirty="0" smtClean="0"/>
              <a:t>Χυμός ψυγείου</a:t>
            </a:r>
          </a:p>
          <a:p>
            <a:r>
              <a:rPr lang="el-GR" dirty="0" smtClean="0"/>
              <a:t>Χυμός μακράς διάρκειας</a:t>
            </a:r>
          </a:p>
          <a:p>
            <a:r>
              <a:rPr lang="el-GR" dirty="0" smtClean="0"/>
              <a:t>Έτοιμο συσκευασμένο τσάι</a:t>
            </a:r>
          </a:p>
          <a:p>
            <a:pPr>
              <a:buNone/>
            </a:pPr>
            <a:endParaRPr lang="el-GR" dirty="0"/>
          </a:p>
        </p:txBody>
      </p:sp>
      <p:pic>
        <p:nvPicPr>
          <p:cNvPr id="49156" name="Picture 4" descr="https://www.delta.gr/wp-content/uploads/2020/05/Untitled-design-4-1.png"/>
          <p:cNvPicPr>
            <a:picLocks noChangeAspect="1" noChangeArrowheads="1"/>
          </p:cNvPicPr>
          <p:nvPr/>
        </p:nvPicPr>
        <p:blipFill>
          <a:blip r:embed="rId2" cstate="print"/>
          <a:srcRect/>
          <a:stretch>
            <a:fillRect/>
          </a:stretch>
        </p:blipFill>
        <p:spPr bwMode="auto">
          <a:xfrm>
            <a:off x="4932040" y="4149080"/>
            <a:ext cx="2129805" cy="2129806"/>
          </a:xfrm>
          <a:prstGeom prst="rect">
            <a:avLst/>
          </a:prstGeom>
          <a:noFill/>
        </p:spPr>
      </p:pic>
      <p:pic>
        <p:nvPicPr>
          <p:cNvPr id="49158" name="Picture 6" descr="Life Χυμός Μακράς Διάρκειας"/>
          <p:cNvPicPr>
            <a:picLocks noChangeAspect="1" noChangeArrowheads="1"/>
          </p:cNvPicPr>
          <p:nvPr/>
        </p:nvPicPr>
        <p:blipFill>
          <a:blip r:embed="rId3" cstate="print"/>
          <a:srcRect/>
          <a:stretch>
            <a:fillRect/>
          </a:stretch>
        </p:blipFill>
        <p:spPr bwMode="auto">
          <a:xfrm>
            <a:off x="755577" y="3273987"/>
            <a:ext cx="3528391" cy="304853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Milko</a:t>
            </a:r>
            <a:r>
              <a:rPr lang="en-US" dirty="0" smtClean="0"/>
              <a:t> &amp; Coffee Drinks</a:t>
            </a:r>
            <a:endParaRPr lang="el-GR" dirty="0"/>
          </a:p>
        </p:txBody>
      </p:sp>
      <p:sp>
        <p:nvSpPr>
          <p:cNvPr id="3" name="2 - Θέση περιεχομένου"/>
          <p:cNvSpPr>
            <a:spLocks noGrp="1"/>
          </p:cNvSpPr>
          <p:nvPr>
            <p:ph sz="quarter" idx="1"/>
          </p:nvPr>
        </p:nvSpPr>
        <p:spPr/>
        <p:txBody>
          <a:bodyPr/>
          <a:lstStyle/>
          <a:p>
            <a:r>
              <a:rPr lang="el-GR" dirty="0" smtClean="0"/>
              <a:t>Σοκολατούχο γάλα</a:t>
            </a:r>
          </a:p>
          <a:p>
            <a:r>
              <a:rPr lang="en-US" dirty="0" smtClean="0"/>
              <a:t>Coffee Drinks</a:t>
            </a:r>
            <a:endParaRPr lang="el-GR" dirty="0"/>
          </a:p>
        </p:txBody>
      </p:sp>
      <p:pic>
        <p:nvPicPr>
          <p:cNvPr id="50178" name="Picture 2" descr="https://www.delta.gr/wp-content/uploads/2019/09/milko_protein_medium-1.jpg"/>
          <p:cNvPicPr>
            <a:picLocks noChangeAspect="1" noChangeArrowheads="1"/>
          </p:cNvPicPr>
          <p:nvPr/>
        </p:nvPicPr>
        <p:blipFill>
          <a:blip r:embed="rId2" cstate="print"/>
          <a:srcRect/>
          <a:stretch>
            <a:fillRect/>
          </a:stretch>
        </p:blipFill>
        <p:spPr bwMode="auto">
          <a:xfrm>
            <a:off x="683568" y="3212976"/>
            <a:ext cx="3093294" cy="3093294"/>
          </a:xfrm>
          <a:prstGeom prst="rect">
            <a:avLst/>
          </a:prstGeom>
          <a:noFill/>
        </p:spPr>
      </p:pic>
      <p:pic>
        <p:nvPicPr>
          <p:cNvPr id="50180" name="Picture 4" descr="https://www.delta.gr/wp-content/uploads/2017/06/45170407_4709_Delta_Product_05_Milcafe.jpg"/>
          <p:cNvPicPr>
            <a:picLocks noChangeAspect="1" noChangeArrowheads="1"/>
          </p:cNvPicPr>
          <p:nvPr/>
        </p:nvPicPr>
        <p:blipFill>
          <a:blip r:embed="rId3" cstate="print"/>
          <a:srcRect/>
          <a:stretch>
            <a:fillRect/>
          </a:stretch>
        </p:blipFill>
        <p:spPr bwMode="auto">
          <a:xfrm>
            <a:off x="4499992" y="3140968"/>
            <a:ext cx="3168351" cy="316835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Εργοστάσιο στον Ταύρο</a:t>
            </a:r>
            <a:endParaRPr lang="el-GR" dirty="0"/>
          </a:p>
        </p:txBody>
      </p:sp>
      <p:sp>
        <p:nvSpPr>
          <p:cNvPr id="51202" name="AutoShape 2" descr="Η Εταιρία | ΔΕΛΤΑ ΤΡΟΦΙ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04" name="Picture 4" descr="Όμιλος ΔΕΛΤΑ - Ενεργειακός έργα και ενεργειακοί έλεγχοι"/>
          <p:cNvPicPr>
            <a:picLocks noChangeAspect="1" noChangeArrowheads="1"/>
          </p:cNvPicPr>
          <p:nvPr/>
        </p:nvPicPr>
        <p:blipFill>
          <a:blip r:embed="rId2" cstate="print"/>
          <a:srcRect/>
          <a:stretch>
            <a:fillRect/>
          </a:stretch>
        </p:blipFill>
        <p:spPr bwMode="auto">
          <a:xfrm>
            <a:off x="71874" y="1412776"/>
            <a:ext cx="8680670" cy="544522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Εργοστάσιο στον Ταύρο</a:t>
            </a:r>
            <a:endParaRPr lang="el-GR" dirty="0"/>
          </a:p>
        </p:txBody>
      </p:sp>
      <p:sp>
        <p:nvSpPr>
          <p:cNvPr id="51202" name="AutoShape 2" descr="Η Εταιρία | ΔΕΛΤΑ ΤΡΟΦΙ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2226" name="Picture 2" descr="εγκαταστάσεις | Vivartia"/>
          <p:cNvPicPr>
            <a:picLocks noChangeAspect="1" noChangeArrowheads="1"/>
          </p:cNvPicPr>
          <p:nvPr/>
        </p:nvPicPr>
        <p:blipFill>
          <a:blip r:embed="rId2" cstate="print"/>
          <a:srcRect/>
          <a:stretch>
            <a:fillRect/>
          </a:stretch>
        </p:blipFill>
        <p:spPr bwMode="auto">
          <a:xfrm>
            <a:off x="467543" y="1556792"/>
            <a:ext cx="3981329" cy="2592287"/>
          </a:xfrm>
          <a:prstGeom prst="rect">
            <a:avLst/>
          </a:prstGeom>
          <a:noFill/>
        </p:spPr>
      </p:pic>
      <p:pic>
        <p:nvPicPr>
          <p:cNvPr id="52228" name="Picture 4" descr="Η Εταιρία | ΔΕΛΤΑ ΤΡΟΦΙΜΑ"/>
          <p:cNvPicPr>
            <a:picLocks noChangeAspect="1" noChangeArrowheads="1"/>
          </p:cNvPicPr>
          <p:nvPr/>
        </p:nvPicPr>
        <p:blipFill>
          <a:blip r:embed="rId3" cstate="print"/>
          <a:srcRect/>
          <a:stretch>
            <a:fillRect/>
          </a:stretch>
        </p:blipFill>
        <p:spPr bwMode="auto">
          <a:xfrm>
            <a:off x="4860032" y="4240234"/>
            <a:ext cx="3858816" cy="261776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Εργοστάσιο στην Β. Ελλάδα</a:t>
            </a:r>
            <a:endParaRPr lang="el-GR" dirty="0"/>
          </a:p>
        </p:txBody>
      </p:sp>
      <p:sp>
        <p:nvSpPr>
          <p:cNvPr id="51202" name="AutoShape 2" descr="Η Εταιρία | ΔΕΛΤΑ ΤΡΟΦΙ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3250" name="AutoShape 2" descr="εγκαταστάσεις | Vivart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3252" name="Picture 4" descr="εγκαταστάσεις | Vivartia"/>
          <p:cNvPicPr>
            <a:picLocks noChangeAspect="1" noChangeArrowheads="1"/>
          </p:cNvPicPr>
          <p:nvPr/>
        </p:nvPicPr>
        <p:blipFill>
          <a:blip r:embed="rId2" cstate="print"/>
          <a:srcRect/>
          <a:stretch>
            <a:fillRect/>
          </a:stretch>
        </p:blipFill>
        <p:spPr bwMode="auto">
          <a:xfrm>
            <a:off x="179512" y="1392911"/>
            <a:ext cx="8568952" cy="546508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Εργοστάσιο στην Β. Ελλάδα</a:t>
            </a:r>
            <a:endParaRPr lang="el-GR" dirty="0"/>
          </a:p>
        </p:txBody>
      </p:sp>
      <p:sp>
        <p:nvSpPr>
          <p:cNvPr id="51202" name="AutoShape 2" descr="Η Εταιρία | ΔΕΛΤΑ ΤΡΟΦΙ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3250" name="AutoShape 2" descr="εγκαταστάσεις | Vivart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4274" name="Picture 2" descr="εγκαταστάσεις | Vivartia"/>
          <p:cNvPicPr>
            <a:picLocks noChangeAspect="1" noChangeArrowheads="1"/>
          </p:cNvPicPr>
          <p:nvPr/>
        </p:nvPicPr>
        <p:blipFill>
          <a:blip r:embed="rId2" cstate="print"/>
          <a:srcRect/>
          <a:stretch>
            <a:fillRect/>
          </a:stretch>
        </p:blipFill>
        <p:spPr bwMode="auto">
          <a:xfrm>
            <a:off x="251520" y="1628800"/>
            <a:ext cx="3960440" cy="2525882"/>
          </a:xfrm>
          <a:prstGeom prst="rect">
            <a:avLst/>
          </a:prstGeom>
          <a:noFill/>
        </p:spPr>
      </p:pic>
      <p:pic>
        <p:nvPicPr>
          <p:cNvPr id="54276" name="Picture 4" descr="εγκαταστάσεις | Vivartia"/>
          <p:cNvPicPr>
            <a:picLocks noChangeAspect="1" noChangeArrowheads="1"/>
          </p:cNvPicPr>
          <p:nvPr/>
        </p:nvPicPr>
        <p:blipFill>
          <a:blip r:embed="rId3" cstate="print"/>
          <a:srcRect/>
          <a:stretch>
            <a:fillRect/>
          </a:stretch>
        </p:blipFill>
        <p:spPr bwMode="auto">
          <a:xfrm>
            <a:off x="4354509" y="3933057"/>
            <a:ext cx="4431733" cy="29249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1952 Ίδρυση της ΔΕΛΤΑ</a:t>
            </a:r>
          </a:p>
          <a:p>
            <a:r>
              <a:rPr lang="el-GR" dirty="0" smtClean="0"/>
              <a:t>1965 Εγκαταστάσεις στον Ταύρο</a:t>
            </a:r>
          </a:p>
          <a:p>
            <a:r>
              <a:rPr lang="el-GR" dirty="0" smtClean="0"/>
              <a:t>1965 Το πρώτο πλαστικό μπουκάλι</a:t>
            </a:r>
            <a:endParaRPr lang="el-GR" dirty="0"/>
          </a:p>
        </p:txBody>
      </p:sp>
      <p:pic>
        <p:nvPicPr>
          <p:cNvPr id="76802" name="Picture 2" descr="img2"/>
          <p:cNvPicPr>
            <a:picLocks noChangeAspect="1" noChangeArrowheads="1"/>
          </p:cNvPicPr>
          <p:nvPr/>
        </p:nvPicPr>
        <p:blipFill>
          <a:blip r:embed="rId2" cstate="print"/>
          <a:srcRect/>
          <a:stretch>
            <a:fillRect/>
          </a:stretch>
        </p:blipFill>
        <p:spPr bwMode="auto">
          <a:xfrm>
            <a:off x="3923928" y="3140968"/>
            <a:ext cx="4191000" cy="345757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User\AppData\Local\Microsoft\Windows\Temporary Internet Files\Content.IE5\MO0GJZ9T\vraagteken[1].jpg"/>
          <p:cNvPicPr>
            <a:picLocks noChangeAspect="1" noChangeArrowheads="1"/>
          </p:cNvPicPr>
          <p:nvPr/>
        </p:nvPicPr>
        <p:blipFill>
          <a:blip r:embed="rId2" cstate="print"/>
          <a:srcRect/>
          <a:stretch>
            <a:fillRect/>
          </a:stretch>
        </p:blipFill>
        <p:spPr bwMode="auto">
          <a:xfrm>
            <a:off x="1403648" y="377280"/>
            <a:ext cx="6480720" cy="64807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1952 Ίδρυση της ΔΕΛΤΑ</a:t>
            </a:r>
          </a:p>
          <a:p>
            <a:r>
              <a:rPr lang="el-GR" dirty="0" smtClean="0"/>
              <a:t>1965 Εγκαταστάσεις στον Ταύρο</a:t>
            </a:r>
          </a:p>
          <a:p>
            <a:r>
              <a:rPr lang="el-GR" dirty="0" smtClean="0"/>
              <a:t>1965 Το πρώτο πλαστικό μπουκάλι</a:t>
            </a:r>
            <a:endParaRPr lang="el-GR" dirty="0"/>
          </a:p>
        </p:txBody>
      </p:sp>
      <p:pic>
        <p:nvPicPr>
          <p:cNvPr id="77826" name="Picture 2" descr="img3"/>
          <p:cNvPicPr>
            <a:picLocks noChangeAspect="1" noChangeArrowheads="1"/>
          </p:cNvPicPr>
          <p:nvPr/>
        </p:nvPicPr>
        <p:blipFill>
          <a:blip r:embed="rId2" cstate="print"/>
          <a:srcRect/>
          <a:stretch>
            <a:fillRect/>
          </a:stretch>
        </p:blipFill>
        <p:spPr bwMode="auto">
          <a:xfrm>
            <a:off x="5004048" y="3501008"/>
            <a:ext cx="1872208" cy="273523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a:t>
            </a:r>
            <a:r>
              <a:rPr lang="en-US" dirty="0" smtClean="0"/>
              <a:t>67 </a:t>
            </a:r>
            <a:r>
              <a:rPr lang="el-GR" dirty="0" smtClean="0"/>
              <a:t>Παραγωγή παγωτού</a:t>
            </a:r>
          </a:p>
          <a:p>
            <a:r>
              <a:rPr lang="el-GR" dirty="0" smtClean="0"/>
              <a:t>1979 Πρώτη στην Αττική</a:t>
            </a:r>
          </a:p>
          <a:p>
            <a:r>
              <a:rPr lang="el-GR" dirty="0" smtClean="0"/>
              <a:t>1980 «Η ΔΕΛΤΑ της γειτονιάς»</a:t>
            </a:r>
            <a:endParaRPr lang="el-GR" dirty="0"/>
          </a:p>
        </p:txBody>
      </p:sp>
      <p:pic>
        <p:nvPicPr>
          <p:cNvPr id="3074" name="Picture 2" descr="img4"/>
          <p:cNvPicPr>
            <a:picLocks noChangeAspect="1" noChangeArrowheads="1"/>
          </p:cNvPicPr>
          <p:nvPr/>
        </p:nvPicPr>
        <p:blipFill>
          <a:blip r:embed="rId2" cstate="print"/>
          <a:srcRect/>
          <a:stretch>
            <a:fillRect/>
          </a:stretch>
        </p:blipFill>
        <p:spPr bwMode="auto">
          <a:xfrm>
            <a:off x="4067944" y="3429000"/>
            <a:ext cx="3448050" cy="27908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a:t>
            </a:r>
            <a:r>
              <a:rPr lang="en-US" dirty="0" smtClean="0"/>
              <a:t>67 </a:t>
            </a:r>
            <a:r>
              <a:rPr lang="el-GR" dirty="0" smtClean="0"/>
              <a:t>Παραγωγή παγωτού</a:t>
            </a:r>
          </a:p>
          <a:p>
            <a:r>
              <a:rPr lang="el-GR" dirty="0" smtClean="0"/>
              <a:t>1979 Πρώτη στην Αττική</a:t>
            </a:r>
          </a:p>
          <a:p>
            <a:r>
              <a:rPr lang="el-GR" dirty="0" smtClean="0"/>
              <a:t>1980 «Η ΔΕΛΤΑ της γειτονιάς»</a:t>
            </a:r>
            <a:endParaRPr lang="el-GR" dirty="0"/>
          </a:p>
        </p:txBody>
      </p:sp>
      <p:pic>
        <p:nvPicPr>
          <p:cNvPr id="2050" name="Picture 2" descr="img6"/>
          <p:cNvPicPr>
            <a:picLocks noChangeAspect="1" noChangeArrowheads="1"/>
          </p:cNvPicPr>
          <p:nvPr/>
        </p:nvPicPr>
        <p:blipFill>
          <a:blip r:embed="rId2" cstate="print"/>
          <a:srcRect/>
          <a:stretch>
            <a:fillRect/>
          </a:stretch>
        </p:blipFill>
        <p:spPr bwMode="auto">
          <a:xfrm>
            <a:off x="3275856" y="3212976"/>
            <a:ext cx="4608512" cy="313275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a:t>
            </a:r>
            <a:r>
              <a:rPr lang="en-US" dirty="0" smtClean="0"/>
              <a:t>67 </a:t>
            </a:r>
            <a:r>
              <a:rPr lang="el-GR" dirty="0" smtClean="0"/>
              <a:t>Παραγωγή παγωτού</a:t>
            </a:r>
          </a:p>
          <a:p>
            <a:r>
              <a:rPr lang="el-GR" dirty="0" smtClean="0"/>
              <a:t>1979 Πρώτη στην Αττική</a:t>
            </a:r>
          </a:p>
          <a:p>
            <a:r>
              <a:rPr lang="el-GR" dirty="0" smtClean="0"/>
              <a:t>1980 «Η ΔΕΛΤΑ της γειτονιάς»</a:t>
            </a:r>
            <a:endParaRPr lang="el-GR" dirty="0"/>
          </a:p>
        </p:txBody>
      </p:sp>
      <p:pic>
        <p:nvPicPr>
          <p:cNvPr id="1026" name="Picture 2" descr="img9_1"/>
          <p:cNvPicPr>
            <a:picLocks noChangeAspect="1" noChangeArrowheads="1"/>
          </p:cNvPicPr>
          <p:nvPr/>
        </p:nvPicPr>
        <p:blipFill>
          <a:blip r:embed="rId2" cstate="print"/>
          <a:srcRect/>
          <a:stretch>
            <a:fillRect/>
          </a:stretch>
        </p:blipFill>
        <p:spPr bwMode="auto">
          <a:xfrm>
            <a:off x="3419872" y="3284984"/>
            <a:ext cx="4391025" cy="27527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1986</a:t>
            </a:r>
            <a:r>
              <a:rPr lang="en-US" dirty="0" smtClean="0"/>
              <a:t> </a:t>
            </a:r>
            <a:r>
              <a:rPr lang="el-GR" dirty="0" smtClean="0"/>
              <a:t>«</a:t>
            </a:r>
            <a:r>
              <a:rPr lang="en-US" dirty="0" err="1" smtClean="0"/>
              <a:t>milko</a:t>
            </a:r>
            <a:r>
              <a:rPr lang="el-GR" dirty="0" smtClean="0"/>
              <a:t>»</a:t>
            </a:r>
          </a:p>
          <a:p>
            <a:r>
              <a:rPr lang="el-GR" dirty="0" smtClean="0"/>
              <a:t>1986 Πρώτη διαφήμιση</a:t>
            </a:r>
          </a:p>
          <a:p>
            <a:r>
              <a:rPr lang="el-GR" dirty="0" smtClean="0"/>
              <a:t>198</a:t>
            </a:r>
            <a:r>
              <a:rPr lang="en-US" dirty="0" smtClean="0"/>
              <a:t>7</a:t>
            </a:r>
            <a:r>
              <a:rPr lang="el-GR" dirty="0" smtClean="0"/>
              <a:t> Πρωτοπορία </a:t>
            </a:r>
            <a:r>
              <a:rPr lang="en-US" dirty="0" err="1" smtClean="0"/>
              <a:t>FreshPack</a:t>
            </a:r>
            <a:endParaRPr lang="en-US" dirty="0" smtClean="0"/>
          </a:p>
          <a:p>
            <a:r>
              <a:rPr lang="en-US" dirty="0" smtClean="0"/>
              <a:t>1988 </a:t>
            </a:r>
            <a:r>
              <a:rPr lang="el-GR" dirty="0" smtClean="0"/>
              <a:t>Αλλαγή στο σημερινό λογότυπο</a:t>
            </a:r>
            <a:endParaRPr lang="el-GR" dirty="0"/>
          </a:p>
        </p:txBody>
      </p:sp>
      <p:pic>
        <p:nvPicPr>
          <p:cNvPr id="22530" name="Picture 2" descr="milko milk | My childhood memories, Memories, Sweet memories"/>
          <p:cNvPicPr>
            <a:picLocks noChangeAspect="1" noChangeArrowheads="1"/>
          </p:cNvPicPr>
          <p:nvPr/>
        </p:nvPicPr>
        <p:blipFill>
          <a:blip r:embed="rId2" cstate="print"/>
          <a:srcRect/>
          <a:stretch>
            <a:fillRect/>
          </a:stretch>
        </p:blipFill>
        <p:spPr bwMode="auto">
          <a:xfrm>
            <a:off x="3851920" y="3861048"/>
            <a:ext cx="3384376" cy="253501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250</TotalTime>
  <Words>690</Words>
  <Application>Microsoft Office PowerPoint</Application>
  <PresentationFormat>Προβολή στην οθόνη (4:3)</PresentationFormat>
  <Paragraphs>174</Paragraphs>
  <Slides>40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Προεξοχή</vt:lpstr>
      <vt:lpstr>ΔΕΛΤΑ ΑΕ</vt:lpstr>
      <vt:lpstr>Όραμα</vt:lpstr>
      <vt:lpstr>Χρονολογιο</vt:lpstr>
      <vt:lpstr>Χρονολογιο</vt:lpstr>
      <vt:lpstr>Χρονολογιο</vt:lpstr>
      <vt:lpstr>Χρονολογιο</vt:lpstr>
      <vt:lpstr>Χρονολογιο</vt:lpstr>
      <vt:lpstr>Χρονολογιο</vt:lpstr>
      <vt:lpstr>Χρονολογιο</vt:lpstr>
      <vt:lpstr>Χρονολογιο</vt:lpstr>
      <vt:lpstr>Χρονολογιο</vt:lpstr>
      <vt:lpstr>Χρονολογιο</vt:lpstr>
      <vt:lpstr>Χρονολογιο</vt:lpstr>
      <vt:lpstr>Χρονολογιο</vt:lpstr>
      <vt:lpstr>Χρονολογιο</vt:lpstr>
      <vt:lpstr>Χρονολογιο</vt:lpstr>
      <vt:lpstr>Χρονολογιο</vt:lpstr>
      <vt:lpstr>Χρονολογιο</vt:lpstr>
      <vt:lpstr>Χρονολογιο</vt:lpstr>
      <vt:lpstr>Χρονολογιο</vt:lpstr>
      <vt:lpstr>Ποικιλία Προϊόντων</vt:lpstr>
      <vt:lpstr>Γάλα </vt:lpstr>
      <vt:lpstr>Γάλα </vt:lpstr>
      <vt:lpstr>Γάλα </vt:lpstr>
      <vt:lpstr>Γάλα </vt:lpstr>
      <vt:lpstr>Γάλα </vt:lpstr>
      <vt:lpstr>Γιαούρτια &amp; Επιδόρπια</vt:lpstr>
      <vt:lpstr>Γιαούρτια &amp; Επιδόρπια</vt:lpstr>
      <vt:lpstr>Γιαούρτια &amp; Επιδόρπια</vt:lpstr>
      <vt:lpstr>Γιαούρτια &amp; Επιδόρπια</vt:lpstr>
      <vt:lpstr>Βρεφική &amp; Παιδική διατροφή</vt:lpstr>
      <vt:lpstr>Βρεφική &amp; Παιδική διατροφή</vt:lpstr>
      <vt:lpstr>Τυρί</vt:lpstr>
      <vt:lpstr>Χυμόσ &amp; Τσάι</vt:lpstr>
      <vt:lpstr>Milko &amp; Coffee Drinks</vt:lpstr>
      <vt:lpstr>Εργοστάσιο στον Ταύρο</vt:lpstr>
      <vt:lpstr>Εργοστάσιο στον Ταύρο</vt:lpstr>
      <vt:lpstr>Εργοστάσιο στην Β. Ελλάδα</vt:lpstr>
      <vt:lpstr>Εργοστάσιο στην Β. Ελλάδα</vt:lpstr>
      <vt:lpstr>Διαφάνεια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ΔΕΛΤΑ ΑΕ</dc:title>
  <dc:creator>User</dc:creator>
  <cp:lastModifiedBy>User</cp:lastModifiedBy>
  <cp:revision>18</cp:revision>
  <dcterms:created xsi:type="dcterms:W3CDTF">2020-11-26T11:37:26Z</dcterms:created>
  <dcterms:modified xsi:type="dcterms:W3CDTF">2020-11-30T20:52:09Z</dcterms:modified>
</cp:coreProperties>
</file>