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72" r:id="rId3"/>
    <p:sldId id="258" r:id="rId4"/>
    <p:sldId id="264" r:id="rId5"/>
    <p:sldId id="265" r:id="rId6"/>
    <p:sldId id="273" r:id="rId7"/>
    <p:sldId id="274" r:id="rId8"/>
    <p:sldId id="268" r:id="rId9"/>
    <p:sldId id="270" r:id="rId10"/>
    <p:sldId id="262" r:id="rId11"/>
    <p:sldId id="269" r:id="rId12"/>
    <p:sldId id="266" r:id="rId13"/>
    <p:sldId id="271" r:id="rId14"/>
    <p:sldId id="27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Φωτεινό στυλ 1 - Έμφαση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45" autoAdjust="0"/>
  </p:normalViewPr>
  <p:slideViewPr>
    <p:cSldViewPr>
      <p:cViewPr varScale="1">
        <p:scale>
          <a:sx n="68" d="100"/>
          <a:sy n="68" d="100"/>
        </p:scale>
        <p:origin x="-5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548680"/>
            <a:ext cx="7272808" cy="5090120"/>
          </a:xfrm>
        </p:spPr>
        <p:txBody>
          <a:bodyPr/>
          <a:lstStyle/>
          <a:p>
            <a:r>
              <a:rPr lang="en-US" sz="8000" dirty="0" smtClean="0">
                <a:solidFill>
                  <a:srgbClr val="FF0000"/>
                </a:solidFill>
                <a:latin typeface="+mj-lt"/>
              </a:rPr>
              <a:t>1. </a:t>
            </a:r>
          </a:p>
          <a:p>
            <a:r>
              <a:rPr lang="en-US" sz="8000" dirty="0" smtClean="0">
                <a:solidFill>
                  <a:srgbClr val="C00000"/>
                </a:solidFill>
                <a:latin typeface="+mj-lt"/>
              </a:rPr>
              <a:t>Lettres et prononciation </a:t>
            </a:r>
            <a:endParaRPr lang="en-US" sz="80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116632"/>
            <a:ext cx="7704856" cy="6336704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Προσοχή : </a:t>
            </a:r>
          </a:p>
          <a:p>
            <a:pPr algn="l"/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971600" y="836712"/>
          <a:ext cx="7560840" cy="5760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096344"/>
                <a:gridCol w="4464496"/>
              </a:tblGrid>
              <a:tr h="56981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ph</a:t>
                      </a:r>
                      <a:r>
                        <a:rPr lang="fr-FR" sz="3600" dirty="0" smtClean="0">
                          <a:latin typeface="+mj-lt"/>
                        </a:rPr>
                        <a:t> = </a:t>
                      </a:r>
                      <a:r>
                        <a:rPr lang="el-GR" sz="3600" dirty="0" smtClean="0">
                          <a:latin typeface="+mj-lt"/>
                        </a:rPr>
                        <a:t>φ</a:t>
                      </a:r>
                      <a:endParaRPr lang="el-GR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Photographie, phénomène</a:t>
                      </a:r>
                      <a:endParaRPr lang="el-GR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th</a:t>
                      </a:r>
                      <a:r>
                        <a:rPr lang="fr-FR" sz="3600" dirty="0" smtClean="0">
                          <a:latin typeface="+mj-lt"/>
                        </a:rPr>
                        <a:t>  =</a:t>
                      </a:r>
                      <a:r>
                        <a:rPr lang="el-GR" sz="3600" baseline="0" dirty="0" smtClean="0">
                          <a:latin typeface="+mj-lt"/>
                        </a:rPr>
                        <a:t> τ</a:t>
                      </a:r>
                      <a:endParaRPr lang="el-GR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Théorie, théâtre</a:t>
                      </a:r>
                      <a:endParaRPr lang="el-GR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qu</a:t>
                      </a:r>
                      <a:r>
                        <a:rPr lang="fr-FR" sz="3600" dirty="0" smtClean="0">
                          <a:latin typeface="+mj-lt"/>
                        </a:rPr>
                        <a:t> = </a:t>
                      </a:r>
                      <a:r>
                        <a:rPr lang="el-GR" sz="3600" dirty="0" smtClean="0">
                          <a:latin typeface="+mj-lt"/>
                        </a:rPr>
                        <a:t>κ</a:t>
                      </a:r>
                      <a:endParaRPr lang="el-GR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Question, disque</a:t>
                      </a:r>
                      <a:endParaRPr lang="el-GR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ch</a:t>
                      </a:r>
                      <a:r>
                        <a:rPr lang="fr-FR" sz="3600" dirty="0" smtClean="0">
                          <a:latin typeface="+mj-lt"/>
                        </a:rPr>
                        <a:t> =</a:t>
                      </a:r>
                      <a:r>
                        <a:rPr lang="el-GR" sz="3600" dirty="0" smtClean="0">
                          <a:latin typeface="+mj-lt"/>
                        </a:rPr>
                        <a:t> σ παχύ</a:t>
                      </a:r>
                      <a:endParaRPr lang="el-GR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Chocolat ,</a:t>
                      </a:r>
                      <a:r>
                        <a:rPr lang="fr-FR" sz="28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chimie</a:t>
                      </a:r>
                      <a:endParaRPr lang="el-GR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lle</a:t>
                      </a:r>
                      <a:r>
                        <a:rPr lang="fr-FR" sz="3600" dirty="0" smtClean="0">
                          <a:latin typeface="+mj-lt"/>
                        </a:rPr>
                        <a:t> =</a:t>
                      </a:r>
                      <a:r>
                        <a:rPr lang="el-GR" sz="3600" dirty="0" smtClean="0">
                          <a:latin typeface="+mj-lt"/>
                        </a:rPr>
                        <a:t> γι</a:t>
                      </a:r>
                      <a:endParaRPr lang="el-GR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Pareille , abeille</a:t>
                      </a:r>
                      <a:endParaRPr lang="el-GR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ai</a:t>
                      </a:r>
                      <a:r>
                        <a:rPr lang="fr-FR" sz="3600" dirty="0" smtClean="0">
                          <a:latin typeface="+mj-lt"/>
                        </a:rPr>
                        <a:t> =</a:t>
                      </a:r>
                      <a:r>
                        <a:rPr lang="el-GR" sz="3600" dirty="0" smtClean="0">
                          <a:latin typeface="+mj-lt"/>
                        </a:rPr>
                        <a:t> ε</a:t>
                      </a:r>
                      <a:endParaRPr lang="el-GR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Air , aimer</a:t>
                      </a:r>
                      <a:endParaRPr lang="el-GR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oi</a:t>
                      </a:r>
                      <a:r>
                        <a:rPr lang="fr-FR" sz="3600" dirty="0" smtClean="0">
                          <a:latin typeface="+mj-lt"/>
                        </a:rPr>
                        <a:t> =</a:t>
                      </a:r>
                      <a:r>
                        <a:rPr lang="el-GR" sz="3600" dirty="0" smtClean="0">
                          <a:latin typeface="+mj-lt"/>
                        </a:rPr>
                        <a:t> ουα</a:t>
                      </a:r>
                      <a:endParaRPr lang="el-GR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Oiseau, noisette</a:t>
                      </a:r>
                      <a:endParaRPr lang="el-GR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au, eau </a:t>
                      </a:r>
                      <a:r>
                        <a:rPr lang="fr-FR" sz="3600" dirty="0" smtClean="0">
                          <a:latin typeface="+mj-lt"/>
                        </a:rPr>
                        <a:t>=</a:t>
                      </a:r>
                      <a:r>
                        <a:rPr lang="el-GR" sz="3600" dirty="0" smtClean="0">
                          <a:latin typeface="+mj-lt"/>
                        </a:rPr>
                        <a:t> ο</a:t>
                      </a:r>
                      <a:endParaRPr lang="el-GR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Bateau ,</a:t>
                      </a:r>
                      <a:r>
                        <a:rPr lang="fr-FR" sz="28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auto </a:t>
                      </a:r>
                      <a:endParaRPr lang="el-GR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6981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eu</a:t>
                      </a:r>
                      <a:r>
                        <a:rPr lang="fr-FR" sz="3600" dirty="0" smtClean="0">
                          <a:latin typeface="+mj-lt"/>
                        </a:rPr>
                        <a:t> =</a:t>
                      </a:r>
                      <a:r>
                        <a:rPr lang="el-GR" sz="3600" dirty="0" smtClean="0">
                          <a:latin typeface="+mj-lt"/>
                        </a:rPr>
                        <a:t> ε κλειστό</a:t>
                      </a:r>
                      <a:endParaRPr lang="el-GR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Neveu</a:t>
                      </a:r>
                      <a:r>
                        <a:rPr lang="fr-FR" sz="28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, bleu</a:t>
                      </a:r>
                      <a:endParaRPr lang="el-GR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116632"/>
            <a:ext cx="7704856" cy="6336704"/>
          </a:xfrm>
        </p:spPr>
        <p:txBody>
          <a:bodyPr/>
          <a:lstStyle/>
          <a:p>
            <a:endParaRPr lang="el-G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6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Για διάβασε τώρα προσεκτικά </a:t>
            </a:r>
          </a:p>
          <a:p>
            <a:r>
              <a:rPr lang="el-GR" sz="6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τις λέξεις </a:t>
            </a:r>
          </a:p>
          <a:p>
            <a:r>
              <a:rPr lang="el-GR" sz="6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που ακολουθούν</a:t>
            </a:r>
            <a:endParaRPr lang="en-US" sz="6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32656"/>
            <a:ext cx="7704856" cy="6120680"/>
          </a:xfrm>
        </p:spPr>
        <p:txBody>
          <a:bodyPr/>
          <a:lstStyle/>
          <a:p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3" name="Picture 2" descr="C:\Users\Ntepi\Desktop\PRONONCI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8640"/>
            <a:ext cx="8136904" cy="637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el-GR" sz="6000" dirty="0" smtClean="0"/>
              <a:t>Να αντιγράψεις στο τετράδιο σου τις διαφάνειες </a:t>
            </a:r>
            <a:br>
              <a:rPr lang="el-GR" sz="6000" dirty="0" smtClean="0"/>
            </a:br>
            <a:r>
              <a:rPr lang="el-GR" sz="6000" dirty="0" smtClean="0"/>
              <a:t>1, 2, 3, 4, 5, 6, 7</a:t>
            </a:r>
            <a:br>
              <a:rPr lang="el-GR" sz="6000" dirty="0" smtClean="0"/>
            </a:br>
            <a:r>
              <a:rPr lang="el-GR" sz="6000" dirty="0" smtClean="0"/>
              <a:t>και να </a:t>
            </a:r>
            <a:r>
              <a:rPr lang="el-GR" sz="6000" smtClean="0"/>
              <a:t>τις μάθεις καλά</a:t>
            </a:r>
            <a:endParaRPr lang="el-GR" sz="6000" dirty="0"/>
          </a:p>
        </p:txBody>
      </p:sp>
    </p:spTree>
  </p:cSld>
  <p:clrMapOvr>
    <a:masterClrMapping/>
  </p:clrMapOvr>
  <p:transition spd="slow">
    <p:whee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endParaRPr lang="el-GR" sz="6000" dirty="0"/>
          </a:p>
        </p:txBody>
      </p:sp>
      <p:pic>
        <p:nvPicPr>
          <p:cNvPr id="1027" name="Picture 3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-1"/>
            <a:ext cx="8208912" cy="67367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 ALL RIGHTS RESERVED.</a:t>
            </a:r>
            <a:endParaRPr lang="en-US" dirty="0"/>
          </a:p>
        </p:txBody>
      </p:sp>
      <p:pic>
        <p:nvPicPr>
          <p:cNvPr id="1026" name="Picture 2" descr="C:\Users\depor\OneDrive\Υπολογιστής\13276723-illustration-de-la-capitale-lettres-de-l-alphabet-pour-l-éducation-color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5127"/>
            <a:ext cx="7920880" cy="68228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27584" y="260648"/>
          <a:ext cx="8136904" cy="6120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4864"/>
                <a:gridCol w="1903588"/>
                <a:gridCol w="2034226"/>
                <a:gridCol w="2034226"/>
              </a:tblGrid>
              <a:tr h="792216"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A a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 α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H h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=-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O o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=ο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V v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=β</a:t>
                      </a:r>
                      <a:endParaRPr lang="el-GR" sz="4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92216"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B b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 μπ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I i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=ι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P p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=π</a:t>
                      </a:r>
                      <a:endParaRPr lang="el-GR" sz="4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W</a:t>
                      </a:r>
                      <a:r>
                        <a:rPr lang="fr-FR" sz="40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w</a:t>
                      </a:r>
                      <a:r>
                        <a:rPr lang="el-GR" sz="40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=β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92216"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 c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=κ, σ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J j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</a:t>
                      </a:r>
                      <a:r>
                        <a:rPr lang="el-GR" sz="4000" b="1" u="sng" dirty="0" smtClean="0">
                          <a:solidFill>
                            <a:srgbClr val="002060"/>
                          </a:solidFill>
                          <a:latin typeface="+mj-lt"/>
                        </a:rPr>
                        <a:t>ζ</a:t>
                      </a:r>
                      <a:endParaRPr lang="el-GR" sz="4000" b="1" u="sng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Q q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=κ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X x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=ξ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92216"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D d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=ντ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K k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=κ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R r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=ρ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Y y</a:t>
                      </a:r>
                      <a:r>
                        <a:rPr lang="el-GR" sz="40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=γ,ι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92216"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E e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</a:t>
                      </a:r>
                      <a:r>
                        <a:rPr lang="el-GR" sz="4000" b="1" u="sng" dirty="0" smtClean="0">
                          <a:solidFill>
                            <a:srgbClr val="002060"/>
                          </a:solidFill>
                          <a:latin typeface="+mj-lt"/>
                        </a:rPr>
                        <a:t>ε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 l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=λ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S s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=σ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Z z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=ζ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92216"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F f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=φ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M</a:t>
                      </a:r>
                      <a:r>
                        <a:rPr lang="fr-FR" sz="40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m</a:t>
                      </a:r>
                      <a:r>
                        <a:rPr lang="el-GR" sz="4000" b="1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=μ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T t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=τ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4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3673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G g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=γκ, </a:t>
                      </a:r>
                      <a:r>
                        <a:rPr lang="el-GR" sz="4000" b="1" u="sng" dirty="0" smtClean="0">
                          <a:solidFill>
                            <a:srgbClr val="002060"/>
                          </a:solidFill>
                          <a:latin typeface="+mj-lt"/>
                        </a:rPr>
                        <a:t>ζ</a:t>
                      </a:r>
                    </a:p>
                    <a:p>
                      <a:pPr algn="ctr"/>
                      <a:endParaRPr lang="el-GR" sz="4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N n</a:t>
                      </a:r>
                      <a:r>
                        <a:rPr lang="el-G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=ν</a:t>
                      </a:r>
                      <a:r>
                        <a:rPr lang="fr-FR" sz="4000" b="1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 </a:t>
                      </a:r>
                      <a:endParaRPr lang="el-GR" sz="40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U u </a:t>
                      </a:r>
                      <a:r>
                        <a:rPr lang="el-GR" sz="40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=</a:t>
                      </a:r>
                      <a:r>
                        <a:rPr lang="el-GR" sz="4000" b="1" u="sng" dirty="0" smtClean="0">
                          <a:solidFill>
                            <a:srgbClr val="002060"/>
                          </a:solidFill>
                          <a:latin typeface="+mj-lt"/>
                        </a:rPr>
                        <a:t>υ</a:t>
                      </a:r>
                      <a:endParaRPr lang="el-GR" sz="4000" b="1" u="sng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4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b="1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Βασικοί κανόνες προφοράς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: </a:t>
            </a:r>
          </a:p>
          <a:p>
            <a:pPr marL="914400" indent="-914400">
              <a:buAutoNum type="arabicPeriod"/>
            </a:pPr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</a:t>
            </a:r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στο τέλος της λέξης δεν προφέρεται, εκτός αν έχει τόνο</a:t>
            </a:r>
            <a:r>
              <a:rPr lang="fr-F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(é)</a:t>
            </a:r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</a:p>
          <a:p>
            <a:pPr marL="914400" indent="-914400"/>
            <a:r>
              <a:rPr lang="fr-FR" sz="5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Soupe, crêpe, tortue</a:t>
            </a:r>
          </a:p>
          <a:p>
            <a:pPr marL="914400" indent="-914400"/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Αλλά </a:t>
            </a:r>
            <a:r>
              <a:rPr lang="fr-FR" sz="5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café</a:t>
            </a:r>
            <a:endParaRPr lang="el-GR" sz="54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2. </a:t>
            </a:r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Τα σύμφωνα στο τέλος της λέξης συνήθως δεν προφέρονται, ιδιαίτερα τα </a:t>
            </a:r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</a:t>
            </a:r>
            <a:r>
              <a:rPr lang="fr-FR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</a:t>
            </a:r>
            <a:r>
              <a:rPr lang="fr-FR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</a:t>
            </a:r>
            <a:r>
              <a:rPr lang="fr-FR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</a:t>
            </a:r>
            <a:r>
              <a:rPr lang="fr-FR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z, x </a:t>
            </a:r>
            <a:endParaRPr lang="el-GR" sz="5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fr-FR" sz="5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Chocolat, croissant, livres, corps, chat, nez, croix</a:t>
            </a:r>
            <a:endParaRPr lang="en-US" sz="5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Φυσικά δεν προφέρονται ποτέ  το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</a:t>
            </a:r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και το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</a:t>
            </a:r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του πληθυντικού αριθμού :</a:t>
            </a:r>
            <a:endParaRPr lang="fr-FR" sz="5400" b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l-GR" sz="5400" b="1" dirty="0" smtClean="0">
              <a:solidFill>
                <a:srgbClr val="C00000"/>
              </a:solidFill>
              <a:latin typeface="+mj-lt"/>
            </a:endParaRPr>
          </a:p>
          <a:p>
            <a:r>
              <a:rPr lang="fr-FR" sz="5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croissants, livres, corps, chats, généreux</a:t>
            </a:r>
            <a:endParaRPr lang="en-US" sz="5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</a:t>
            </a:r>
            <a:r>
              <a:rPr lang="el-GR" sz="5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</a:t>
            </a:r>
            <a:r>
              <a:rPr lang="el-GR" sz="5400" b="1" dirty="0" smtClean="0">
                <a:solidFill>
                  <a:srgbClr val="FF0000"/>
                </a:solidFill>
                <a:latin typeface="+mj-lt"/>
              </a:rPr>
              <a:t>  </a:t>
            </a:r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και το  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 </a:t>
            </a:r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προφέρονται στο τέλος της λέξης, </a:t>
            </a:r>
            <a:endParaRPr lang="fr-FR" sz="5400" b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ενώ κάποιες φορές προφέρεται και το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</a:t>
            </a:r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:</a:t>
            </a:r>
            <a:endParaRPr lang="fr-FR" sz="5400" b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5400" b="1" dirty="0" smtClean="0">
                <a:solidFill>
                  <a:srgbClr val="0070C0"/>
                </a:solidFill>
                <a:latin typeface="+mj-lt"/>
              </a:rPr>
              <a:t>Espagnol, grec, ingénieur</a:t>
            </a:r>
            <a:endParaRPr lang="el-GR" sz="5400" b="1" dirty="0" smtClean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3. To </a:t>
            </a:r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</a:t>
            </a:r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όταν βρίσκεται στην αρχή της λέξης, δεν προφέρεται</a:t>
            </a:r>
            <a:endParaRPr lang="fr-FR" sz="5400" b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l-GR" sz="5400" b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5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Hôtel, hôpital</a:t>
            </a:r>
            <a:endParaRPr lang="en-US" sz="5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4</a:t>
            </a:r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  <a:r>
              <a:rPr lang="el-GR" sz="5400" b="1" spc="3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Όλες οι γαλλικές λέξεις τονίζονται </a:t>
            </a:r>
            <a:r>
              <a:rPr lang="el-GR" sz="5400" b="1" spc="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ΠΑΝΤΑ </a:t>
            </a:r>
          </a:p>
          <a:p>
            <a:r>
              <a:rPr lang="el-GR" sz="5400" b="1" spc="3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στην τελευταία συλλαβή που προφέρεται!</a:t>
            </a:r>
            <a:endParaRPr lang="en-US" sz="5400" spc="3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295</TotalTime>
  <Words>333</Words>
  <Application>Microsoft Office PowerPoint</Application>
  <PresentationFormat>Προβολή στην οθόνη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Να αντιγράψεις στο τετράδιο σου τις διαφάνειες  1, 2, 3, 4, 5, 6, 7 και να τις μάθεις καλά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23</cp:revision>
  <dcterms:created xsi:type="dcterms:W3CDTF">2024-06-05T15:41:21Z</dcterms:created>
  <dcterms:modified xsi:type="dcterms:W3CDTF">2024-06-24T08:50:31Z</dcterms:modified>
</cp:coreProperties>
</file>