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66" r:id="rId4"/>
    <p:sldId id="267" r:id="rId5"/>
    <p:sldId id="264" r:id="rId6"/>
    <p:sldId id="265" r:id="rId7"/>
    <p:sldId id="268" r:id="rId8"/>
    <p:sldId id="269" r:id="rId9"/>
    <p:sldId id="274" r:id="rId10"/>
    <p:sldId id="275" r:id="rId11"/>
    <p:sldId id="270" r:id="rId12"/>
    <p:sldId id="276" r:id="rId13"/>
    <p:sldId id="272" r:id="rId14"/>
    <p:sldId id="271" r:id="rId15"/>
    <p:sldId id="273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Φωτεινό στυλ 1 - Έμφαση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A107856-5554-42FB-B03E-39F5DBC370BA}" styleName="Μεσαίο στυλ 4 - Έμφαση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8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51CDE9-C1D2-4AE3-B756-34CC1696425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4000"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fld id="{3FBA1AFB-E825-41E7-9816-E9D5437230C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600"/>
            </a:lvl1pPr>
          </a:lstStyle>
          <a:p>
            <a:fld id="{0F6C46D2-EAA6-4420-A921-CB001D19062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3ACF2F-F01B-4A42-BDDD-665991A853F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C817B-AF5B-4258-A168-674B1598A3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9F73E-6EC1-4BF4-A56B-768CAD9AA6F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0F9C3-4E0B-4A3F-ADC0-DE67231104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F777B4-21B3-402F-A5D9-B938B3F35E6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8CBB1-3DD1-4384-8B77-2280D3E1EAD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50E71D-06C8-4638-9863-3F2CDDC615D9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C8B30-65FE-402B-BE7B-466BE9F4A5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C2327D-0733-4876-95AA-25A0A2AA341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8EF49-978D-436F-B7C1-8F0D78733D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5771D2-15D3-47D8-AA72-927FB9C16B1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E1877-0268-477A-A78E-EF89BB963F9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9D25A6-9107-41F8-8CE3-9616A1EE1C1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B344F-1FBC-4029-9821-575EFFCD70D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A66B06-9146-46E0-8C91-B60FB790722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A9D40-9489-4FB8-92B5-BCD3D50869B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5C64C1-36D7-46E4-A654-C55C409E3C04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CF8D8-AB57-42F3-A37A-FABB9782862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F344E-D141-47D2-BBFB-D1DE6912CEC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56FF9-C4F6-440B-AEEE-C428BC6662E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1951F00-B3DC-40C6-A375-F8FA7C38F04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629400"/>
            <a:ext cx="510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1440633-1D41-42B0-AF0A-28E2F173D96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dissolve/>
  </p:transition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8680"/>
            <a:ext cx="7304856" cy="5090120"/>
          </a:xfrm>
        </p:spPr>
        <p:txBody>
          <a:bodyPr/>
          <a:lstStyle/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11. </a:t>
            </a: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Les verbes du </a:t>
            </a:r>
            <a:r>
              <a:rPr lang="fr-FR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</a:t>
            </a:r>
            <a:r>
              <a:rPr lang="fr-FR" sz="8000" b="1" baseline="30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er</a:t>
            </a:r>
            <a:r>
              <a:rPr lang="fr-FR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groupe</a:t>
            </a:r>
            <a:endParaRPr lang="en-US" sz="8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por\OneDrive\Υπολογιστής\Καταγραφή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60647"/>
            <a:ext cx="4176464" cy="6283509"/>
          </a:xfrm>
          <a:prstGeom prst="rect">
            <a:avLst/>
          </a:prstGeom>
          <a:noFill/>
        </p:spPr>
      </p:pic>
      <p:pic>
        <p:nvPicPr>
          <p:cNvPr id="2051" name="Picture 3" descr="C:\Users\depor\OneDrive\Υπολογιστής\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37256" y="260648"/>
            <a:ext cx="3889157" cy="626469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pPr algn="l"/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Συμπλήρωσε τώρα τις καταλήξεις που 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λείπουν    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endParaRPr lang="el-GR" sz="48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algn="l"/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1. 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parl…..arabe?</a:t>
            </a:r>
          </a:p>
          <a:p>
            <a:pPr algn="l"/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2. Nous parl……grec.</a:t>
            </a:r>
          </a:p>
          <a:p>
            <a:pPr algn="l"/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3. Ils habit……..à Paris.</a:t>
            </a:r>
          </a:p>
          <a:p>
            <a:pPr algn="l"/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4. Je chant……bien. </a:t>
            </a:r>
          </a:p>
          <a:p>
            <a:pPr algn="l"/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5. Vous gard......le but. </a:t>
            </a:r>
          </a:p>
          <a:p>
            <a:pPr algn="l"/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</a:p>
          <a:p>
            <a:pPr algn="l"/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epor\OneDrive\Υπολογιστής\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5" y="404664"/>
            <a:ext cx="8215727" cy="590465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9592" y="332656"/>
            <a:ext cx="7704856" cy="6192688"/>
          </a:xfrm>
        </p:spPr>
        <p:txBody>
          <a:bodyPr/>
          <a:lstStyle/>
          <a:p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Αντιστοίχισε</a:t>
            </a:r>
          </a:p>
          <a:p>
            <a:pPr algn="l"/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</a:p>
          <a:p>
            <a:pPr algn="l"/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827584" y="1397000"/>
          <a:ext cx="8064896" cy="448056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512168"/>
                <a:gridCol w="655272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Il</a:t>
                      </a:r>
                      <a:r>
                        <a:rPr lang="fr-FR" sz="3600" b="0" baseline="0" dirty="0" smtClean="0">
                          <a:latin typeface="+mj-lt"/>
                        </a:rPr>
                        <a:t> 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adore le</a:t>
                      </a:r>
                      <a:r>
                        <a:rPr lang="fr-FR" sz="3600" b="0" baseline="0" dirty="0" smtClean="0">
                          <a:latin typeface="+mj-lt"/>
                        </a:rPr>
                        <a:t>s cerises. 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Je 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chantes bien. 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Tu 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aimons les chiens. 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Vous 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cherche mon</a:t>
                      </a:r>
                      <a:r>
                        <a:rPr lang="fr-FR" sz="3600" b="0" baseline="0" dirty="0" smtClean="0">
                          <a:latin typeface="+mj-lt"/>
                        </a:rPr>
                        <a:t> livre. 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Nous 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présente une émission</a:t>
                      </a:r>
                      <a:r>
                        <a:rPr lang="fr-FR" sz="3600" b="0" baseline="0" dirty="0" smtClean="0">
                          <a:latin typeface="+mj-lt"/>
                        </a:rPr>
                        <a:t> à la télé. 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J’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parlez</a:t>
                      </a:r>
                      <a:r>
                        <a:rPr lang="fr-FR" sz="3600" b="0" baseline="0" dirty="0" smtClean="0">
                          <a:latin typeface="+mj-lt"/>
                        </a:rPr>
                        <a:t> français. 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Elles 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détestent</a:t>
                      </a:r>
                      <a:r>
                        <a:rPr lang="fr-FR" sz="3600" b="0" baseline="0" dirty="0" smtClean="0">
                          <a:latin typeface="+mj-lt"/>
                        </a:rPr>
                        <a:t> les maths. 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260648"/>
            <a:ext cx="8136904" cy="6192688"/>
          </a:xfrm>
        </p:spPr>
        <p:txBody>
          <a:bodyPr/>
          <a:lstStyle/>
          <a:p>
            <a:pPr algn="l"/>
            <a:r>
              <a:rPr lang="el-G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Βάλε τα ρήματα στο κατάλληλο πρόσωπο</a:t>
            </a:r>
            <a:endParaRPr lang="fr-FR" sz="36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Elles (parler) ……bien le français.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J’ (arriver) ……à l’école à 8 heures.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(travailler) ……tout le matin.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(écouter) ……de la musique.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(habiter) ……à Londres.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(raconter) ……une histoire.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Ils (jouer) ……</a:t>
            </a:r>
            <a:r>
              <a:rPr lang="fr-FR" sz="360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au ballon. </a:t>
            </a:r>
            <a:endParaRPr lang="fr-FR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algn="l"/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260648"/>
            <a:ext cx="8136904" cy="6192688"/>
          </a:xfrm>
        </p:spPr>
        <p:txBody>
          <a:bodyPr/>
          <a:lstStyle/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(travailler) ……beaucoup.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(utiliser) ……le livre de grammaire.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(arriver) ……en retard. 	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(écouter) ……une chanson. 	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Ils (adorer) ……les romains d’amour.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Elles (regarder) ……des films grecs.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Marie (pleurer) ……souvent.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(refuser) ……la proposition.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(dîner) ……après le film.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</a:t>
            </a:r>
            <a:r>
              <a:rPr lang="fr-FR" sz="360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(visiter) ……un musée. </a:t>
            </a:r>
            <a:endParaRPr lang="fr-FR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algn="l"/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Στην 1</a:t>
            </a:r>
            <a:r>
              <a:rPr lang="el-GR" sz="5400" baseline="30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η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συζυγία ανήκουν τα ρήματα, των οποίων το απαρέμφατο λήγει σε –</a:t>
            </a:r>
            <a:r>
              <a:rPr lang="fr-FR" sz="5400" dirty="0" smtClean="0">
                <a:solidFill>
                  <a:srgbClr val="FF0000"/>
                </a:solidFill>
                <a:latin typeface="+mj-lt"/>
              </a:rPr>
              <a:t>er</a:t>
            </a:r>
            <a:endParaRPr lang="el-GR" sz="5400" dirty="0" smtClean="0">
              <a:solidFill>
                <a:srgbClr val="FF0000"/>
              </a:solidFill>
              <a:latin typeface="+mj-lt"/>
            </a:endParaRPr>
          </a:p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Όλα τα ρήματα της 1</a:t>
            </a:r>
            <a:r>
              <a:rPr lang="el-GR" sz="5400" baseline="30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ης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συζυγίας έχουν τις ίδιες καταλήξεις. 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260648"/>
            <a:ext cx="8280920" cy="6192688"/>
          </a:xfrm>
        </p:spPr>
        <p:txBody>
          <a:bodyPr/>
          <a:lstStyle/>
          <a:p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Για να σχηματίσουμε τον ενεστώτα των ρημάτων της 1</a:t>
            </a:r>
            <a:r>
              <a:rPr lang="el-GR" sz="4800" baseline="30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ης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συζυγίας, </a:t>
            </a:r>
          </a:p>
          <a:p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αφαιρούμε από το απαρέμφατο την κατάληξη </a:t>
            </a:r>
            <a:r>
              <a:rPr lang="el-GR" sz="4800" dirty="0" smtClean="0">
                <a:solidFill>
                  <a:srgbClr val="FF0000"/>
                </a:solidFill>
                <a:latin typeface="+mj-lt"/>
              </a:rPr>
              <a:t>–</a:t>
            </a:r>
            <a:r>
              <a:rPr lang="fr-FR" sz="4800" dirty="0" smtClean="0">
                <a:solidFill>
                  <a:srgbClr val="FF0000"/>
                </a:solidFill>
                <a:latin typeface="+mj-lt"/>
              </a:rPr>
              <a:t>er</a:t>
            </a:r>
            <a:r>
              <a:rPr lang="el-GR" sz="48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και προσθέτουμε τις καταλήξεις του ενεστώτα.</a:t>
            </a:r>
            <a:endParaRPr lang="en-US" sz="4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68144" y="260648"/>
            <a:ext cx="3096344" cy="6192688"/>
          </a:xfrm>
        </p:spPr>
        <p:txBody>
          <a:bodyPr/>
          <a:lstStyle/>
          <a:p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Αυτές είναι οι καταλήξεις των ρημάτων της 1</a:t>
            </a:r>
            <a:r>
              <a:rPr lang="el-GR" sz="4800" baseline="30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ης</a:t>
            </a: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συζυγίας</a:t>
            </a:r>
            <a:endParaRPr lang="en-US" sz="4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1026" name="Picture 2" descr="C:\Users\depor\OneDrive\Υπολογιστής\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88640"/>
            <a:ext cx="5337344" cy="640871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Κοίτα πώς κλίνεται το ρήμα   </a:t>
            </a:r>
            <a:r>
              <a:rPr lang="fr-FR" sz="5400" dirty="0" smtClean="0">
                <a:solidFill>
                  <a:srgbClr val="C00000"/>
                </a:solidFill>
                <a:latin typeface="+mj-lt"/>
              </a:rPr>
              <a:t>parler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= μιλώ στον ενεστώτα.</a:t>
            </a:r>
          </a:p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Μην ξεχνάς: </a:t>
            </a:r>
          </a:p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Βγάζεις πρώτα την κατάληξη -</a:t>
            </a:r>
            <a:r>
              <a:rPr lang="fr-FR" sz="5400" dirty="0" smtClean="0">
                <a:solidFill>
                  <a:srgbClr val="C00000"/>
                </a:solidFill>
                <a:latin typeface="+mj-lt"/>
              </a:rPr>
              <a:t>er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por\OneDrive\Υπολογιστής\Καταγραφή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88640"/>
            <a:ext cx="6336704" cy="666936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6000" b="1" dirty="0" smtClean="0">
                <a:solidFill>
                  <a:srgbClr val="C00000"/>
                </a:solidFill>
                <a:latin typeface="+mj-lt"/>
              </a:rPr>
              <a:t>ΠΡΟΣΟΧΗ!</a:t>
            </a:r>
          </a:p>
          <a:p>
            <a:r>
              <a:rPr lang="el-GR" sz="6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Όλα τα πρόσωπα προφέρονται το ίδιο, </a:t>
            </a:r>
            <a:r>
              <a:rPr lang="el-GR" sz="60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εκτός από το 1</a:t>
            </a:r>
            <a:r>
              <a:rPr lang="el-GR" sz="6000" b="1" baseline="30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ο</a:t>
            </a:r>
            <a:r>
              <a:rPr lang="el-GR" sz="60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και 2</a:t>
            </a:r>
            <a:r>
              <a:rPr lang="el-GR" sz="6000" b="1" baseline="30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ο</a:t>
            </a:r>
            <a:r>
              <a:rPr lang="el-GR" sz="60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πληθυντικό</a:t>
            </a:r>
            <a:r>
              <a:rPr lang="el-GR" sz="6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!!!!</a:t>
            </a:r>
            <a:endParaRPr lang="en-US" sz="60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Κοίτα τώρα πώς κλίνεται το ρήμα 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habiter </a:t>
            </a: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1079104" y="2276872"/>
          <a:ext cx="7597352" cy="27736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798676"/>
                <a:gridCol w="3798676"/>
              </a:tblGrid>
              <a:tr h="288032">
                <a:tc>
                  <a:txBody>
                    <a:bodyPr/>
                    <a:lstStyle/>
                    <a:p>
                      <a:r>
                        <a:rPr lang="fr-FR" sz="4400" b="1" dirty="0" smtClean="0">
                          <a:solidFill>
                            <a:srgbClr val="C00000"/>
                          </a:solidFill>
                        </a:rPr>
                        <a:t>J’</a:t>
                      </a:r>
                      <a:r>
                        <a:rPr lang="fr-FR" sz="4400" b="1" dirty="0" smtClean="0"/>
                        <a:t>habite</a:t>
                      </a:r>
                    </a:p>
                    <a:p>
                      <a:r>
                        <a:rPr lang="fr-FR" sz="4400" b="1" dirty="0" smtClean="0"/>
                        <a:t>Tu habites</a:t>
                      </a:r>
                    </a:p>
                    <a:p>
                      <a:r>
                        <a:rPr lang="fr-FR" sz="4400" b="1" dirty="0" smtClean="0"/>
                        <a:t>Il habite</a:t>
                      </a:r>
                    </a:p>
                    <a:p>
                      <a:r>
                        <a:rPr lang="fr-FR" sz="4400" b="1" dirty="0" smtClean="0"/>
                        <a:t>Elle habite</a:t>
                      </a:r>
                      <a:endParaRPr lang="el-GR" sz="4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400" b="1" dirty="0" smtClean="0"/>
                        <a:t>Nous habitons</a:t>
                      </a:r>
                    </a:p>
                    <a:p>
                      <a:r>
                        <a:rPr lang="fr-FR" sz="4400" b="1" dirty="0" smtClean="0"/>
                        <a:t>Vous habitez</a:t>
                      </a:r>
                    </a:p>
                    <a:p>
                      <a:r>
                        <a:rPr lang="fr-FR" sz="4400" b="1" dirty="0" smtClean="0"/>
                        <a:t>Ils habitent</a:t>
                      </a:r>
                    </a:p>
                    <a:p>
                      <a:r>
                        <a:rPr lang="fr-FR" sz="4400" b="1" dirty="0" smtClean="0"/>
                        <a:t>Elle habitent</a:t>
                      </a:r>
                      <a:endParaRPr lang="el-GR" sz="4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por\OneDrive\Υπολογιστής\Καταγραφή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764704"/>
            <a:ext cx="8344546" cy="482453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</p:sld>
</file>

<file path=ppt/theme/theme1.xml><?xml version="1.0" encoding="utf-8"?>
<a:theme xmlns:a="http://schemas.openxmlformats.org/drawingml/2006/main" name="Notebook7">
  <a:themeElements>
    <a:clrScheme name="Θέμα του Office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Notebook7</Template>
  <TotalTime>225</TotalTime>
  <Words>308</Words>
  <Application>Microsoft Office PowerPoint</Application>
  <PresentationFormat>Προβολή στην οθόνη (4:3)</PresentationFormat>
  <Paragraphs>62</Paragraphs>
  <Slides>15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Notebook7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DE KERATEA</dc:title>
  <dc:creator>Δέσποινα Ορφανίδου</dc:creator>
  <cp:lastModifiedBy>Δέσποινα Ορφανίδου</cp:lastModifiedBy>
  <cp:revision>33</cp:revision>
  <dcterms:created xsi:type="dcterms:W3CDTF">2024-06-05T15:41:21Z</dcterms:created>
  <dcterms:modified xsi:type="dcterms:W3CDTF">2024-07-16T15:08:52Z</dcterms:modified>
</cp:coreProperties>
</file>