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66" r:id="rId4"/>
    <p:sldId id="272" r:id="rId5"/>
    <p:sldId id="264" r:id="rId6"/>
    <p:sldId id="267" r:id="rId7"/>
    <p:sldId id="268" r:id="rId8"/>
    <p:sldId id="269" r:id="rId9"/>
    <p:sldId id="270" r:id="rId10"/>
    <p:sldId id="271" r:id="rId11"/>
    <p:sldId id="273" r:id="rId12"/>
    <p:sldId id="274" r:id="rId13"/>
    <p:sldId id="275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Μεσαίο στυλ 4 - Έμφασ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 spokes="1"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12.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Articles définis et indéfinis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260648"/>
            <a:ext cx="8136904" cy="6192688"/>
          </a:xfrm>
        </p:spPr>
        <p:txBody>
          <a:bodyPr/>
          <a:lstStyle/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…..livre. C’est ….livre de Yannis. 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….trousse. C’est ….trousse d’Hélène. 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 sont ….stylos. Ce sont ….stylos de Marie. 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….agenda. C’est ….agenda de Marc. </a:t>
            </a: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heel spokes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8640"/>
            <a:ext cx="8342018" cy="64807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por\OneDrive\Υπολογιστής\é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8640"/>
            <a:ext cx="8415489" cy="633670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epor\OneDrive\Υπολογιστής\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8639"/>
            <a:ext cx="8280920" cy="655787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Article défini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971600" y="1340768"/>
          <a:ext cx="7992888" cy="464081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02565"/>
                <a:gridCol w="5790323"/>
              </a:tblGrid>
              <a:tr h="1077981">
                <a:tc>
                  <a:txBody>
                    <a:bodyPr/>
                    <a:lstStyle/>
                    <a:p>
                      <a:pPr algn="ctr"/>
                      <a:r>
                        <a:rPr lang="fr-FR" sz="48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Le </a:t>
                      </a:r>
                      <a:r>
                        <a:rPr lang="el-GR" sz="24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= ο</a:t>
                      </a:r>
                      <a:endParaRPr lang="el-GR" sz="48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b="1" dirty="0" smtClean="0"/>
                        <a:t>Για αρσενικά ενικού</a:t>
                      </a:r>
                    </a:p>
                    <a:p>
                      <a:r>
                        <a:rPr lang="fr-FR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Le</a:t>
                      </a:r>
                      <a:r>
                        <a:rPr lang="fr-FR" sz="2800" b="1" dirty="0" smtClean="0"/>
                        <a:t> crayon</a:t>
                      </a:r>
                      <a:endParaRPr lang="el-GR" sz="2800" b="1" dirty="0"/>
                    </a:p>
                  </a:txBody>
                  <a:tcPr/>
                </a:tc>
              </a:tr>
              <a:tr h="1077981">
                <a:tc>
                  <a:txBody>
                    <a:bodyPr/>
                    <a:lstStyle/>
                    <a:p>
                      <a:pPr algn="ctr"/>
                      <a:r>
                        <a:rPr lang="fr-FR" sz="48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La </a:t>
                      </a:r>
                      <a:r>
                        <a:rPr lang="el-GR" sz="24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= η</a:t>
                      </a:r>
                      <a:endParaRPr lang="el-GR" sz="48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b="1" dirty="0" smtClean="0"/>
                        <a:t>Για θηλυκά ενικού</a:t>
                      </a:r>
                    </a:p>
                    <a:p>
                      <a:r>
                        <a:rPr lang="fr-FR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La</a:t>
                      </a:r>
                      <a:r>
                        <a:rPr lang="fr-FR" sz="2800" b="1" dirty="0" smtClean="0"/>
                        <a:t> trousse</a:t>
                      </a:r>
                      <a:endParaRPr lang="el-GR" sz="2800" b="1" dirty="0"/>
                    </a:p>
                  </a:txBody>
                  <a:tcPr/>
                </a:tc>
              </a:tr>
              <a:tr h="1539973">
                <a:tc>
                  <a:txBody>
                    <a:bodyPr/>
                    <a:lstStyle/>
                    <a:p>
                      <a:pPr algn="ctr"/>
                      <a:r>
                        <a:rPr lang="fr-FR" sz="48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L’</a:t>
                      </a:r>
                      <a:r>
                        <a:rPr lang="el-GR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=ο ή η</a:t>
                      </a:r>
                      <a:endParaRPr lang="el-GR" sz="48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b="1" dirty="0" smtClean="0"/>
                        <a:t>Για αρσενικό ή θηλυκά ενικού που αρχίζουν από </a:t>
                      </a:r>
                      <a:r>
                        <a:rPr lang="el-GR" sz="2800" b="1" dirty="0" smtClean="0">
                          <a:solidFill>
                            <a:srgbClr val="FF0000"/>
                          </a:solidFill>
                        </a:rPr>
                        <a:t>φωνήεν</a:t>
                      </a:r>
                      <a:r>
                        <a:rPr lang="el-GR" sz="2800" b="1" baseline="0" dirty="0" smtClean="0"/>
                        <a:t> ή  από </a:t>
                      </a:r>
                      <a:r>
                        <a:rPr lang="el-GR" sz="2800" b="1" baseline="0" dirty="0" smtClean="0">
                          <a:solidFill>
                            <a:srgbClr val="FF0000"/>
                          </a:solidFill>
                        </a:rPr>
                        <a:t>–</a:t>
                      </a:r>
                      <a:r>
                        <a:rPr lang="fr-FR" sz="2800" b="1" baseline="0" dirty="0" smtClean="0">
                          <a:solidFill>
                            <a:srgbClr val="FF0000"/>
                          </a:solidFill>
                        </a:rPr>
                        <a:t>h</a:t>
                      </a:r>
                      <a:endParaRPr lang="el-GR" sz="2800" b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r-FR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</a:t>
                      </a:r>
                      <a:r>
                        <a:rPr lang="fr-FR" sz="2800" b="1" dirty="0" smtClean="0"/>
                        <a:t>’hôtel, l’avion</a:t>
                      </a:r>
                      <a:endParaRPr lang="el-GR" sz="2800" b="1" dirty="0"/>
                    </a:p>
                  </a:txBody>
                  <a:tcPr/>
                </a:tc>
              </a:tr>
              <a:tr h="624545">
                <a:tc>
                  <a:txBody>
                    <a:bodyPr/>
                    <a:lstStyle/>
                    <a:p>
                      <a:pPr algn="ctr"/>
                      <a:r>
                        <a:rPr lang="fr-FR" sz="48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Les</a:t>
                      </a:r>
                      <a:r>
                        <a:rPr lang="el-GR" sz="48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l-GR" sz="24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= οι</a:t>
                      </a:r>
                      <a:endParaRPr lang="el-GR" sz="48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b="1" dirty="0" smtClean="0"/>
                        <a:t>Για πληθυντικό</a:t>
                      </a:r>
                      <a:r>
                        <a:rPr lang="el-GR" sz="2800" b="1" baseline="0" dirty="0" smtClean="0"/>
                        <a:t> αριθμό </a:t>
                      </a:r>
                      <a:endParaRPr lang="fr-FR" sz="2800" b="1" baseline="0" dirty="0" smtClean="0"/>
                    </a:p>
                    <a:p>
                      <a:r>
                        <a:rPr lang="fr-FR" sz="28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Les</a:t>
                      </a:r>
                      <a:r>
                        <a:rPr lang="fr-FR" sz="2800" b="1" baseline="0" dirty="0" smtClean="0"/>
                        <a:t> crayons, </a:t>
                      </a:r>
                      <a:r>
                        <a:rPr lang="fr-FR" sz="28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les</a:t>
                      </a:r>
                      <a:r>
                        <a:rPr lang="fr-FR" sz="2800" b="1" baseline="0" dirty="0" smtClean="0"/>
                        <a:t> trousses, </a:t>
                      </a:r>
                      <a:r>
                        <a:rPr lang="fr-FR" sz="28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les</a:t>
                      </a:r>
                      <a:r>
                        <a:rPr lang="fr-FR" sz="2800" b="1" baseline="0" dirty="0" smtClean="0"/>
                        <a:t> hôtels</a:t>
                      </a:r>
                      <a:endParaRPr lang="el-GR" sz="2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Article indéfini</a:t>
            </a:r>
          </a:p>
          <a:p>
            <a:endParaRPr lang="en-US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Προσοχή! Το </a:t>
            </a:r>
            <a:r>
              <a:rPr lang="fr-FR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 </a:t>
            </a: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δεν μεταφράζεται στα ελληνικά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755576" y="1340768"/>
          <a:ext cx="8208912" cy="310084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62094"/>
                <a:gridCol w="5946818"/>
              </a:tblGrid>
              <a:tr h="1077981">
                <a:tc>
                  <a:txBody>
                    <a:bodyPr/>
                    <a:lstStyle/>
                    <a:p>
                      <a:pPr algn="ctr"/>
                      <a:r>
                        <a:rPr lang="fr-FR" sz="48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Un </a:t>
                      </a:r>
                      <a:r>
                        <a:rPr lang="el-GR" sz="24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=</a:t>
                      </a:r>
                      <a:r>
                        <a:rPr lang="el-GR" sz="2400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ένας</a:t>
                      </a:r>
                      <a:endParaRPr lang="el-GR" sz="4800" b="1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b="1" dirty="0" smtClean="0"/>
                        <a:t>Για αρσενικά ενικού</a:t>
                      </a:r>
                    </a:p>
                    <a:p>
                      <a:r>
                        <a:rPr lang="fr-FR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Un</a:t>
                      </a:r>
                      <a:r>
                        <a:rPr lang="fr-FR" sz="2800" b="1" dirty="0" smtClean="0"/>
                        <a:t> crayon</a:t>
                      </a:r>
                      <a:endParaRPr lang="el-GR" sz="2800" b="1" dirty="0"/>
                    </a:p>
                  </a:txBody>
                  <a:tcPr/>
                </a:tc>
              </a:tr>
              <a:tr h="1077981">
                <a:tc>
                  <a:txBody>
                    <a:bodyPr/>
                    <a:lstStyle/>
                    <a:p>
                      <a:pPr algn="ctr"/>
                      <a:r>
                        <a:rPr lang="fr-FR" sz="48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Une</a:t>
                      </a:r>
                      <a:r>
                        <a:rPr lang="el-GR" sz="24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=μία</a:t>
                      </a:r>
                      <a:r>
                        <a:rPr lang="fr-FR" sz="48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el-GR" sz="48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b="1" dirty="0" smtClean="0"/>
                        <a:t>Για θηλυκά ενικού</a:t>
                      </a:r>
                    </a:p>
                    <a:p>
                      <a:r>
                        <a:rPr lang="fr-FR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Une</a:t>
                      </a:r>
                      <a:r>
                        <a:rPr lang="fr-FR" sz="2800" b="1" dirty="0" smtClean="0"/>
                        <a:t> trousse</a:t>
                      </a:r>
                      <a:endParaRPr lang="el-GR" sz="2800" b="1" dirty="0"/>
                    </a:p>
                  </a:txBody>
                  <a:tcPr/>
                </a:tc>
              </a:tr>
              <a:tr h="624545">
                <a:tc>
                  <a:txBody>
                    <a:bodyPr/>
                    <a:lstStyle/>
                    <a:p>
                      <a:pPr algn="ctr"/>
                      <a:r>
                        <a:rPr lang="fr-FR" sz="48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Des</a:t>
                      </a:r>
                      <a:r>
                        <a:rPr lang="el-GR" sz="24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= -</a:t>
                      </a:r>
                      <a:r>
                        <a:rPr lang="fr-FR" sz="48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el-GR" sz="48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b="1" dirty="0" smtClean="0"/>
                        <a:t>Για πληθυντικό</a:t>
                      </a:r>
                      <a:r>
                        <a:rPr lang="el-GR" sz="2800" b="1" baseline="0" dirty="0" smtClean="0"/>
                        <a:t> αριθμό </a:t>
                      </a:r>
                      <a:endParaRPr lang="fr-FR" sz="2800" b="1" baseline="0" dirty="0" smtClean="0"/>
                    </a:p>
                    <a:p>
                      <a:r>
                        <a:rPr lang="fr-FR" sz="28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Des</a:t>
                      </a:r>
                      <a:r>
                        <a:rPr lang="fr-FR" sz="2800" b="1" baseline="0" dirty="0" smtClean="0"/>
                        <a:t> crayons, </a:t>
                      </a:r>
                      <a:r>
                        <a:rPr lang="fr-FR" sz="28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des</a:t>
                      </a:r>
                      <a:r>
                        <a:rPr lang="fr-FR" sz="2800" b="1" baseline="0" dirty="0" smtClean="0"/>
                        <a:t> trousses, </a:t>
                      </a:r>
                      <a:r>
                        <a:rPr lang="fr-FR" sz="28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des</a:t>
                      </a:r>
                      <a:r>
                        <a:rPr lang="fr-FR" sz="2800" b="1" baseline="0" dirty="0" smtClean="0"/>
                        <a:t> hôtels</a:t>
                      </a:r>
                      <a:endParaRPr lang="el-GR" sz="2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92696"/>
            <a:ext cx="8381028" cy="504056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Μην ξεχνάς ότι </a:t>
            </a:r>
            <a:endParaRPr lang="fr-F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στα γαλλικά υπάρχουν </a:t>
            </a:r>
            <a:endParaRPr lang="fr-F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μόνο 2 γένη, </a:t>
            </a:r>
            <a:endParaRPr lang="fr-F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το </a:t>
            </a:r>
            <a:r>
              <a:rPr lang="el-GR" sz="5400" b="1" dirty="0" smtClean="0">
                <a:solidFill>
                  <a:srgbClr val="C00000"/>
                </a:solidFill>
                <a:latin typeface="+mj-lt"/>
              </a:rPr>
              <a:t>αρσενικό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και </a:t>
            </a:r>
            <a:endParaRPr lang="fr-F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το </a:t>
            </a:r>
            <a:r>
              <a:rPr lang="el-GR" sz="5400" b="1" dirty="0" smtClean="0">
                <a:solidFill>
                  <a:srgbClr val="C00000"/>
                </a:solidFill>
                <a:latin typeface="+mj-lt"/>
              </a:rPr>
              <a:t>θηλυκό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Μια λέξη που στα ελληνικά είναι αρσενική, δεν είναι απαραίτητο να είναι και στα γαλλικά του ίδιου γένους. Μπορεί να είναι θηλυκή, π.χ.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 nez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= η μύτη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Το ίδιο και για μια λέξη που στα ελληνικά είναι θηλυκού γένους. Στα γαλλικά μπορεί να είναι αρσενική π.χ.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La croix 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= ο σταυρός. 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Ωστόσο υπάρχει μια μεγάλη ομάδα λέξεων, που ότι γένους είναι στα ελληνικά, το ίδιο και είναι και στα γαλλικά, αλλά και σε οποιαδήποτε άλλη γλώσσα. 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260648"/>
            <a:ext cx="8136904" cy="6192688"/>
          </a:xfrm>
        </p:spPr>
        <p:txBody>
          <a:bodyPr/>
          <a:lstStyle/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Είναι τα πρόσωπα και τα ζώα! 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 père 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= ο πατέρας</a:t>
            </a:r>
            <a:endParaRPr lang="fr-F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La mère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= η μητέρα</a:t>
            </a:r>
            <a:endParaRPr lang="fr-F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 chien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= ο σκύλος</a:t>
            </a:r>
            <a:endParaRPr lang="fr-F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La chienne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= η σκύλα</a:t>
            </a:r>
          </a:p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Κάνε τώρα την άσκηση που 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ακολουθεί           </a:t>
            </a:r>
            <a:r>
              <a:rPr lang="fr-FR" sz="480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r>
              <a:rPr lang="el-GR" sz="480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heel spokes="1"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82</TotalTime>
  <Words>281</Words>
  <Application>Microsoft Office PowerPoint</Application>
  <PresentationFormat>Προβολή στην οθόνη (4:3)</PresentationFormat>
  <Paragraphs>50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20</cp:revision>
  <dcterms:created xsi:type="dcterms:W3CDTF">2024-06-05T15:41:21Z</dcterms:created>
  <dcterms:modified xsi:type="dcterms:W3CDTF">2024-07-16T15:09:20Z</dcterms:modified>
</cp:coreProperties>
</file>