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6" r:id="rId4"/>
    <p:sldId id="268" r:id="rId5"/>
    <p:sldId id="267" r:id="rId6"/>
    <p:sldId id="274" r:id="rId7"/>
    <p:sldId id="264" r:id="rId8"/>
    <p:sldId id="271" r:id="rId9"/>
    <p:sldId id="270" r:id="rId10"/>
    <p:sldId id="269" r:id="rId11"/>
    <p:sldId id="275" r:id="rId12"/>
    <p:sldId id="276" r:id="rId13"/>
    <p:sldId id="278" r:id="rId14"/>
    <p:sldId id="277" r:id="rId15"/>
    <p:sldId id="272" r:id="rId16"/>
    <p:sldId id="273" r:id="rId17"/>
    <p:sldId id="26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Mr2Ka2v1f4UC1bmbWuOclQ_b.jpg"/>
          <p:cNvPicPr>
            <a:picLocks noChangeAspect="1" noChangeArrowheads="1"/>
          </p:cNvPicPr>
          <p:nvPr/>
        </p:nvPicPr>
        <p:blipFill>
          <a:blip r:embed="rId2" cstate="print">
            <a:lum bright="79000"/>
          </a:blip>
          <a:srcRect/>
          <a:stretch>
            <a:fillRect/>
          </a:stretch>
        </p:blipFill>
        <p:spPr bwMode="auto">
          <a:xfrm>
            <a:off x="539552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13.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Féminin des adjectifs de nationalité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/>
            <a:r>
              <a:rPr lang="el-G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με </a:t>
            </a:r>
            <a:r>
              <a:rPr lang="fr-F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</a:t>
            </a:r>
            <a:r>
              <a:rPr lang="el-G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ή  </a:t>
            </a:r>
            <a:r>
              <a:rPr lang="fr-F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</a:t>
            </a:r>
            <a:r>
              <a:rPr lang="el-G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41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……est portugaise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……est polonais 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……est polonaise 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……est chinois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……espagnol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……brésilienne 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……arabe </a:t>
            </a: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é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8201452" cy="52565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8208912" cy="46848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8460432" cy="51125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8354220" cy="48965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την αντωνυμία και βάλε το επίθετο στο γένος που ταιριάζει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……suis anglaise et (mathématicien) ………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……est (breton) ……et marchande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sont (chinois) et sculpteurs.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êtes (grec) ……et pâtissière.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Yasmina est (turc) ……et étudiante.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es chilienne et (esthéticien)……</a:t>
            </a:r>
          </a:p>
          <a:p>
            <a:pPr marL="742950" indent="-742950" algn="l">
              <a:buAutoNum type="arabicPeriod"/>
            </a:pP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τις φράσεις στο θηλυκό</a:t>
            </a:r>
          </a:p>
          <a:p>
            <a:pPr marL="742950" indent="-742950" algn="l">
              <a:buAutoNum type="arabicPeriod"/>
            </a:pPr>
            <a:r>
              <a:rPr lang="fr-FR" sz="3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grec. Il habite à Athènes. Il est athénien. Il est chanteur. </a:t>
            </a:r>
          </a:p>
          <a:p>
            <a:pPr marL="742950" indent="-742950" algn="l">
              <a:buAutoNum type="arabicPeriod"/>
            </a:pPr>
            <a:r>
              <a:rPr lang="fr-FR" sz="3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canadien. Il est professeur de français. </a:t>
            </a:r>
          </a:p>
          <a:p>
            <a:pPr marL="742950" indent="-742950" algn="l">
              <a:buAutoNum type="arabicPeriod"/>
            </a:pPr>
            <a:r>
              <a:rPr lang="fr-FR" sz="3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habite à Berlin. Il est berlinois. Il est infirmier. </a:t>
            </a:r>
          </a:p>
          <a:p>
            <a:pPr marL="742950" indent="-742950" algn="l">
              <a:buAutoNum type="arabicPeriod"/>
            </a:pPr>
            <a:r>
              <a:rPr lang="fr-FR" sz="3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mexicain? Il habite à Mexico. Il est musicien. </a:t>
            </a:r>
          </a:p>
          <a:p>
            <a:pPr marL="742950" indent="-742950" algn="l">
              <a:buAutoNum type="arabicPeriod"/>
            </a:pPr>
            <a:r>
              <a:rPr lang="fr-FR" sz="3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albanais. Il habite à Tirana. Il est journaliste. </a:t>
            </a:r>
          </a:p>
          <a:p>
            <a:pPr marL="742950" indent="-742950" algn="l">
              <a:buAutoNum type="arabicPeriod"/>
            </a:pP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6B06-9146-46E0-8C91-B60FB7907220}" type="datetime1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www.brainybetty.com ALL RIGHTS RESERVED.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9D40-9489-4FB8-92B5-BCD3D50869B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2050" name="Picture 2" descr="C:\Users\depor\OneDrive\Υπολογιστής\Mr2Ka2v1f4UC1bmbWuOclQ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Γενικά, για να σχηματίσουμε το θηλυκό, προσθέτουμε ένα–</a:t>
            </a:r>
            <a:r>
              <a:rPr lang="fr-FR" sz="5400" b="1" i="1" dirty="0" smtClean="0">
                <a:solidFill>
                  <a:srgbClr val="C00000"/>
                </a:solidFill>
                <a:latin typeface="+mj-lt"/>
              </a:rPr>
              <a:t>e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(που δεν προφέρεται!) στο τέλος του αρσενικού: </a:t>
            </a:r>
          </a:p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français – française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το αρσενικό λήγει σε -</a:t>
            </a:r>
            <a:r>
              <a:rPr lang="fr-FR" sz="5400" b="1" i="1" dirty="0" smtClean="0">
                <a:solidFill>
                  <a:srgbClr val="C00000"/>
                </a:solidFill>
                <a:latin typeface="+mj-lt"/>
              </a:rPr>
              <a:t>e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, δεν αλλάζει στο θηλυκό : </a:t>
            </a:r>
          </a:p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belge – belge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Όταν το αρσενικό λήγει σε -</a:t>
            </a:r>
            <a:r>
              <a:rPr lang="fr-FR" sz="5400" b="1" i="1" dirty="0" smtClean="0">
                <a:solidFill>
                  <a:srgbClr val="C00000"/>
                </a:solidFill>
                <a:latin typeface="+mj-lt"/>
              </a:rPr>
              <a:t>on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ή σε -</a:t>
            </a:r>
            <a:r>
              <a:rPr lang="fr-FR" sz="5400" b="1" i="1" dirty="0" smtClean="0">
                <a:solidFill>
                  <a:srgbClr val="C00000"/>
                </a:solidFill>
                <a:latin typeface="+mj-lt"/>
              </a:rPr>
              <a:t>ien</a:t>
            </a:r>
            <a:r>
              <a:rPr lang="el-GR" sz="5400" i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πριν το -</a:t>
            </a:r>
            <a:r>
              <a:rPr lang="fr-FR" sz="5400" i="1" dirty="0" smtClean="0">
                <a:solidFill>
                  <a:srgbClr val="C00000"/>
                </a:solidFill>
                <a:latin typeface="+mj-lt"/>
              </a:rPr>
              <a:t>e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διπλασιάζουμε το </a:t>
            </a:r>
            <a:r>
              <a:rPr lang="fr-FR" sz="5400" i="1" dirty="0" smtClean="0">
                <a:solidFill>
                  <a:srgbClr val="C00000"/>
                </a:solidFill>
                <a:latin typeface="+mj-lt"/>
              </a:rPr>
              <a:t>n</a:t>
            </a:r>
            <a:r>
              <a:rPr lang="el-GR" sz="5400" i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: </a:t>
            </a:r>
          </a:p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breton – bretonne </a:t>
            </a:r>
          </a:p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italien – italienne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ΠΡΟΣΟΧΗ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ΑΝΩΜΑΛΑ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grec – grec</a:t>
            </a:r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turc – tur</a:t>
            </a:r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Κάνε τώρα την παρακάτω άσκηση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/>
            <a:r>
              <a:rPr lang="el-GR" sz="41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με το θηλυκό</a:t>
            </a:r>
          </a:p>
          <a:p>
            <a:pPr marL="742950" indent="-742950" algn="l"/>
            <a:endParaRPr lang="el-GR" sz="41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l-GR" sz="41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1397000"/>
          <a:ext cx="8244408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2204"/>
                <a:gridCol w="412220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français - une …</a:t>
                      </a:r>
                      <a:endParaRPr lang="el-G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 espagnol – une</a:t>
                      </a:r>
                      <a:r>
                        <a:rPr lang="fr-FR" sz="3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…</a:t>
                      </a:r>
                      <a:endParaRPr lang="el-GR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hollandais</a:t>
                      </a:r>
                      <a:r>
                        <a:rPr lang="fr-FR" sz="3200" b="0" baseline="0" dirty="0" smtClean="0">
                          <a:latin typeface="+mj-lt"/>
                        </a:rPr>
                        <a:t> – une …</a:t>
                      </a:r>
                      <a:endParaRPr lang="el-GR" sz="3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anglais – une …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canadien – une …</a:t>
                      </a:r>
                      <a:endParaRPr lang="el-GR" sz="3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grec – une …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suisse – une …</a:t>
                      </a:r>
                      <a:endParaRPr lang="el-GR" sz="3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suédois – une …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égyptien – une …</a:t>
                      </a:r>
                      <a:endParaRPr lang="el-GR" sz="3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portugais</a:t>
                      </a:r>
                      <a:r>
                        <a:rPr lang="fr-FR" sz="3200" b="0" baseline="0" dirty="0" smtClean="0">
                          <a:latin typeface="+mj-lt"/>
                        </a:rPr>
                        <a:t> – une … </a:t>
                      </a:r>
                      <a:endParaRPr lang="fr-FR" sz="3200" b="0" dirty="0" smtClean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russe – une </a:t>
                      </a:r>
                      <a:endParaRPr lang="el-GR" sz="3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coréen – une …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marocain – une …</a:t>
                      </a:r>
                      <a:endParaRPr lang="el-GR" sz="3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latin typeface="+mj-lt"/>
                        </a:rPr>
                        <a:t>Un chypriote – une …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 algn="l"/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με το θηλυκό 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Luc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 français, Léa est……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Vadim est roumain, Nia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Petros est grec, Dora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John est anglais, Eva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Ivan est russe, Natacha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Tito est italien, Carla est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Nic est chypriote,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Fenia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est …</a:t>
            </a:r>
          </a:p>
          <a:p>
            <a:pPr marL="742950" indent="-74295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Diego est brésilien, Carmen est…</a:t>
            </a:r>
            <a:endParaRPr lang="el-GR" sz="3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60648"/>
            <a:ext cx="8136904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Ali est marocain, Haïfa est …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Nick est américain, Nicole est …</a:t>
            </a:r>
          </a:p>
          <a:p>
            <a:pPr marL="742950" indent="-742950" algn="l">
              <a:buAutoNum type="arabicPeriod"/>
            </a:pPr>
            <a:r>
              <a:rPr lang="fr-FR" sz="39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Glook est norvégien, Ingrid est …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danois, elle est …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coréen, elle est …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autrichien, elle est ….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turc, elle est ….</a:t>
            </a:r>
          </a:p>
          <a:p>
            <a:pPr marL="742950" indent="-742950" algn="l">
              <a:buAutoNum type="arabicPeriod"/>
            </a:pPr>
            <a:r>
              <a:rPr lang="fr-FR" sz="41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péruvien, elle est …</a:t>
            </a:r>
          </a:p>
          <a:p>
            <a:pPr marL="742950" indent="-742950" algn="l">
              <a:buAutoNum type="arabicPeriod"/>
            </a:pPr>
            <a:endParaRPr lang="fr-FR" sz="41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l-G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pPr marL="742950" indent="-742950" algn="l"/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με τη γλώσσα      </a:t>
            </a: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est anglaise, elle parle…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chinoise, elle parle…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japonaise, elle parle…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américaine, elle parle…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grecque, elle parle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turque, elle parle 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espagnole, elle parle…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est russe, elle parle…</a:t>
            </a:r>
            <a:endParaRPr lang="el-GR" sz="3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131</TotalTime>
  <Words>506</Words>
  <Application>Microsoft Office PowerPoint</Application>
  <PresentationFormat>Προβολή στην οθόνη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24</cp:revision>
  <dcterms:created xsi:type="dcterms:W3CDTF">2024-06-05T15:41:21Z</dcterms:created>
  <dcterms:modified xsi:type="dcterms:W3CDTF">2024-07-16T15:11:29Z</dcterms:modified>
</cp:coreProperties>
</file>