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4" r:id="rId4"/>
    <p:sldId id="266" r:id="rId5"/>
    <p:sldId id="271" r:id="rId6"/>
    <p:sldId id="273" r:id="rId7"/>
    <p:sldId id="267" r:id="rId8"/>
    <p:sldId id="268" r:id="rId9"/>
    <p:sldId id="269" r:id="rId10"/>
    <p:sldId id="270" r:id="rId11"/>
    <p:sldId id="27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51CDE9-C1D2-4AE3-B756-34CC1696425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3FBA1AFB-E825-41E7-9816-E9D5437230C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0F6C46D2-EAA6-4420-A921-CB001D19062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3ACF2F-F01B-4A42-BDDD-665991A853F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C817B-AF5B-4258-A168-674B1598A3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9F73E-6EC1-4BF4-A56B-768CAD9AA6F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0F9C3-4E0B-4A3F-ADC0-DE67231104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777B4-21B3-402F-A5D9-B938B3F35E6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8CBB1-3DD1-4384-8B77-2280D3E1EA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0E71D-06C8-4638-9863-3F2CDDC615D9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C8B30-65FE-402B-BE7B-466BE9F4A5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C2327D-0733-4876-95AA-25A0A2AA341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8EF49-978D-436F-B7C1-8F0D78733D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5771D2-15D3-47D8-AA72-927FB9C16B1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E1877-0268-477A-A78E-EF89BB963F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25A6-9107-41F8-8CE3-9616A1EE1C1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B344F-1FBC-4029-9821-575EFFCD70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A66B06-9146-46E0-8C91-B60FB790722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A9D40-9489-4FB8-92B5-BCD3D50869B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5C64C1-36D7-46E4-A654-C55C409E3C04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CF8D8-AB57-42F3-A37A-FABB978286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F344E-D141-47D2-BBFB-D1DE6912CEC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56FF9-C4F6-440B-AEEE-C428BC6662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1951F00-B3DC-40C6-A375-F8FA7C38F04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1440633-1D41-42B0-AF0A-28E2F173D96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ircle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8680"/>
            <a:ext cx="7304856" cy="5090120"/>
          </a:xfrm>
        </p:spPr>
        <p:txBody>
          <a:bodyPr/>
          <a:lstStyle/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14. </a:t>
            </a:r>
          </a:p>
          <a:p>
            <a:r>
              <a:rPr lang="en-US" sz="11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Forme négative</a:t>
            </a:r>
            <a:endParaRPr lang="en-US" sz="115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260648"/>
            <a:ext cx="8280920" cy="6192688"/>
          </a:xfrm>
        </p:spPr>
        <p:txBody>
          <a:bodyPr/>
          <a:lstStyle/>
          <a:p>
            <a:r>
              <a:rPr lang="el-GR" sz="48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Απάντησε αρνητικά </a:t>
            </a:r>
            <a:r>
              <a:rPr lang="el-GR" sz="48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</a:t>
            </a:r>
            <a:r>
              <a:rPr lang="fr-FR" sz="480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el-GR" sz="4800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914400" indent="-914400" algn="l">
              <a:buAutoNum type="arabicPeriod"/>
            </a:pP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as 12 ans? </a:t>
            </a:r>
          </a:p>
          <a:p>
            <a:pPr marL="914400" indent="-914400" algn="l">
              <a:buAutoNum type="arabicPeriod"/>
            </a:pP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aimez le chocolat?</a:t>
            </a:r>
          </a:p>
          <a:p>
            <a:pPr marL="914400" indent="-914400" algn="l">
              <a:buAutoNum type="arabicPeriod"/>
            </a:pP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Ils mangent la pizza?</a:t>
            </a:r>
          </a:p>
          <a:p>
            <a:pPr marL="914400" indent="-914400" algn="l">
              <a:buAutoNum type="arabicPeriod"/>
            </a:pP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 est russe?</a:t>
            </a:r>
          </a:p>
          <a:p>
            <a:pPr marL="914400" indent="-914400" algn="l">
              <a:buAutoNum type="arabicPeriod"/>
            </a:pP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Elles chantent bien?</a:t>
            </a:r>
          </a:p>
          <a:p>
            <a:pPr marL="914400" indent="-914400" algn="l">
              <a:buAutoNum type="arabicPeriod"/>
            </a:pP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bois le café?</a:t>
            </a:r>
            <a:endParaRPr lang="el-GR" sz="4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circl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por\OneDrive\Υπολογιστής\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32656"/>
            <a:ext cx="5657850" cy="603885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slow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Moi, je </a:t>
            </a:r>
            <a:r>
              <a:rPr lang="fr-FR" sz="5400" b="1" dirty="0" smtClean="0">
                <a:solidFill>
                  <a:srgbClr val="C00000"/>
                </a:solidFill>
                <a:latin typeface="+mj-lt"/>
              </a:rPr>
              <a:t>ne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suis </a:t>
            </a:r>
            <a:r>
              <a:rPr lang="fr-FR" sz="5400" b="1" dirty="0" smtClean="0">
                <a:solidFill>
                  <a:srgbClr val="C00000"/>
                </a:solidFill>
                <a:latin typeface="+mj-lt"/>
              </a:rPr>
              <a:t>pas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anglaise. Je </a:t>
            </a:r>
            <a:r>
              <a:rPr lang="fr-FR" sz="5400" dirty="0" smtClean="0">
                <a:solidFill>
                  <a:srgbClr val="C00000"/>
                </a:solidFill>
                <a:latin typeface="+mj-lt"/>
              </a:rPr>
              <a:t>ne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parle </a:t>
            </a:r>
            <a:r>
              <a:rPr lang="fr-FR" sz="5400" dirty="0" smtClean="0">
                <a:solidFill>
                  <a:srgbClr val="C00000"/>
                </a:solidFill>
                <a:latin typeface="+mj-lt"/>
              </a:rPr>
              <a:t>pas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anglais. Je </a:t>
            </a:r>
            <a:r>
              <a:rPr lang="fr-FR" sz="5400" dirty="0" smtClean="0">
                <a:solidFill>
                  <a:srgbClr val="C00000"/>
                </a:solidFill>
                <a:latin typeface="+mj-lt"/>
              </a:rPr>
              <a:t>n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’habite </a:t>
            </a:r>
            <a:r>
              <a:rPr lang="fr-FR" sz="5400" dirty="0" smtClean="0">
                <a:solidFill>
                  <a:srgbClr val="C00000"/>
                </a:solidFill>
                <a:latin typeface="+mj-lt"/>
              </a:rPr>
              <a:t>pas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à Londres. Je </a:t>
            </a:r>
            <a:r>
              <a:rPr lang="fr-FR" sz="5400" dirty="0" smtClean="0">
                <a:solidFill>
                  <a:srgbClr val="C00000"/>
                </a:solidFill>
                <a:latin typeface="+mj-lt"/>
              </a:rPr>
              <a:t>ne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suis </a:t>
            </a:r>
            <a:r>
              <a:rPr lang="fr-FR" sz="5400" dirty="0" smtClean="0">
                <a:solidFill>
                  <a:srgbClr val="C00000"/>
                </a:solidFill>
                <a:latin typeface="+mj-lt"/>
              </a:rPr>
              <a:t>pas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belle. Je </a:t>
            </a:r>
            <a:r>
              <a:rPr lang="fr-FR" sz="5400" dirty="0" smtClean="0">
                <a:solidFill>
                  <a:srgbClr val="C00000"/>
                </a:solidFill>
                <a:latin typeface="+mj-lt"/>
              </a:rPr>
              <a:t>ne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suis </a:t>
            </a:r>
            <a:r>
              <a:rPr lang="fr-FR" sz="5400" dirty="0" smtClean="0">
                <a:solidFill>
                  <a:srgbClr val="C00000"/>
                </a:solidFill>
                <a:latin typeface="+mj-lt"/>
              </a:rPr>
              <a:t>pas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grande. 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260648"/>
            <a:ext cx="8280920" cy="6192688"/>
          </a:xfrm>
        </p:spPr>
        <p:txBody>
          <a:bodyPr/>
          <a:lstStyle/>
          <a:p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Για να σχηματίσουμε τον αρνητικό τύπο ενός ρήματος, χρησιμοποιούμε τις άκλιτες λέξεις  </a:t>
            </a:r>
            <a:endParaRPr lang="fr-FR" sz="48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fr-FR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και   </a:t>
            </a:r>
            <a:r>
              <a:rPr lang="fr-FR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pas</a:t>
            </a:r>
          </a:p>
          <a:p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suis 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  <a:sym typeface="Wingdings" pitchFamily="2" charset="2"/>
              </a:rPr>
              <a:t>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je ne suis pas</a:t>
            </a:r>
          </a:p>
          <a:p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Nikos parle</a:t>
            </a:r>
            <a:r>
              <a:rPr lang="el-G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  <a:sym typeface="Wingdings" pitchFamily="2" charset="2"/>
              </a:rPr>
              <a:t></a:t>
            </a: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Nikos ne parle pas</a:t>
            </a:r>
            <a:endParaRPr lang="el-GR" sz="4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Το  </a:t>
            </a:r>
            <a:r>
              <a:rPr lang="fr-FR" sz="5400" b="1" dirty="0" smtClean="0">
                <a:solidFill>
                  <a:srgbClr val="C00000"/>
                </a:solidFill>
                <a:latin typeface="+mj-lt"/>
              </a:rPr>
              <a:t>ne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μπαίνει μετά την αντωνυμία και το </a:t>
            </a:r>
            <a:r>
              <a:rPr lang="fr-FR" sz="5400" b="1" dirty="0" smtClean="0">
                <a:solidFill>
                  <a:srgbClr val="C00000"/>
                </a:solidFill>
                <a:latin typeface="+mj-lt"/>
              </a:rPr>
              <a:t>pas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μετά το ρήμα.</a:t>
            </a:r>
          </a:p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Όταν μετά το </a:t>
            </a:r>
            <a:r>
              <a:rPr lang="fr-FR" sz="5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ne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ακολουθεί </a:t>
            </a:r>
            <a:r>
              <a:rPr lang="el-GR" sz="5400" b="1" dirty="0" smtClean="0">
                <a:solidFill>
                  <a:srgbClr val="C00000"/>
                </a:solidFill>
                <a:latin typeface="+mj-lt"/>
              </a:rPr>
              <a:t>φωνήεν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ή - </a:t>
            </a:r>
            <a:r>
              <a:rPr lang="fr-FR" sz="5400" b="1" dirty="0" smtClean="0">
                <a:solidFill>
                  <a:srgbClr val="C00000"/>
                </a:solidFill>
                <a:latin typeface="+mj-lt"/>
              </a:rPr>
              <a:t>h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, τότε μετατρέπεται σε </a:t>
            </a:r>
            <a:r>
              <a:rPr lang="fr-FR" sz="5400" b="1" dirty="0" smtClean="0">
                <a:solidFill>
                  <a:srgbClr val="C00000"/>
                </a:solidFill>
                <a:latin typeface="+mj-lt"/>
              </a:rPr>
              <a:t>n</a:t>
            </a:r>
            <a:r>
              <a:rPr lang="fr-FR" sz="5400" dirty="0" smtClean="0">
                <a:solidFill>
                  <a:srgbClr val="C00000"/>
                </a:solidFill>
                <a:latin typeface="+mj-lt"/>
              </a:rPr>
              <a:t>’</a:t>
            </a:r>
            <a:endParaRPr lang="en-US" sz="5400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ransition spd="slow"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por\OneDrive\Υπολογιστής\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5" y="404664"/>
            <a:ext cx="8224435" cy="56886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por\OneDrive\Υπολογιστής\Καταγραφή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76672"/>
            <a:ext cx="7900306" cy="532859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260648"/>
            <a:ext cx="8280920" cy="6192688"/>
          </a:xfrm>
        </p:spPr>
        <p:txBody>
          <a:bodyPr/>
          <a:lstStyle/>
          <a:p>
            <a:r>
              <a:rPr lang="el-GR" sz="48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Απάντησε αρνητικά </a:t>
            </a:r>
            <a:r>
              <a:rPr lang="el-GR" sz="48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r>
              <a:rPr lang="el-GR" sz="48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endParaRPr lang="el-GR" sz="4800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914400" indent="-914400" algn="l">
              <a:buAutoNum type="arabicPeriod"/>
            </a:pP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est joli? Non….</a:t>
            </a:r>
          </a:p>
          <a:p>
            <a:pPr marL="742950" indent="-742950" algn="l">
              <a:buAutoNum type="arabicPeriod"/>
            </a:pP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 habite à Patras? Non…</a:t>
            </a:r>
          </a:p>
          <a:p>
            <a:pPr marL="742950" indent="-742950" algn="l">
              <a:buAutoNum type="arabicPeriod"/>
            </a:pP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a faim? Non …</a:t>
            </a:r>
          </a:p>
          <a:p>
            <a:pPr marL="742950" indent="-742950" algn="l">
              <a:buAutoNum type="arabicPeriod"/>
            </a:pP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Ils mangent l’œuf? Non…</a:t>
            </a:r>
          </a:p>
          <a:p>
            <a:pPr marL="742950" indent="-742950" algn="l">
              <a:buAutoNum type="arabicPeriod"/>
            </a:pP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Elles parlent chinois? Non…</a:t>
            </a:r>
          </a:p>
          <a:p>
            <a:pPr marL="742950" indent="-742950" algn="l">
              <a:buAutoNum type="arabicPeriod"/>
            </a:pP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aime la danse? Non…</a:t>
            </a:r>
            <a:endParaRPr lang="el-GR" sz="4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circl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260648"/>
            <a:ext cx="8280920" cy="6192688"/>
          </a:xfrm>
        </p:spPr>
        <p:txBody>
          <a:bodyPr/>
          <a:lstStyle/>
          <a:p>
            <a:r>
              <a:rPr lang="el-GR" sz="4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Βάλε στον καταφατικό </a:t>
            </a:r>
            <a:r>
              <a:rPr lang="el-GR" sz="4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τύπο  </a:t>
            </a: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el-GR" sz="4400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914400" indent="-91440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n’habitons pas à Paris</a:t>
            </a:r>
          </a:p>
          <a:p>
            <a:pPr marL="914400" indent="-91440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n’aime pas le gris</a:t>
            </a:r>
          </a:p>
          <a:p>
            <a:pPr marL="914400" indent="-91440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 n’est pas italienne</a:t>
            </a:r>
          </a:p>
          <a:p>
            <a:pPr marL="914400" indent="-91440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Ils ne parlent pas anglais</a:t>
            </a:r>
          </a:p>
          <a:p>
            <a:pPr marL="914400" indent="-91440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n’êtes pas égoïstes </a:t>
            </a:r>
          </a:p>
          <a:p>
            <a:pPr marL="914400" indent="-91440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n’as pas le livre de maths</a:t>
            </a:r>
            <a:endParaRPr lang="el-GR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260648"/>
            <a:ext cx="8280920" cy="6192688"/>
          </a:xfrm>
        </p:spPr>
        <p:txBody>
          <a:bodyPr/>
          <a:lstStyle/>
          <a:p>
            <a:r>
              <a:rPr lang="el-GR" sz="4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Βάλε στον αρνητικό </a:t>
            </a:r>
            <a:r>
              <a:rPr lang="el-GR" sz="4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τύπο   </a:t>
            </a: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el-GR" sz="4400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914400" indent="-91440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regardes la photo</a:t>
            </a:r>
          </a:p>
          <a:p>
            <a:pPr marL="914400" indent="-91440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Ils aiment les crêpes</a:t>
            </a:r>
          </a:p>
          <a:p>
            <a:pPr marL="914400" indent="-91440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ouvre la porte</a:t>
            </a:r>
          </a:p>
          <a:p>
            <a:pPr marL="914400" indent="-91440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aimons les jupes</a:t>
            </a:r>
          </a:p>
          <a:p>
            <a:pPr marL="914400" indent="-91440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écoutez un CD</a:t>
            </a:r>
          </a:p>
          <a:p>
            <a:pPr marL="914400" indent="-91440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J’habite au troisième étage</a:t>
            </a:r>
            <a:endParaRPr lang="el-GR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circle/>
  </p:transition>
</p:sld>
</file>

<file path=ppt/theme/theme1.xml><?xml version="1.0" encoding="utf-8"?>
<a:theme xmlns:a="http://schemas.openxmlformats.org/drawingml/2006/main" name="Notebook7">
  <a:themeElements>
    <a:clrScheme name="Θέμα του Offic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Notebook7</Template>
  <TotalTime>395</TotalTime>
  <Words>238</Words>
  <Application>Microsoft Office PowerPoint</Application>
  <PresentationFormat>Προβολή στην οθόνη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Notebook7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DE KERATEA</dc:title>
  <dc:creator>Δέσποινα Ορφανίδου</dc:creator>
  <cp:lastModifiedBy>Δέσποινα Ορφανίδου</cp:lastModifiedBy>
  <cp:revision>18</cp:revision>
  <dcterms:created xsi:type="dcterms:W3CDTF">2024-06-05T15:41:21Z</dcterms:created>
  <dcterms:modified xsi:type="dcterms:W3CDTF">2024-07-16T15:12:18Z</dcterms:modified>
</cp:coreProperties>
</file>