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sldIdLst>
    <p:sldId id="256" r:id="rId2"/>
    <p:sldId id="276" r:id="rId3"/>
    <p:sldId id="258" r:id="rId4"/>
    <p:sldId id="277" r:id="rId5"/>
    <p:sldId id="264" r:id="rId6"/>
    <p:sldId id="266" r:id="rId7"/>
    <p:sldId id="271" r:id="rId8"/>
    <p:sldId id="268" r:id="rId9"/>
    <p:sldId id="272" r:id="rId10"/>
    <p:sldId id="273" r:id="rId11"/>
    <p:sldId id="274" r:id="rId12"/>
    <p:sldId id="275" r:id="rId13"/>
    <p:sldId id="278" r:id="rId14"/>
    <p:sldId id="279" r:id="rId15"/>
    <p:sldId id="280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EB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Φωτεινό στυλ 1 - Έμφαση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8603FDC-E32A-4AB5-989C-0864C3EAD2B8}" styleName="Στυλ με θέμα 2 - Έμφαση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Χωρίς στυλ, πλέγμα πίνακα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20" y="-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F51CDE9-C1D2-4AE3-B756-34CC16964259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5400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4000"/>
            </a:lvl1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z="1600">
                <a:latin typeface="+mn-lt"/>
              </a:defRPr>
            </a:lvl1pPr>
          </a:lstStyle>
          <a:p>
            <a:fld id="{3FBA1AFB-E825-41E7-9816-E9D5437230CA}" type="datetime1">
              <a:rPr lang="en-US"/>
              <a:pPr/>
              <a:t>8/9/2024</a:t>
            </a:fld>
            <a:endParaRPr lang="en-US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z="1600"/>
            </a:lvl1pPr>
          </a:lstStyle>
          <a:p>
            <a:fld id="{0F6C46D2-EAA6-4420-A921-CB001D19062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lu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3ACF2F-F01B-4A42-BDDD-665991A853FA}" type="datetime1">
              <a:rPr lang="en-US"/>
              <a:pPr/>
              <a:t>8/9/2024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AC817B-AF5B-4258-A168-674B1598A30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lus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09F73E-6EC1-4BF4-A56B-768CAD9AA6F1}" type="datetime1">
              <a:rPr lang="en-US"/>
              <a:pPr/>
              <a:t>8/9/2024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D0F9C3-4E0B-4A3F-ADC0-DE672311045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lus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4F777B4-21B3-402F-A5D9-B938B3F35E6C}" type="datetime1">
              <a:rPr lang="en-US"/>
              <a:pPr/>
              <a:t>8/9/2024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28CBB1-3DD1-4384-8B77-2280D3E1EAD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lus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50E71D-06C8-4638-9863-3F2CDDC615D9}" type="datetime1">
              <a:rPr lang="en-US"/>
              <a:pPr/>
              <a:t>8/9/2024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3C8B30-65FE-402B-BE7B-466BE9F4A53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lu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0C2327D-0733-4876-95AA-25A0A2AA341C}" type="datetime1">
              <a:rPr lang="en-US"/>
              <a:pPr/>
              <a:t>8/9/2024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58EF49-978D-436F-B7C1-8F0D78733D1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lus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5771D2-15D3-47D8-AA72-927FB9C16B10}" type="datetime1">
              <a:rPr lang="en-US"/>
              <a:pPr/>
              <a:t>8/9/2024</a:t>
            </a:fld>
            <a:endParaRPr lang="en-US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AE1877-0268-477A-A78E-EF89BB963F9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lus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9D25A6-9107-41F8-8CE3-9616A1EE1C16}" type="datetime1">
              <a:rPr lang="en-US"/>
              <a:pPr/>
              <a:t>8/9/2024</a:t>
            </a:fld>
            <a:endParaRPr lang="en-US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CB344F-1FBC-4029-9821-575EFFCD70D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lu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3A66B06-9146-46E0-8C91-B60FB7907220}" type="datetime1">
              <a:rPr lang="en-US"/>
              <a:pPr/>
              <a:t>8/9/2024</a:t>
            </a:fld>
            <a:endParaRPr lang="en-US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9A9D40-9489-4FB8-92B5-BCD3D50869B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lus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5C64C1-36D7-46E4-A654-C55C409E3C04}" type="datetime1">
              <a:rPr lang="en-US"/>
              <a:pPr/>
              <a:t>8/9/2024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FCF8D8-AB57-42F3-A37A-FABB9782862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lu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DF344E-D141-47D2-BBFB-D1DE6912CEC6}" type="datetime1">
              <a:rPr lang="en-US"/>
              <a:pPr/>
              <a:t>8/9/2024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056FF9-C4F6-440B-AEEE-C428BC6662E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lus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του τίτλου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51951F00-B3DC-40C6-A375-F8FA7C38F041}" type="datetime1">
              <a:rPr lang="en-US"/>
              <a:pPr/>
              <a:t>8/9/2024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09800" y="6629400"/>
            <a:ext cx="5105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01440633-1D41-42B0-AF0A-28E2F173D96C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lus/>
  </p:transition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48680"/>
            <a:ext cx="7304856" cy="5090120"/>
          </a:xfrm>
        </p:spPr>
        <p:txBody>
          <a:bodyPr/>
          <a:lstStyle/>
          <a:p>
            <a:r>
              <a:rPr lang="en-US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19. </a:t>
            </a:r>
          </a:p>
          <a:p>
            <a:r>
              <a:rPr lang="en-US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Le féminin des adjectifs</a:t>
            </a:r>
            <a:endParaRPr lang="en-US" sz="8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ransition spd="slow">
    <p:plus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15616" y="260648"/>
            <a:ext cx="7704856" cy="6192688"/>
          </a:xfrm>
        </p:spPr>
        <p:txBody>
          <a:bodyPr/>
          <a:lstStyle/>
          <a:p>
            <a:pPr marL="742950" indent="-742950" algn="l"/>
            <a:endParaRPr lang="fr-FR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marL="742950" indent="-742950" algn="l">
              <a:buAutoNum type="arabicPeriod"/>
            </a:pPr>
            <a:endParaRPr lang="en-US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graphicFrame>
        <p:nvGraphicFramePr>
          <p:cNvPr id="3" name="2 - Πίνακας"/>
          <p:cNvGraphicFramePr>
            <a:graphicFrameLocks noGrp="1"/>
          </p:cNvGraphicFramePr>
          <p:nvPr/>
        </p:nvGraphicFramePr>
        <p:xfrm>
          <a:off x="899592" y="404664"/>
          <a:ext cx="7992888" cy="618873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08512"/>
                <a:gridCol w="3384376"/>
              </a:tblGrid>
              <a:tr h="996111">
                <a:tc>
                  <a:txBody>
                    <a:bodyPr/>
                    <a:lstStyle/>
                    <a:p>
                      <a:r>
                        <a:rPr lang="el-GR" sz="3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1. </a:t>
                      </a:r>
                      <a:r>
                        <a:rPr lang="fr-FR" sz="3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Elle a quel âge? </a:t>
                      </a:r>
                      <a:endParaRPr lang="el-GR" sz="3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lphaLcPeriod"/>
                      </a:pPr>
                      <a:r>
                        <a:rPr lang="fr-FR" sz="3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Rouge</a:t>
                      </a:r>
                      <a:endParaRPr lang="el-GR" sz="3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996111">
                <a:tc>
                  <a:txBody>
                    <a:bodyPr/>
                    <a:lstStyle/>
                    <a:p>
                      <a:r>
                        <a:rPr lang="fr-FR" sz="3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2. Comment</a:t>
                      </a:r>
                      <a:r>
                        <a:rPr lang="fr-FR" sz="32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 il est ? </a:t>
                      </a:r>
                      <a:endParaRPr lang="el-GR" sz="3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b. Elle a quatorze</a:t>
                      </a:r>
                      <a:r>
                        <a:rPr lang="fr-FR" sz="32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 ans</a:t>
                      </a:r>
                    </a:p>
                  </a:txBody>
                  <a:tcPr/>
                </a:tc>
              </a:tr>
              <a:tr h="996111">
                <a:tc>
                  <a:txBody>
                    <a:bodyPr/>
                    <a:lstStyle/>
                    <a:p>
                      <a:r>
                        <a:rPr lang="fr-FR" sz="3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3. qu’est-ce qu’il porte? </a:t>
                      </a:r>
                      <a:endParaRPr lang="el-GR" sz="3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c. Oui</a:t>
                      </a:r>
                    </a:p>
                  </a:txBody>
                  <a:tcPr/>
                </a:tc>
              </a:tr>
              <a:tr h="996111">
                <a:tc>
                  <a:txBody>
                    <a:bodyPr/>
                    <a:lstStyle/>
                    <a:p>
                      <a:r>
                        <a:rPr lang="fr-FR" sz="3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4. De quelle couleur il est? </a:t>
                      </a:r>
                      <a:endParaRPr lang="el-GR" sz="3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d.</a:t>
                      </a:r>
                      <a:r>
                        <a:rPr lang="fr-FR" sz="32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 </a:t>
                      </a:r>
                      <a:r>
                        <a:rPr lang="fr-FR" sz="3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Il est grand et mince</a:t>
                      </a:r>
                    </a:p>
                  </a:txBody>
                  <a:tcPr/>
                </a:tc>
              </a:tr>
              <a:tr h="996111">
                <a:tc>
                  <a:txBody>
                    <a:bodyPr/>
                    <a:lstStyle/>
                    <a:p>
                      <a:r>
                        <a:rPr lang="fr-FR" sz="3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5. Il est sympa? </a:t>
                      </a:r>
                      <a:endParaRPr lang="el-GR" sz="3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e. Le rouge</a:t>
                      </a:r>
                      <a:endParaRPr lang="el-GR" sz="3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996111">
                <a:tc>
                  <a:txBody>
                    <a:bodyPr/>
                    <a:lstStyle/>
                    <a:p>
                      <a:r>
                        <a:rPr lang="fr-FR" sz="3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6. Quelle couleur tu aimes? </a:t>
                      </a:r>
                      <a:endParaRPr lang="el-GR" sz="3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f. Un blouson marron</a:t>
                      </a:r>
                      <a:endParaRPr lang="el-GR" sz="3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plus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el-GR" sz="72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Βάλε στη σειρά τις λέξεις για να σχηματιστούν σωστές φράσεις</a:t>
            </a:r>
            <a:endParaRPr lang="el-GR" sz="72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r>
              <a:rPr lang="fr-FR" sz="7200" dirty="0" smtClean="0">
                <a:solidFill>
                  <a:schemeClr val="accent2">
                    <a:lumMod val="50000"/>
                  </a:schemeClr>
                </a:solidFill>
              </a:rPr>
              <a:t>(f)</a:t>
            </a:r>
            <a:r>
              <a:rPr lang="el-GR" sz="72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</a:t>
            </a:r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plus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15616" y="260648"/>
            <a:ext cx="7704856" cy="6192688"/>
          </a:xfrm>
        </p:spPr>
        <p:txBody>
          <a:bodyPr/>
          <a:lstStyle/>
          <a:p>
            <a:pPr marL="742950" indent="-742950" algn="l"/>
            <a:endParaRPr lang="fr-FR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marL="742950" indent="-742950" algn="l">
              <a:buAutoNum type="arabicPeriod"/>
            </a:pPr>
            <a:endParaRPr lang="en-US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graphicFrame>
        <p:nvGraphicFramePr>
          <p:cNvPr id="3" name="2 - Πίνακας"/>
          <p:cNvGraphicFramePr>
            <a:graphicFrameLocks noGrp="1"/>
          </p:cNvGraphicFramePr>
          <p:nvPr/>
        </p:nvGraphicFramePr>
        <p:xfrm>
          <a:off x="827584" y="260648"/>
          <a:ext cx="8136904" cy="647389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8136904"/>
              </a:tblGrid>
              <a:tr h="1231337">
                <a:tc>
                  <a:txBody>
                    <a:bodyPr/>
                    <a:lstStyle/>
                    <a:p>
                      <a:r>
                        <a:rPr lang="fr-FR" sz="40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1. bleu. /</a:t>
                      </a:r>
                      <a:r>
                        <a:rPr lang="fr-FR" sz="4000" b="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 porte / un / Eric / blouson </a:t>
                      </a:r>
                      <a:endParaRPr lang="el-GR" sz="40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1231337">
                <a:tc>
                  <a:txBody>
                    <a:bodyPr/>
                    <a:lstStyle/>
                    <a:p>
                      <a:r>
                        <a:rPr lang="fr-FR" sz="40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2. tongs / adorons / les / Nous / fluo. </a:t>
                      </a:r>
                      <a:endParaRPr lang="el-GR" sz="40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1231337">
                <a:tc>
                  <a:txBody>
                    <a:bodyPr/>
                    <a:lstStyle/>
                    <a:p>
                      <a:r>
                        <a:rPr lang="fr-FR" sz="40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3. ne</a:t>
                      </a:r>
                      <a:r>
                        <a:rPr lang="fr-FR" sz="4000" b="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 / noirs. / déteste / jeans / pas /Nia / les </a:t>
                      </a:r>
                      <a:endParaRPr lang="el-GR" sz="40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1231337">
                <a:tc>
                  <a:txBody>
                    <a:bodyPr/>
                    <a:lstStyle/>
                    <a:p>
                      <a:r>
                        <a:rPr lang="fr-FR" sz="40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4. porte</a:t>
                      </a:r>
                      <a:r>
                        <a:rPr lang="fr-FR" sz="4000" b="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 / blanche. / une / Yoline / jupe</a:t>
                      </a:r>
                      <a:endParaRPr lang="el-GR" sz="40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1231337">
                <a:tc>
                  <a:txBody>
                    <a:bodyPr/>
                    <a:lstStyle/>
                    <a:p>
                      <a:r>
                        <a:rPr lang="fr-FR" sz="40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5. couleur  / la</a:t>
                      </a:r>
                      <a:r>
                        <a:rPr lang="fr-FR" sz="4000" b="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 / </a:t>
                      </a:r>
                      <a:r>
                        <a:rPr lang="fr-FR" sz="4000" b="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Quelle </a:t>
                      </a:r>
                      <a:r>
                        <a:rPr lang="fr-FR" sz="4000" b="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/ est / de / </a:t>
                      </a:r>
                      <a:r>
                        <a:rPr lang="fr-FR" sz="4000" b="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jupe /la. </a:t>
                      </a:r>
                      <a:endParaRPr lang="el-GR" sz="40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plus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15616" y="260648"/>
            <a:ext cx="7704856" cy="6192688"/>
          </a:xfrm>
        </p:spPr>
        <p:txBody>
          <a:bodyPr/>
          <a:lstStyle/>
          <a:p>
            <a:pPr marL="742950" indent="-742950" algn="l"/>
            <a:r>
              <a:rPr lang="fr-FR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Écris au féminin</a:t>
            </a:r>
          </a:p>
          <a:p>
            <a:pPr marL="742950" indent="-74295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 est grand, gros et roux. </a:t>
            </a:r>
          </a:p>
          <a:p>
            <a:pPr marL="742950" indent="-74295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 est gentil et beau. </a:t>
            </a:r>
          </a:p>
          <a:p>
            <a:pPr marL="742950" indent="-74295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 est blanc et noir. </a:t>
            </a:r>
          </a:p>
          <a:p>
            <a:pPr marL="742950" indent="-74295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 est curieux et jaloux. </a:t>
            </a:r>
          </a:p>
          <a:p>
            <a:pPr marL="742950" indent="-74295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 est jeune. </a:t>
            </a:r>
          </a:p>
          <a:p>
            <a:pPr marL="742950" indent="-74295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 est italien </a:t>
            </a:r>
          </a:p>
          <a:p>
            <a:pPr marL="742950" indent="-74295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C’est le premier. </a:t>
            </a:r>
          </a:p>
          <a:p>
            <a:pPr marL="742950" indent="-742950" algn="l">
              <a:buAutoNum type="arabicPeriod"/>
            </a:pPr>
            <a:endParaRPr lang="fr-FR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marL="742950" indent="-742950" algn="l">
              <a:buAutoNum type="arabicPeriod"/>
            </a:pPr>
            <a:endParaRPr lang="fr-FR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marL="742950" indent="-742950" algn="l">
              <a:buAutoNum type="arabicPeriod"/>
            </a:pPr>
            <a:endParaRPr lang="fr-FR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marL="742950" indent="-742950" algn="l">
              <a:buAutoNum type="arabicPeriod"/>
            </a:pPr>
            <a:endParaRPr lang="en-US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plus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15616" y="260648"/>
            <a:ext cx="7704856" cy="6192688"/>
          </a:xfrm>
        </p:spPr>
        <p:txBody>
          <a:bodyPr/>
          <a:lstStyle/>
          <a:p>
            <a:pPr marL="742950" indent="-74295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Paul est calme, intelligent, mince et gentil. Sophie est …</a:t>
            </a:r>
          </a:p>
          <a:p>
            <a:pPr marL="742950" indent="-74295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Michel est brun, souriant, gai et sympathique. Nathalie est…</a:t>
            </a:r>
          </a:p>
          <a:p>
            <a:pPr marL="742950" indent="-74295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 est seul et triste. Elle est …</a:t>
            </a:r>
          </a:p>
          <a:p>
            <a:pPr marL="742950" indent="-74295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Guy est vieux mais heureux. Marilou est …</a:t>
            </a:r>
          </a:p>
          <a:p>
            <a:pPr marL="742950" indent="-74295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Pierre est mignon et généreux. Pauline est …</a:t>
            </a:r>
          </a:p>
          <a:p>
            <a:pPr marL="742950" indent="-742950" algn="l">
              <a:buAutoNum type="arabicPeriod"/>
            </a:pPr>
            <a:endParaRPr lang="fr-FR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marL="742950" indent="-742950" algn="l">
              <a:buAutoNum type="arabicPeriod"/>
            </a:pPr>
            <a:endParaRPr lang="fr-FR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marL="742950" indent="-742950" algn="l">
              <a:buAutoNum type="arabicPeriod"/>
            </a:pPr>
            <a:endParaRPr lang="en-US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plus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3568" y="260648"/>
            <a:ext cx="8460432" cy="6192688"/>
          </a:xfrm>
        </p:spPr>
        <p:txBody>
          <a:bodyPr/>
          <a:lstStyle/>
          <a:p>
            <a:pPr marL="742950" indent="-742950" algn="l"/>
            <a:r>
              <a:rPr lang="fr-FR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Complète avec le féminin</a:t>
            </a:r>
          </a:p>
          <a:p>
            <a:pPr marL="742950" indent="-74295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Un homme grand, une femme…</a:t>
            </a:r>
          </a:p>
          <a:p>
            <a:pPr marL="742950" indent="-74295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Un garçon blond, une fille…</a:t>
            </a:r>
          </a:p>
          <a:p>
            <a:pPr marL="742950" indent="-74295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Un chapeau rond, une montre…</a:t>
            </a:r>
          </a:p>
          <a:p>
            <a:pPr marL="742950" indent="-74295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Un manteau noir, une veste…</a:t>
            </a:r>
          </a:p>
          <a:p>
            <a:pPr marL="742950" indent="-74295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Un sirop sucré, une boisson …</a:t>
            </a:r>
          </a:p>
          <a:p>
            <a:pPr marL="742950" indent="-74295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Un verre transparent, une bouteille …</a:t>
            </a:r>
          </a:p>
          <a:p>
            <a:pPr marL="742950" indent="-742950" algn="l">
              <a:buAutoNum type="arabicPeriod"/>
            </a:pPr>
            <a:endParaRPr lang="fr-FR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marL="742950" indent="-742950" algn="l">
              <a:buAutoNum type="arabicPeriod"/>
            </a:pPr>
            <a:endParaRPr lang="fr-FR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marL="742950" indent="-742950" algn="l">
              <a:buAutoNum type="arabicPeriod"/>
            </a:pPr>
            <a:endParaRPr lang="fr-FR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marL="742950" indent="-742950" algn="l">
              <a:buAutoNum type="arabicPeriod"/>
            </a:pPr>
            <a:endParaRPr lang="en-US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plus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pic>
        <p:nvPicPr>
          <p:cNvPr id="1026" name="Picture 2" descr="C:\Users\depor\OneDrive\Υπολογιστής\Καταγραφή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88640"/>
            <a:ext cx="8314017" cy="638132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lus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- Πίνακας"/>
          <p:cNvGraphicFramePr>
            <a:graphicFrameLocks noGrp="1"/>
          </p:cNvGraphicFramePr>
          <p:nvPr/>
        </p:nvGraphicFramePr>
        <p:xfrm>
          <a:off x="683568" y="188640"/>
          <a:ext cx="8460432" cy="6336705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400600"/>
                <a:gridCol w="3059832"/>
              </a:tblGrid>
              <a:tr h="1267341">
                <a:tc>
                  <a:txBody>
                    <a:bodyPr/>
                    <a:lstStyle/>
                    <a:p>
                      <a:r>
                        <a:rPr lang="el-GR" sz="2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</a:rPr>
                        <a:t>Γενικά, προσθέτουμε ένα </a:t>
                      </a:r>
                      <a:r>
                        <a:rPr lang="el-GR" sz="3200" b="1" dirty="0" smtClean="0">
                          <a:solidFill>
                            <a:srgbClr val="C00000"/>
                          </a:solidFill>
                          <a:latin typeface="+mn-lt"/>
                        </a:rPr>
                        <a:t>-</a:t>
                      </a:r>
                      <a:r>
                        <a:rPr lang="fr-FR" sz="32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e</a:t>
                      </a:r>
                      <a:r>
                        <a:rPr lang="el-GR" sz="3200" b="1" dirty="0" smtClean="0">
                          <a:solidFill>
                            <a:srgbClr val="C00000"/>
                          </a:solidFill>
                          <a:latin typeface="+mn-lt"/>
                        </a:rPr>
                        <a:t>  </a:t>
                      </a:r>
                      <a:r>
                        <a:rPr lang="el-GR" sz="2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</a:rPr>
                        <a:t>στο αρσενικό</a:t>
                      </a:r>
                      <a:endParaRPr lang="el-GR" sz="28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</a:rPr>
                        <a:t>Grand</a:t>
                      </a:r>
                      <a:r>
                        <a:rPr lang="fr-FR" sz="2800" b="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</a:rPr>
                        <a:t> – grande </a:t>
                      </a:r>
                    </a:p>
                    <a:p>
                      <a:r>
                        <a:rPr lang="fr-FR" sz="2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</a:rPr>
                        <a:t> blond - blonde</a:t>
                      </a:r>
                      <a:endParaRPr lang="el-GR" sz="28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1267341">
                <a:tc>
                  <a:txBody>
                    <a:bodyPr/>
                    <a:lstStyle/>
                    <a:p>
                      <a:r>
                        <a:rPr lang="el-GR" sz="2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</a:rPr>
                        <a:t>Όταν το αρσενικό λήγει </a:t>
                      </a:r>
                      <a:r>
                        <a:rPr lang="el-GR" sz="32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-</a:t>
                      </a:r>
                      <a:r>
                        <a:rPr lang="fr-FR" sz="32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e</a:t>
                      </a:r>
                      <a:r>
                        <a:rPr lang="el-GR" sz="32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  </a:t>
                      </a:r>
                      <a:r>
                        <a:rPr lang="el-GR" sz="2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</a:rPr>
                        <a:t>το θηλυκό</a:t>
                      </a:r>
                      <a:r>
                        <a:rPr lang="el-GR" sz="2800" b="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</a:rPr>
                        <a:t> παραμένει το ίδιο</a:t>
                      </a:r>
                      <a:endParaRPr lang="el-GR" sz="28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</a:rPr>
                        <a:t>Beige – beige</a:t>
                      </a:r>
                      <a:r>
                        <a:rPr lang="fr-FR" sz="2800" b="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</a:rPr>
                        <a:t> </a:t>
                      </a:r>
                    </a:p>
                    <a:p>
                      <a:r>
                        <a:rPr lang="fr-FR" sz="2800" b="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</a:rPr>
                        <a:t>Drôle – drôle </a:t>
                      </a:r>
                      <a:endParaRPr lang="el-GR" sz="28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1267341">
                <a:tc>
                  <a:txBody>
                    <a:bodyPr/>
                    <a:lstStyle/>
                    <a:p>
                      <a:r>
                        <a:rPr lang="el-GR" sz="2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</a:rPr>
                        <a:t>Όταν το αρσενικό λήγει σε </a:t>
                      </a:r>
                      <a:r>
                        <a:rPr lang="el-GR" sz="32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–</a:t>
                      </a:r>
                      <a:r>
                        <a:rPr lang="fr-FR" sz="32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n</a:t>
                      </a:r>
                      <a:r>
                        <a:rPr lang="el-GR" sz="32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 </a:t>
                      </a:r>
                      <a:r>
                        <a:rPr lang="el-GR" sz="2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</a:rPr>
                        <a:t>στο θηλυκό</a:t>
                      </a:r>
                      <a:r>
                        <a:rPr lang="el-GR" sz="2800" b="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</a:rPr>
                        <a:t> λήγει σε </a:t>
                      </a:r>
                      <a:r>
                        <a:rPr lang="el-GR" sz="3200" b="1" baseline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-</a:t>
                      </a:r>
                      <a:r>
                        <a:rPr lang="fr-FR" sz="3200" b="1" baseline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nne</a:t>
                      </a:r>
                      <a:r>
                        <a:rPr lang="el-GR" sz="3200" b="1" baseline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  </a:t>
                      </a:r>
                      <a:endParaRPr lang="el-GR" sz="28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</a:rPr>
                        <a:t>Mignon</a:t>
                      </a:r>
                      <a:r>
                        <a:rPr lang="fr-FR" sz="2800" b="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</a:rPr>
                        <a:t> – mignonne</a:t>
                      </a:r>
                      <a:endParaRPr lang="el-GR" sz="28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1267341">
                <a:tc>
                  <a:txBody>
                    <a:bodyPr/>
                    <a:lstStyle/>
                    <a:p>
                      <a:r>
                        <a:rPr lang="el-GR" sz="2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</a:rPr>
                        <a:t>Όταν το αρσενικό λήγει σε </a:t>
                      </a:r>
                      <a:r>
                        <a:rPr lang="el-GR" sz="32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-</a:t>
                      </a:r>
                      <a:r>
                        <a:rPr lang="fr-FR" sz="32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l</a:t>
                      </a:r>
                      <a:r>
                        <a:rPr lang="el-GR" sz="32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  </a:t>
                      </a:r>
                      <a:r>
                        <a:rPr lang="el-GR" sz="2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</a:rPr>
                        <a:t>το</a:t>
                      </a:r>
                      <a:r>
                        <a:rPr lang="el-GR" sz="2800" b="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</a:rPr>
                        <a:t> θηλυκό λήγει σε </a:t>
                      </a:r>
                      <a:r>
                        <a:rPr lang="el-GR" sz="3200" b="1" baseline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-</a:t>
                      </a:r>
                      <a:r>
                        <a:rPr lang="fr-FR" sz="3200" b="1" baseline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lle</a:t>
                      </a:r>
                      <a:r>
                        <a:rPr lang="el-GR" sz="3200" b="1" baseline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   </a:t>
                      </a:r>
                      <a:endParaRPr lang="el-GR" sz="28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</a:rPr>
                        <a:t>Gentil - gentille</a:t>
                      </a:r>
                      <a:endParaRPr lang="el-GR" sz="28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1267341">
                <a:tc>
                  <a:txBody>
                    <a:bodyPr/>
                    <a:lstStyle/>
                    <a:p>
                      <a:r>
                        <a:rPr lang="el-GR" sz="2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</a:rPr>
                        <a:t>Όταν</a:t>
                      </a:r>
                      <a:r>
                        <a:rPr lang="fr-FR" sz="2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</a:rPr>
                        <a:t>  </a:t>
                      </a:r>
                      <a:r>
                        <a:rPr lang="el-GR" sz="2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</a:rPr>
                        <a:t> το</a:t>
                      </a:r>
                      <a:r>
                        <a:rPr lang="fr-FR" sz="2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</a:rPr>
                        <a:t>  </a:t>
                      </a:r>
                      <a:r>
                        <a:rPr lang="el-GR" sz="2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</a:rPr>
                        <a:t> αρσενικό </a:t>
                      </a:r>
                      <a:r>
                        <a:rPr lang="fr-FR" sz="2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</a:rPr>
                        <a:t>  </a:t>
                      </a:r>
                      <a:r>
                        <a:rPr lang="el-GR" sz="2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</a:rPr>
                        <a:t>λήγει σε </a:t>
                      </a:r>
                      <a:r>
                        <a:rPr lang="fr-FR" sz="32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-eux</a:t>
                      </a:r>
                      <a:r>
                        <a:rPr lang="el-GR" sz="32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  </a:t>
                      </a:r>
                      <a:r>
                        <a:rPr lang="fr-FR" sz="32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  </a:t>
                      </a:r>
                      <a:r>
                        <a:rPr lang="el-GR" sz="2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</a:rPr>
                        <a:t>το </a:t>
                      </a:r>
                      <a:r>
                        <a:rPr lang="fr-FR" sz="2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</a:rPr>
                        <a:t>  </a:t>
                      </a:r>
                      <a:r>
                        <a:rPr lang="el-GR" sz="2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</a:rPr>
                        <a:t>θηλυκό </a:t>
                      </a:r>
                      <a:r>
                        <a:rPr lang="fr-FR" sz="2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</a:rPr>
                        <a:t>  </a:t>
                      </a:r>
                      <a:r>
                        <a:rPr lang="el-GR" sz="2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</a:rPr>
                        <a:t>λήγει </a:t>
                      </a:r>
                      <a:r>
                        <a:rPr lang="fr-FR" sz="2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</a:rPr>
                        <a:t>  </a:t>
                      </a:r>
                      <a:r>
                        <a:rPr lang="el-GR" sz="2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</a:rPr>
                        <a:t>σε </a:t>
                      </a:r>
                      <a:r>
                        <a:rPr lang="el-GR" sz="32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-</a:t>
                      </a:r>
                      <a:r>
                        <a:rPr lang="fr-FR" sz="32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euse</a:t>
                      </a:r>
                      <a:r>
                        <a:rPr lang="el-GR" sz="32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  </a:t>
                      </a:r>
                      <a:endParaRPr lang="el-GR" sz="28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</a:rPr>
                        <a:t>Généreux – généreuse</a:t>
                      </a:r>
                      <a:r>
                        <a:rPr lang="fr-FR" sz="2800" b="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</a:rPr>
                        <a:t> </a:t>
                      </a:r>
                      <a:endParaRPr lang="el-GR" sz="28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plus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576" y="260648"/>
            <a:ext cx="8064896" cy="6192688"/>
          </a:xfrm>
        </p:spPr>
        <p:txBody>
          <a:bodyPr/>
          <a:lstStyle/>
          <a:p>
            <a:pPr marL="742950" indent="-742950" algn="l"/>
            <a:r>
              <a:rPr lang="en-US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Complète: </a:t>
            </a:r>
          </a:p>
          <a:p>
            <a:pPr marL="742950" indent="-742950" algn="l">
              <a:buAutoNum type="arabicPeriod"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Fabien est danseur, Fabienne est …….</a:t>
            </a:r>
          </a:p>
          <a:p>
            <a:pPr marL="742950" indent="-742950" algn="l">
              <a:buAutoNum type="arabicPeriod"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Paolo est acteur, Paola est …</a:t>
            </a:r>
          </a:p>
          <a:p>
            <a:pPr marL="742950" indent="-742950" algn="l">
              <a:buAutoNum type="arabicPeriod"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Stéphane est travailleur, Stéphanie est ……</a:t>
            </a:r>
          </a:p>
          <a:p>
            <a:pPr marL="742950" indent="-742950" algn="l">
              <a:buAutoNum type="arabicPeriod"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Marc est curieux, Marcelle est …</a:t>
            </a:r>
          </a:p>
          <a:p>
            <a:pPr marL="742950" indent="-742950" algn="l">
              <a:buAutoNum type="arabicPeriod"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Paul est paresseux, Pauline est …</a:t>
            </a:r>
            <a:endParaRPr lang="en-US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plus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el-GR" sz="72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Πρόσεξε καλά </a:t>
            </a:r>
          </a:p>
          <a:p>
            <a:r>
              <a:rPr lang="el-GR" sz="72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τα παρακάτω επίθετα. </a:t>
            </a:r>
          </a:p>
          <a:p>
            <a:r>
              <a:rPr lang="el-GR" sz="72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Είναι εξαιρέσεις</a:t>
            </a:r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!</a:t>
            </a:r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plus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- Πίνακας"/>
          <p:cNvGraphicFramePr>
            <a:graphicFrameLocks noGrp="1"/>
          </p:cNvGraphicFramePr>
          <p:nvPr/>
        </p:nvGraphicFramePr>
        <p:xfrm>
          <a:off x="899592" y="332657"/>
          <a:ext cx="8064896" cy="5760640"/>
        </p:xfrm>
        <a:graphic>
          <a:graphicData uri="http://schemas.openxmlformats.org/drawingml/2006/table">
            <a:tbl>
              <a:tblPr firstRow="1" bandRow="1">
                <a:tableStyleId>{18603FDC-E32A-4AB5-989C-0864C3EAD2B8}</a:tableStyleId>
              </a:tblPr>
              <a:tblGrid>
                <a:gridCol w="4032448"/>
                <a:gridCol w="4032448"/>
              </a:tblGrid>
              <a:tr h="1152128">
                <a:tc>
                  <a:txBody>
                    <a:bodyPr/>
                    <a:lstStyle/>
                    <a:p>
                      <a:r>
                        <a:rPr lang="fr-FR" sz="4000" dirty="0" smtClean="0">
                          <a:solidFill>
                            <a:srgbClr val="C00000"/>
                          </a:solidFill>
                          <a:latin typeface="+mj-lt"/>
                        </a:rPr>
                        <a:t>gros</a:t>
                      </a:r>
                      <a:r>
                        <a:rPr lang="fr-FR" sz="4000" baseline="0" dirty="0" smtClean="0">
                          <a:solidFill>
                            <a:srgbClr val="C00000"/>
                          </a:solidFill>
                          <a:latin typeface="+mj-lt"/>
                        </a:rPr>
                        <a:t> – grosse</a:t>
                      </a:r>
                      <a:endParaRPr lang="el-GR" sz="4000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sz="4000" dirty="0" smtClean="0">
                          <a:solidFill>
                            <a:srgbClr val="C00000"/>
                          </a:solidFill>
                          <a:latin typeface="+mj-lt"/>
                        </a:rPr>
                        <a:t>Roux</a:t>
                      </a:r>
                      <a:r>
                        <a:rPr lang="fr-FR" sz="4000" baseline="0" dirty="0" smtClean="0">
                          <a:solidFill>
                            <a:srgbClr val="C00000"/>
                          </a:solidFill>
                          <a:latin typeface="+mj-lt"/>
                        </a:rPr>
                        <a:t> – rousse </a:t>
                      </a:r>
                      <a:endParaRPr lang="el-GR" sz="4000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152128">
                <a:tc>
                  <a:txBody>
                    <a:bodyPr/>
                    <a:lstStyle/>
                    <a:p>
                      <a:r>
                        <a:rPr lang="fr-FR" sz="40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Violet – violette </a:t>
                      </a:r>
                      <a:endParaRPr lang="el-GR" sz="4000" b="1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sz="40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Beau – belle </a:t>
                      </a:r>
                      <a:endParaRPr lang="el-GR" sz="4000" b="1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152128">
                <a:tc>
                  <a:txBody>
                    <a:bodyPr/>
                    <a:lstStyle/>
                    <a:p>
                      <a:r>
                        <a:rPr lang="fr-FR" sz="40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Blanc – blanche</a:t>
                      </a:r>
                      <a:endParaRPr lang="el-GR" sz="4000" b="1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sz="40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Long – longue </a:t>
                      </a:r>
                      <a:endParaRPr lang="el-GR" sz="4000" b="1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152128">
                <a:tc>
                  <a:txBody>
                    <a:bodyPr/>
                    <a:lstStyle/>
                    <a:p>
                      <a:r>
                        <a:rPr lang="fr-FR" sz="40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Vieux</a:t>
                      </a:r>
                      <a:r>
                        <a:rPr lang="fr-FR" sz="4000" b="1" baseline="0" dirty="0" smtClean="0">
                          <a:solidFill>
                            <a:srgbClr val="C00000"/>
                          </a:solidFill>
                          <a:latin typeface="+mj-lt"/>
                        </a:rPr>
                        <a:t> – vieille </a:t>
                      </a:r>
                      <a:endParaRPr lang="el-GR" sz="4000" b="1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sz="40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Doux – douce</a:t>
                      </a:r>
                      <a:r>
                        <a:rPr lang="fr-FR" sz="4000" b="1" baseline="0" dirty="0" smtClean="0">
                          <a:solidFill>
                            <a:srgbClr val="C00000"/>
                          </a:solidFill>
                          <a:latin typeface="+mj-lt"/>
                        </a:rPr>
                        <a:t> </a:t>
                      </a:r>
                      <a:endParaRPr lang="el-GR" sz="4000" b="1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152128">
                <a:tc>
                  <a:txBody>
                    <a:bodyPr/>
                    <a:lstStyle/>
                    <a:p>
                      <a:r>
                        <a:rPr lang="fr-FR" sz="40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Marron – marron </a:t>
                      </a:r>
                      <a:endParaRPr lang="el-GR" sz="4000" b="1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sz="40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Orange – orange </a:t>
                      </a:r>
                      <a:endParaRPr lang="el-GR" sz="4000" b="1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plus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908720"/>
            <a:ext cx="7704856" cy="5544616"/>
          </a:xfrm>
        </p:spPr>
        <p:txBody>
          <a:bodyPr/>
          <a:lstStyle/>
          <a:p>
            <a:r>
              <a:rPr lang="el-GR" sz="72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Βάλε τις παρακάτω φράσεις στο θηλυκό      </a:t>
            </a:r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</a:rPr>
              <a:t>(f)</a:t>
            </a:r>
            <a:endParaRPr lang="en-US" sz="5400" u="sng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plus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15616" y="260648"/>
            <a:ext cx="7704856" cy="6192688"/>
          </a:xfrm>
        </p:spPr>
        <p:txBody>
          <a:bodyPr/>
          <a:lstStyle/>
          <a:p>
            <a:pPr marL="742950" indent="-74295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 est beau et intelligent. </a:t>
            </a:r>
          </a:p>
          <a:p>
            <a:pPr marL="742950" indent="-74295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Tu es petit et gros. </a:t>
            </a:r>
          </a:p>
          <a:p>
            <a:pPr marL="742950" indent="-74295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 est grand et beau. </a:t>
            </a:r>
          </a:p>
          <a:p>
            <a:pPr marL="742950" indent="-74295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 est gentil et sympa. </a:t>
            </a:r>
          </a:p>
          <a:p>
            <a:pPr marL="742950" indent="-74295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 est blanc et long. </a:t>
            </a:r>
          </a:p>
          <a:p>
            <a:pPr marL="742950" indent="-74295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Tu es brun. </a:t>
            </a:r>
          </a:p>
          <a:p>
            <a:pPr marL="742950" indent="-74295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Je suis drôle et généreux. </a:t>
            </a:r>
          </a:p>
          <a:p>
            <a:pPr marL="742950" indent="-74295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 est vieux et roux. </a:t>
            </a:r>
          </a:p>
          <a:p>
            <a:pPr marL="742950" indent="-742950" algn="l">
              <a:buAutoNum type="arabicPeriod"/>
            </a:pPr>
            <a:endParaRPr lang="fr-FR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marL="742950" indent="-742950" algn="l">
              <a:buAutoNum type="arabicPeriod"/>
            </a:pPr>
            <a:endParaRPr lang="en-US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plus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el-GR" sz="72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Αντιστοίχισε τις ερωτήσεις της Α΄ στήλης με τις απαντήσεις της Β΄</a:t>
            </a:r>
          </a:p>
          <a:p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</a:rPr>
              <a:t>(f)</a:t>
            </a:r>
            <a:endParaRPr lang="en-US" sz="5400" u="sng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plus/>
  </p:transition>
</p:sld>
</file>

<file path=ppt/theme/theme1.xml><?xml version="1.0" encoding="utf-8"?>
<a:theme xmlns:a="http://schemas.openxmlformats.org/drawingml/2006/main" name="Notebook7">
  <a:themeElements>
    <a:clrScheme name="Θέμα του Office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Διαστημικό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Θέμα του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Notebook7</Template>
  <TotalTime>198</TotalTime>
  <Words>519</Words>
  <Application>Microsoft Office PowerPoint</Application>
  <PresentationFormat>Προβολή στην οθόνη (4:3)</PresentationFormat>
  <Paragraphs>88</Paragraphs>
  <Slides>15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15</vt:i4>
      </vt:variant>
    </vt:vector>
  </HeadingPairs>
  <TitlesOfParts>
    <vt:vector size="16" baseType="lpstr">
      <vt:lpstr>Notebook7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COLLEGE DE KERATEA</dc:title>
  <dc:creator>Δέσποινα Ορφανίδου</dc:creator>
  <cp:lastModifiedBy>Δέσποινα Ορφανίδου</cp:lastModifiedBy>
  <cp:revision>35</cp:revision>
  <dcterms:created xsi:type="dcterms:W3CDTF">2024-06-05T15:41:21Z</dcterms:created>
  <dcterms:modified xsi:type="dcterms:W3CDTF">2024-08-09T15:07:21Z</dcterms:modified>
</cp:coreProperties>
</file>