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66" r:id="rId3"/>
    <p:sldId id="258" r:id="rId4"/>
    <p:sldId id="267" r:id="rId5"/>
    <p:sldId id="275" r:id="rId6"/>
    <p:sldId id="264" r:id="rId7"/>
    <p:sldId id="273" r:id="rId8"/>
    <p:sldId id="268" r:id="rId9"/>
    <p:sldId id="269" r:id="rId10"/>
    <p:sldId id="277" r:id="rId11"/>
    <p:sldId id="276" r:id="rId12"/>
    <p:sldId id="270" r:id="rId13"/>
    <p:sldId id="271" r:id="rId14"/>
    <p:sldId id="272" r:id="rId15"/>
    <p:sldId id="27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Μεσαίο στυλ 4 - Έμφαση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Μεσαίο στυλ 4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25.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Pronoms toniques 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por\OneDrive\Υπολογιστής\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476672"/>
            <a:ext cx="8164091" cy="5400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074" name="Picture 2" descr="C:\Users\depor\OneDrive\Υπολογιστής\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8342215" cy="64087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1052736"/>
            <a:ext cx="7704856" cy="5400600"/>
          </a:xfrm>
        </p:spPr>
        <p:txBody>
          <a:bodyPr/>
          <a:lstStyle/>
          <a:p>
            <a:r>
              <a:rPr lang="el-GR" sz="60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Κάνε την </a:t>
            </a:r>
            <a:r>
              <a:rPr lang="el-GR" sz="60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αντιστοίχιση</a:t>
            </a:r>
          </a:p>
          <a:p>
            <a:r>
              <a:rPr lang="fr-FR" sz="6000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n-US" sz="6000" u="sng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827584" y="260648"/>
          <a:ext cx="7992888" cy="619269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952328"/>
                <a:gridCol w="5040560"/>
              </a:tblGrid>
              <a:tr h="1032115"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Toi, </a:t>
                      </a:r>
                      <a:endParaRPr lang="el-GR" sz="4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je</a:t>
                      </a:r>
                      <a:r>
                        <a:rPr lang="fr-FR" sz="40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ne parle pas</a:t>
                      </a:r>
                      <a:endParaRPr lang="el-GR" sz="4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032115"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Moi, </a:t>
                      </a:r>
                      <a:endParaRPr lang="el-GR" sz="4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il écoute le</a:t>
                      </a:r>
                      <a:r>
                        <a:rPr lang="fr-FR" sz="40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prof</a:t>
                      </a:r>
                      <a:endParaRPr lang="el-GR" sz="4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032115"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Elle,</a:t>
                      </a:r>
                      <a:r>
                        <a:rPr lang="fr-FR" sz="40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</a:t>
                      </a:r>
                      <a:endParaRPr lang="el-GR" sz="4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tu réponds vite</a:t>
                      </a:r>
                      <a:endParaRPr lang="el-GR" sz="4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032115"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Eux, </a:t>
                      </a:r>
                      <a:endParaRPr lang="el-GR" sz="4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vous êtes</a:t>
                      </a:r>
                      <a:r>
                        <a:rPr lang="fr-FR" sz="40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en retard</a:t>
                      </a:r>
                      <a:endParaRPr lang="el-GR" sz="4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032115"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Lui, </a:t>
                      </a:r>
                      <a:endParaRPr lang="el-GR" sz="4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elle est grande </a:t>
                      </a:r>
                      <a:endParaRPr lang="el-GR" sz="4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032115"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Vous, </a:t>
                      </a:r>
                      <a:endParaRPr lang="el-GR" sz="4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ils</a:t>
                      </a:r>
                      <a:r>
                        <a:rPr lang="fr-FR" sz="40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habitent à Paris</a:t>
                      </a:r>
                      <a:endParaRPr lang="el-GR" sz="4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827584" y="260648"/>
          <a:ext cx="7992888" cy="634929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952328"/>
                <a:gridCol w="5040560"/>
              </a:tblGrid>
              <a:tr h="1032115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Moi, je n’ai</a:t>
                      </a:r>
                      <a:endParaRPr lang="el-GR" sz="36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portons pas de jean</a:t>
                      </a:r>
                      <a:endParaRPr lang="el-GR" sz="36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128125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Eux, ils </a:t>
                      </a:r>
                      <a:endParaRPr lang="el-GR" sz="36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prononces le</a:t>
                      </a:r>
                      <a:r>
                        <a:rPr lang="fr-FR" sz="36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mot comment?</a:t>
                      </a:r>
                      <a:endParaRPr lang="el-GR" sz="36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032115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Nous, nous</a:t>
                      </a:r>
                      <a:r>
                        <a:rPr lang="fr-FR" sz="36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ne </a:t>
                      </a:r>
                      <a:endParaRPr lang="el-GR" sz="36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parlez trop!</a:t>
                      </a:r>
                      <a:endParaRPr lang="el-GR" sz="36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032115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Toi, tu </a:t>
                      </a:r>
                      <a:endParaRPr lang="el-GR" sz="36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finit</a:t>
                      </a:r>
                      <a:r>
                        <a:rPr lang="fr-FR" sz="36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à 3 heures</a:t>
                      </a:r>
                      <a:endParaRPr lang="el-GR" sz="36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032115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Vous, vous </a:t>
                      </a:r>
                      <a:endParaRPr lang="el-GR" sz="36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pas le livre de maths</a:t>
                      </a:r>
                      <a:endParaRPr lang="el-GR" sz="36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032115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Lui, il </a:t>
                      </a:r>
                      <a:endParaRPr lang="el-GR" sz="36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grandissent</a:t>
                      </a:r>
                      <a:endParaRPr lang="el-GR" sz="36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827584" y="260648"/>
          <a:ext cx="7992888" cy="5943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12368"/>
                <a:gridCol w="4680520"/>
              </a:tblGrid>
              <a:tr h="1032115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Je suis grec.</a:t>
                      </a:r>
                      <a:r>
                        <a:rPr lang="fr-FR" sz="36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Et toi?</a:t>
                      </a:r>
                      <a:endParaRPr lang="el-GR" sz="36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Non, elles, elles boivent du</a:t>
                      </a:r>
                      <a:r>
                        <a:rPr lang="fr-FR" sz="36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café. </a:t>
                      </a:r>
                      <a:endParaRPr lang="el-GR" sz="36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128125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Lui,</a:t>
                      </a:r>
                      <a:r>
                        <a:rPr lang="fr-FR" sz="36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il habite à Lyon. </a:t>
                      </a:r>
                      <a:endParaRPr lang="el-GR" sz="36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Et lui, il parle </a:t>
                      </a:r>
                      <a:r>
                        <a:rPr lang="fr-FR" sz="3600" b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espagnol aussi. </a:t>
                      </a:r>
                      <a:endParaRPr lang="el-GR" sz="36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032115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Elles boivent</a:t>
                      </a:r>
                      <a:r>
                        <a:rPr lang="fr-FR" sz="36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du thé? </a:t>
                      </a:r>
                      <a:endParaRPr lang="el-GR" sz="36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Moi, je suis français. </a:t>
                      </a:r>
                      <a:endParaRPr lang="el-GR" sz="36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032115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Nous sommes acteurs. </a:t>
                      </a:r>
                      <a:endParaRPr lang="el-GR" sz="36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Eux , ils sont journalistes</a:t>
                      </a:r>
                      <a:endParaRPr lang="el-GR" sz="36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032115"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Nous parlons espagnol</a:t>
                      </a:r>
                      <a:endParaRPr lang="el-GR" sz="36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Et elles, elles habitent à Montpelier.</a:t>
                      </a:r>
                      <a:r>
                        <a:rPr lang="fr-FR" sz="36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8"/>
            <a:ext cx="8320860" cy="61206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Οι εμφατικές αντωνυμίες χρησιμοποιούνται για να δώσουν 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έμφαση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στην αντωνυμία-υποκείμενο: 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suis grec = 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είμαι έλληνας</a:t>
            </a:r>
            <a:endParaRPr lang="fr-F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Moi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, je suis grec = </a:t>
            </a:r>
            <a:r>
              <a:rPr lang="el-GR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εγώ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, είμαι έλληνας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899592" y="404664"/>
          <a:ext cx="7848872" cy="547260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924436"/>
                <a:gridCol w="3924436"/>
              </a:tblGrid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fr-FR" sz="6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Moi</a:t>
                      </a:r>
                      <a:endParaRPr lang="el-GR" sz="6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Nous </a:t>
                      </a:r>
                      <a:endParaRPr lang="el-GR" sz="6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fr-FR" sz="6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Toi </a:t>
                      </a:r>
                      <a:endParaRPr lang="el-GR" sz="6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Vous </a:t>
                      </a:r>
                      <a:endParaRPr lang="el-GR" sz="6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fr-FR" sz="6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Lui </a:t>
                      </a:r>
                      <a:endParaRPr lang="el-GR" sz="6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Eux </a:t>
                      </a:r>
                      <a:endParaRPr lang="el-GR" sz="6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fr-FR" sz="6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Elle </a:t>
                      </a:r>
                      <a:endParaRPr lang="el-GR" sz="6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elles</a:t>
                      </a:r>
                      <a:endParaRPr lang="el-GR" sz="6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8640"/>
            <a:ext cx="8548492" cy="64807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Χωρίζουμε πάντα την εμφατική αντωνυμία από την αντωνυμία -υποκείμενο με ένα </a:t>
            </a:r>
            <a:r>
              <a:rPr lang="el-GR" sz="8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(κόμμα) 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Elle, elle parle français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Μετά το </a:t>
            </a:r>
            <a:r>
              <a:rPr lang="fr-FR" sz="5400" dirty="0" smtClean="0">
                <a:solidFill>
                  <a:srgbClr val="C00000"/>
                </a:solidFill>
                <a:latin typeface="+mj-lt"/>
              </a:rPr>
              <a:t>c’est</a:t>
            </a:r>
            <a:r>
              <a:rPr lang="el-GR" sz="5400" dirty="0" smtClean="0">
                <a:solidFill>
                  <a:srgbClr val="C00000"/>
                </a:solidFill>
                <a:latin typeface="+mj-lt"/>
              </a:rPr>
              <a:t> </a:t>
            </a: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χρησιμοποιούμε εμφατική αντωνυμία </a:t>
            </a: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και όχι αντωνυμία -υποκείμενο: </a:t>
            </a:r>
          </a:p>
          <a:p>
            <a:r>
              <a:rPr lang="en-US" sz="6600" dirty="0" smtClean="0">
                <a:solidFill>
                  <a:srgbClr val="C00000"/>
                </a:solidFill>
                <a:latin typeface="+mj-lt"/>
              </a:rPr>
              <a:t>C’est moi 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και όχι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je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1052736"/>
            <a:ext cx="7704856" cy="5400600"/>
          </a:xfrm>
        </p:spPr>
        <p:txBody>
          <a:bodyPr/>
          <a:lstStyle/>
          <a:p>
            <a:r>
              <a:rPr lang="el-GR" sz="60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Συμπλήρωσε τις εμφατικές αντωνυμίες που </a:t>
            </a:r>
            <a:r>
              <a:rPr lang="el-GR" sz="60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ταιριάζουν</a:t>
            </a:r>
            <a:endParaRPr lang="el-GR" sz="60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6000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r>
              <a:rPr lang="el-GR" sz="6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en-US" sz="6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pPr algn="l"/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1. ……, il parle russe et anglais</a:t>
            </a:r>
          </a:p>
          <a:p>
            <a:pPr algn="l"/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2. ……, j’habite à Keratea</a:t>
            </a:r>
          </a:p>
          <a:p>
            <a:pPr algn="l"/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3. ….., c’est Sylvie, mon amie</a:t>
            </a:r>
          </a:p>
          <a:p>
            <a:pPr algn="l"/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4. ……, tu parles vite</a:t>
            </a:r>
          </a:p>
          <a:p>
            <a:pPr algn="l"/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5. ……, je finis mes devoirs</a:t>
            </a:r>
          </a:p>
          <a:p>
            <a:pPr algn="l"/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6. ……, ils mangent la pizza</a:t>
            </a:r>
          </a:p>
          <a:p>
            <a:pPr algn="l"/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7. ……, elles regardent la télé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newsflash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982</TotalTime>
  <Words>280</Words>
  <Application>Microsoft Office PowerPoint</Application>
  <PresentationFormat>Προβολή στην οθόνη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30</cp:revision>
  <dcterms:created xsi:type="dcterms:W3CDTF">2024-06-05T15:41:21Z</dcterms:created>
  <dcterms:modified xsi:type="dcterms:W3CDTF">2024-07-16T15:23:12Z</dcterms:modified>
</cp:coreProperties>
</file>