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4" r:id="rId4"/>
    <p:sldId id="272" r:id="rId5"/>
    <p:sldId id="265" r:id="rId6"/>
    <p:sldId id="266" r:id="rId7"/>
    <p:sldId id="267" r:id="rId8"/>
    <p:sldId id="273" r:id="rId9"/>
    <p:sldId id="283" r:id="rId10"/>
    <p:sldId id="282" r:id="rId11"/>
    <p:sldId id="278" r:id="rId12"/>
    <p:sldId id="280" r:id="rId13"/>
    <p:sldId id="281" r:id="rId14"/>
    <p:sldId id="279" r:id="rId15"/>
    <p:sldId id="277" r:id="rId16"/>
    <p:sldId id="276" r:id="rId17"/>
    <p:sldId id="270" r:id="rId18"/>
    <p:sldId id="275" r:id="rId19"/>
    <p:sldId id="274" r:id="rId20"/>
    <p:sldId id="290" r:id="rId21"/>
    <p:sldId id="286" r:id="rId22"/>
    <p:sldId id="268" r:id="rId23"/>
    <p:sldId id="269" r:id="rId24"/>
    <p:sldId id="285" r:id="rId25"/>
    <p:sldId id="271" r:id="rId26"/>
    <p:sldId id="297" r:id="rId27"/>
    <p:sldId id="284" r:id="rId28"/>
    <p:sldId id="296" r:id="rId29"/>
    <p:sldId id="29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Noms géographiques et prépositions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920880" cy="653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877272"/>
            <a:ext cx="967788" cy="50405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8064896" cy="63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093296"/>
            <a:ext cx="967788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7920880" cy="650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093296"/>
            <a:ext cx="936104" cy="48755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64896" cy="636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093296"/>
            <a:ext cx="864096" cy="450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064896" cy="629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165304"/>
            <a:ext cx="792088" cy="412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or\OneDrive\Υπολογιστής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920880" cy="647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093296"/>
            <a:ext cx="1224136" cy="637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136904" cy="637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6093296"/>
            <a:ext cx="691277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n’habite pas …. Paris, il habite …Nantes. Nous sommes … Italie, ….Rome. Ils vont ….Mexique. En été, elle va ….Afrique, ….Cameroun. Elles vont …Iran. Il passe ses vacances …. Pérou. …. Brésil, il y a un café super. Elle habite …. Cyclades. 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237501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69916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8093169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r>
              <a:rPr lang="en-US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το ρήμα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aller</a:t>
            </a:r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και την κατάλληλη πρόθεση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6386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8064896" cy="5012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809457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dirty="0" smtClean="0">
                <a:solidFill>
                  <a:srgbClr val="C00000"/>
                </a:solidFill>
                <a:latin typeface="+mj-lt"/>
              </a:rPr>
              <a:t>Τα γεωγραφικά ονόματα και οι προθέσεις  </a:t>
            </a:r>
            <a:r>
              <a:rPr lang="fr-FR" sz="4400" dirty="0" smtClean="0">
                <a:solidFill>
                  <a:srgbClr val="C00000"/>
                </a:solidFill>
                <a:latin typeface="+mj-lt"/>
              </a:rPr>
              <a:t>de </a:t>
            </a:r>
            <a:r>
              <a:rPr lang="el-GR" sz="4400" dirty="0" smtClean="0">
                <a:solidFill>
                  <a:srgbClr val="C00000"/>
                </a:solidFill>
                <a:latin typeface="+mj-lt"/>
              </a:rPr>
              <a:t>και</a:t>
            </a:r>
            <a:r>
              <a:rPr lang="fr-FR" sz="4400" dirty="0" smtClean="0">
                <a:solidFill>
                  <a:srgbClr val="C00000"/>
                </a:solidFill>
                <a:latin typeface="+mj-lt"/>
              </a:rPr>
              <a:t> du</a:t>
            </a:r>
            <a:endParaRPr lang="el-GR" sz="44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αρσενικές βάζω 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   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π.χ. 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 Canada, du Danemark 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ή πόλεις που αρχίζουν από φωνήεν βάζω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d’ </a:t>
            </a:r>
          </a:p>
          <a:p>
            <a:pPr algn="just"/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π.χ. 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D’Iran, d’Athènes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πληθυντικού αριθμού βάζω 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π.χ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des Etats-Unis, des Cyclades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θηλυκές και πόλεις βάζω 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</a:p>
          <a:p>
            <a:pPr algn="just"/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π.χ.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de France, de Grèce, de Paris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depor\OneDrive\Υπολογιστής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16700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r>
              <a:rPr lang="fr-FR" sz="4400" u="sng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r>
              <a:rPr lang="fr-FR" sz="440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</a:p>
          <a:p>
            <a:r>
              <a:rPr lang="fr-FR" sz="44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vient …. Maroc ou …. Algérie? Elles ne viennent pas …. Etats-Unis, mais …. Mexique. Il est …. Allemagne, …. Berlin. Elle vient …. Seychelles. Vous partez …. Irlande. Mon grand-père vient …. Japon et ma grand-mère …. Chine. Mon oncle vient …. Italie. 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r>
              <a:rPr lang="en-US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το ρήμα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VENIR </a:t>
            </a:r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και την κατάλληλη πρόθεση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6386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8064896" cy="5012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depor\OneDrive\Υπολογιστής\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822470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por\OneDrive\Υπολογιστής\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992888" cy="663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por\OneDrive\Υπολογιστής\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439931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Το γένος των γεωγραφικών ονομάτων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</a:p>
          <a:p>
            <a:pPr algn="l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Όσες χώρες, ήπειροι, επαρχίες, ποτάμια βουνά λήγουν σε –</a:t>
            </a:r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είναι γένους θηλυκού.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La France, la Grèce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Font typeface="Wingdings" pitchFamily="2" charset="2"/>
              <a:buChar char="v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Όσα δεν λήγουν σε –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είναι γένους αρσενικού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Le Canada, le Maroc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Εξαίρεση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 Mexique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59991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 με το άρθρο που ταιριάζει (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le, la, l’, les)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…Suisse, ……Belgique, ……Asie, ……Etats-Unis, ……Portugal, ……Seine, ……Alpes, ……Maroc,  ……Autriche, ……Cyclades, …… Mexique, ……Grande Bretagne, ……Cameroun, ……Brésil, …… Afrique, ……Seychelles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r>
              <a:rPr lang="el-GR" sz="4400" dirty="0" smtClean="0">
                <a:solidFill>
                  <a:srgbClr val="C00000"/>
                </a:solidFill>
                <a:latin typeface="+mj-lt"/>
              </a:rPr>
              <a:t>Τα γεωγραφικά ονόματα και οι προθέσεις  </a:t>
            </a:r>
            <a:r>
              <a:rPr lang="fr-FR" sz="4400" dirty="0" smtClean="0">
                <a:solidFill>
                  <a:srgbClr val="C00000"/>
                </a:solidFill>
                <a:latin typeface="+mj-lt"/>
              </a:rPr>
              <a:t>à </a:t>
            </a:r>
            <a:r>
              <a:rPr lang="el-GR" sz="4400" dirty="0" smtClean="0">
                <a:solidFill>
                  <a:srgbClr val="C00000"/>
                </a:solidFill>
                <a:latin typeface="+mj-lt"/>
              </a:rPr>
              <a:t>και</a:t>
            </a:r>
            <a:r>
              <a:rPr lang="fr-FR" sz="4400" dirty="0" smtClean="0">
                <a:solidFill>
                  <a:srgbClr val="C00000"/>
                </a:solidFill>
                <a:latin typeface="+mj-lt"/>
              </a:rPr>
              <a:t> en</a:t>
            </a:r>
            <a:endParaRPr lang="el-GR" sz="44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αρσενικές βάζω 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π.χ. 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 Canada, au Danemark 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αρσενικές που αρχίζουν από φωνήεν βάζω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π.χ. 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Iran, en Cameroun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θηλυκές βάζω  </a:t>
            </a:r>
            <a:r>
              <a:rPr lang="fr-FR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el-G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π.χ.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en France, en Grèce</a:t>
            </a:r>
            <a:endParaRPr lang="el-GR" sz="42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136904" cy="61926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χώρες πληθυντικού αριθμού βάζω 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aux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π.χ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aux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Etats-Unis, aux Cyclades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πόλεις βάζω  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π.χ.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à Paris, à Athènes. </a:t>
            </a:r>
          </a:p>
          <a:p>
            <a:pPr algn="just">
              <a:buFont typeface="Wingdings" pitchFamily="2" charset="2"/>
              <a:buChar char="Ø"/>
            </a:pPr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4400" b="1" dirty="0" smtClean="0">
                <a:solidFill>
                  <a:srgbClr val="C00000"/>
                </a:solidFill>
                <a:latin typeface="+mj-lt"/>
              </a:rPr>
              <a:t>ΠΡΟΣΟΧΗ</a:t>
            </a:r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!!! ΔΕΝ ΒΑΖΟΥΜΕ ΑΡΘΡΟ ΣΤΙΣ ΠΟΛΕΙΣ!</a:t>
            </a: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08912" cy="3276600"/>
          </a:xfrm>
          <a:prstGeom prst="rect">
            <a:avLst/>
          </a:prstGeom>
          <a:noFill/>
        </p:spPr>
      </p:pic>
      <p:pic>
        <p:nvPicPr>
          <p:cNvPr id="2051" name="Picture 3" descr="C:\Users\depor\OneDrive\Υπολογιστής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8316416" cy="2400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24514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169</TotalTime>
  <Words>408</Words>
  <Application>Microsoft Office PowerPoint</Application>
  <PresentationFormat>Προβολή στην οθόνη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30</cp:revision>
  <dcterms:created xsi:type="dcterms:W3CDTF">2024-06-05T15:41:21Z</dcterms:created>
  <dcterms:modified xsi:type="dcterms:W3CDTF">2024-08-03T14:30:37Z</dcterms:modified>
</cp:coreProperties>
</file>