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69" r:id="rId3"/>
    <p:sldId id="258" r:id="rId4"/>
    <p:sldId id="266" r:id="rId5"/>
    <p:sldId id="267" r:id="rId6"/>
    <p:sldId id="268" r:id="rId7"/>
    <p:sldId id="270" r:id="rId8"/>
    <p:sldId id="278" r:id="rId9"/>
    <p:sldId id="271" r:id="rId10"/>
    <p:sldId id="279" r:id="rId11"/>
    <p:sldId id="264" r:id="rId12"/>
    <p:sldId id="272" r:id="rId13"/>
    <p:sldId id="273" r:id="rId14"/>
    <p:sldId id="277" r:id="rId15"/>
    <p:sldId id="276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39.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Forme interrogative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4098" name="Picture 2" descr="C:\Users\depor\OneDrive\Υπολογιστής\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8067676" cy="5760640"/>
          </a:xfrm>
          <a:prstGeom prst="rect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7452320" y="836712"/>
            <a:ext cx="4026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()</a:t>
            </a:r>
            <a:endParaRPr lang="el-GR" dirty="0"/>
          </a:p>
        </p:txBody>
      </p:sp>
    </p:spTree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sz="52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Transforme à la forme interrogative A et </a:t>
            </a:r>
            <a:r>
              <a:rPr lang="fr-FR" sz="52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B   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fr-FR" sz="52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914400" indent="-914400" algn="l">
              <a:buAutoNum type="arabicPeriod"/>
            </a:pPr>
            <a:r>
              <a:rPr lang="fr-FR" sz="52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aimes la danse. </a:t>
            </a:r>
          </a:p>
          <a:p>
            <a:pPr marL="914400" indent="-914400" algn="l">
              <a:buAutoNum type="arabicPeriod"/>
            </a:pPr>
            <a:r>
              <a:rPr lang="fr-FR" sz="52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adorez le foot. </a:t>
            </a:r>
          </a:p>
          <a:p>
            <a:pPr marL="914400" indent="-914400" algn="l">
              <a:buAutoNum type="arabicPeriod"/>
            </a:pPr>
            <a:r>
              <a:rPr lang="fr-FR" sz="52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ranges tes affaires.</a:t>
            </a:r>
          </a:p>
          <a:p>
            <a:pPr marL="914400" indent="-914400" algn="l">
              <a:buAutoNum type="arabicPeriod"/>
            </a:pPr>
            <a:r>
              <a:rPr lang="fr-FR" sz="52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 vont à l’école. </a:t>
            </a:r>
          </a:p>
          <a:p>
            <a:pPr marL="914400" indent="-914400" algn="l">
              <a:buAutoNum type="arabicPeriod"/>
            </a:pPr>
            <a:r>
              <a:rPr lang="fr-FR" sz="52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Elles sont anglaises. </a:t>
            </a:r>
            <a:endParaRPr lang="el-GR" sz="52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8172400" cy="6192688"/>
          </a:xfrm>
        </p:spPr>
        <p:txBody>
          <a:bodyPr/>
          <a:lstStyle/>
          <a:p>
            <a:r>
              <a:rPr lang="fr-FR" sz="52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Trouve la </a:t>
            </a:r>
            <a:r>
              <a:rPr lang="fr-FR" sz="52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question   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r>
              <a:rPr lang="fr-FR" sz="52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fr-FR" sz="52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Non, il est anglais. 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Oui, je suis étudiante. 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Non, il est journaliste. 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Oui, nous aimons le cinéma.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Oui, ce sont des lapins. 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Oui, ils jouent au foot.  </a:t>
            </a:r>
            <a:endParaRPr lang="el-GR" sz="4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971600" y="476672"/>
            <a:ext cx="7776864" cy="1152128"/>
          </a:xfrm>
        </p:spPr>
        <p:txBody>
          <a:bodyPr/>
          <a:lstStyle/>
          <a:p>
            <a:r>
              <a:rPr lang="fr-FR" sz="48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Associe correctement</a:t>
            </a:r>
            <a:endParaRPr lang="el-GR" sz="4800" u="sng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1027" name="Picture 3" descr="C:\Users\depor\OneDrive\Υπολογιστής\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5" y="1556792"/>
            <a:ext cx="8109901" cy="4176464"/>
          </a:xfrm>
          <a:prstGeom prst="rect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8028384" y="764704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dirty="0"/>
          </a:p>
        </p:txBody>
      </p:sp>
    </p:spTree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971600" y="476672"/>
            <a:ext cx="7776864" cy="1152128"/>
          </a:xfrm>
        </p:spPr>
        <p:txBody>
          <a:bodyPr/>
          <a:lstStyle/>
          <a:p>
            <a:r>
              <a:rPr lang="fr-FR" sz="48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Place correctement</a:t>
            </a:r>
            <a:endParaRPr lang="el-GR" sz="4800" u="sng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2050" name="Picture 2" descr="C:\Users\depor\OneDrive\Υπολογιστής\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340768"/>
            <a:ext cx="8298124" cy="504056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971600" y="476672"/>
            <a:ext cx="7776864" cy="1152128"/>
          </a:xfrm>
        </p:spPr>
        <p:txBody>
          <a:bodyPr/>
          <a:lstStyle/>
          <a:p>
            <a:r>
              <a:rPr lang="fr-FR" sz="48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Trouve le correct</a:t>
            </a:r>
            <a:endParaRPr lang="el-GR" sz="4800" u="sng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2051" name="Picture 3" descr="C:\Users\depor\OneDrive\Υπολογιστής\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340768"/>
            <a:ext cx="8300634" cy="51845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endParaRPr lang="fr-FR" sz="4800" dirty="0" smtClean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1026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8640"/>
            <a:ext cx="8211674" cy="64807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sz="4800" dirty="0" smtClean="0">
                <a:solidFill>
                  <a:srgbClr val="C00000"/>
                </a:solidFill>
                <a:latin typeface="+mj-lt"/>
              </a:rPr>
              <a:t>Forme interrogative A </a:t>
            </a:r>
          </a:p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Σχηματίζεται αν βάλουμε πριν από τον καταφατικό τύπο </a:t>
            </a:r>
          </a:p>
          <a:p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Est-ce que </a:t>
            </a:r>
          </a:p>
          <a:p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Est-ce que tu parles? </a:t>
            </a:r>
          </a:p>
          <a:p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Est-ce que vous jouez? </a:t>
            </a: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Το </a:t>
            </a:r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Est-ce que 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είναι </a:t>
            </a:r>
            <a:r>
              <a:rPr lang="el-GR" sz="48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άκλιτο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, δεν αλλάζει δηλαδή σε κανένα πρόσωπο ή χρόνο. </a:t>
            </a:r>
            <a:endParaRPr lang="fr-F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Όταν όμως ακολουθεί λέξη που αρχίζει από φωνήεν ή 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h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μετατρέπεται σε </a:t>
            </a:r>
            <a:r>
              <a:rPr lang="fr-FR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est-ce qu’</a:t>
            </a:r>
          </a:p>
          <a:p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Est-ce qu’il parle?</a:t>
            </a:r>
          </a:p>
          <a:p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Est-ce qu’elles habitent ici?</a:t>
            </a: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92888" cy="6192688"/>
          </a:xfrm>
        </p:spPr>
        <p:txBody>
          <a:bodyPr/>
          <a:lstStyle/>
          <a:p>
            <a:r>
              <a:rPr lang="fr-FR" sz="4800" dirty="0" smtClean="0">
                <a:solidFill>
                  <a:srgbClr val="C00000"/>
                </a:solidFill>
                <a:latin typeface="+mj-lt"/>
              </a:rPr>
              <a:t>Forme interrogative B </a:t>
            </a:r>
          </a:p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Ονομάζεται και τύπος αντιστροφής γιατί για να τον σχηματίζουμε αντιστρέφουμε τη θέση υποκειμένου και ρήματος, βάζοντας ανάμεσα μία παύλα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parles 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  <a:sym typeface="Wingdings" pitchFamily="2" charset="2"/>
              </a:rPr>
              <a:t>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Parles-tu?</a:t>
            </a: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Ωστόσο, στα ρήματα που λήγουν σε -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er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, στο 3</a:t>
            </a:r>
            <a:r>
              <a:rPr lang="el-GR" sz="4800" baseline="30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ο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πρόσωπο του ενικού, για λόγους ευφωνίας, προσθέτουμε ένα –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t-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ανάμεσα σε παύλες</a:t>
            </a:r>
          </a:p>
          <a:p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Parle-t-il?   Parle-t-elle?</a:t>
            </a: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Trouve  la  question  en utilisant est-ce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que    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fr-FR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914400" indent="-91440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Oui, il va en Grèce. </a:t>
            </a:r>
          </a:p>
          <a:p>
            <a:pPr marL="914400" indent="-91440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Oui, elle est française. </a:t>
            </a:r>
          </a:p>
          <a:p>
            <a:pPr marL="914400" indent="-91440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Oui, je suis content. </a:t>
            </a:r>
          </a:p>
          <a:p>
            <a:pPr marL="914400" indent="-91440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Oui, ils sont bruns. </a:t>
            </a:r>
          </a:p>
          <a:p>
            <a:pPr marL="914400" indent="-91440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Oui, elles habitent en Rome. </a:t>
            </a:r>
          </a:p>
          <a:p>
            <a:pPr marL="914400" indent="-91440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Oui, elle voyage en avion. </a:t>
            </a:r>
            <a:endParaRPr lang="el-GR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por\OneDrive\Υπολογιστής\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836712"/>
            <a:ext cx="7981950" cy="5184576"/>
          </a:xfrm>
          <a:prstGeom prst="rect">
            <a:avLst/>
          </a:prstGeom>
          <a:noFill/>
        </p:spPr>
      </p:pic>
      <p:sp>
        <p:nvSpPr>
          <p:cNvPr id="5" name="4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20880" cy="6192688"/>
          </a:xfrm>
        </p:spPr>
        <p:txBody>
          <a:bodyPr/>
          <a:lstStyle/>
          <a:p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Trouve  la  question  en utilisant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l’inversion   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fr-FR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914400" indent="-91440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Oui, il va à Paris. </a:t>
            </a:r>
          </a:p>
          <a:p>
            <a:pPr marL="914400" indent="-91440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Oui, nous partons à 2 heures. </a:t>
            </a:r>
          </a:p>
          <a:p>
            <a:pPr marL="914400" indent="-91440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Oui, elle arrive dans 5 minutes</a:t>
            </a:r>
          </a:p>
          <a:p>
            <a:pPr marL="914400" indent="-91440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Oui, ils sont minces. </a:t>
            </a:r>
          </a:p>
          <a:p>
            <a:pPr marL="914400" indent="-91440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Oui, il est gros. </a:t>
            </a:r>
          </a:p>
          <a:p>
            <a:pPr marL="914400" indent="-91440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Oui, elle boit du lait. </a:t>
            </a:r>
            <a:endParaRPr lang="el-GR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159</TotalTime>
  <Words>316</Words>
  <Application>Microsoft Office PowerPoint</Application>
  <PresentationFormat>Προβολή στην οθόνη (4:3)</PresentationFormat>
  <Paragraphs>48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22</cp:revision>
  <dcterms:created xsi:type="dcterms:W3CDTF">2024-06-05T15:41:21Z</dcterms:created>
  <dcterms:modified xsi:type="dcterms:W3CDTF">2024-07-16T15:38:39Z</dcterms:modified>
</cp:coreProperties>
</file>