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7" r:id="rId3"/>
    <p:sldId id="258" r:id="rId4"/>
    <p:sldId id="264" r:id="rId5"/>
    <p:sldId id="266" r:id="rId6"/>
    <p:sldId id="267" r:id="rId7"/>
    <p:sldId id="283" r:id="rId8"/>
    <p:sldId id="268" r:id="rId9"/>
    <p:sldId id="271" r:id="rId10"/>
    <p:sldId id="278" r:id="rId11"/>
    <p:sldId id="269" r:id="rId12"/>
    <p:sldId id="270" r:id="rId13"/>
    <p:sldId id="280" r:id="rId14"/>
    <p:sldId id="272" r:id="rId15"/>
    <p:sldId id="273" r:id="rId16"/>
    <p:sldId id="274" r:id="rId17"/>
    <p:sldId id="275" r:id="rId18"/>
    <p:sldId id="276" r:id="rId19"/>
    <p:sldId id="279" r:id="rId20"/>
    <p:sldId id="281" r:id="rId21"/>
    <p:sldId id="282" r:id="rId22"/>
    <p:sldId id="28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8" y="-5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51CDE9-C1D2-4AE3-B756-34CC16964259}"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5400"/>
            </a:lvl1pPr>
          </a:lstStyle>
          <a:p>
            <a:r>
              <a:rPr lang="el-GR" smtClean="0"/>
              <a:t>Kλικ για επεξεργασία του τίτλου</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l-GR" smtClean="0"/>
              <a:t>Κάντε κλικ για να επεξεργαστείτε τον υπότιτλο του υποδείγματος</a:t>
            </a:r>
            <a:endParaRPr lang="en-US"/>
          </a:p>
        </p:txBody>
      </p:sp>
      <p:sp>
        <p:nvSpPr>
          <p:cNvPr id="4100" name="Rectangle 4"/>
          <p:cNvSpPr>
            <a:spLocks noGrp="1" noChangeArrowheads="1"/>
          </p:cNvSpPr>
          <p:nvPr>
            <p:ph type="dt" sz="half" idx="2"/>
          </p:nvPr>
        </p:nvSpPr>
        <p:spPr>
          <a:xfrm>
            <a:off x="457200" y="6245225"/>
            <a:ext cx="2133600" cy="476250"/>
          </a:xfrm>
        </p:spPr>
        <p:txBody>
          <a:bodyPr/>
          <a:lstStyle>
            <a:lvl1pPr>
              <a:defRPr sz="1600">
                <a:latin typeface="+mn-lt"/>
              </a:defRPr>
            </a:lvl1pPr>
          </a:lstStyle>
          <a:p>
            <a:fld id="{3FBA1AFB-E825-41E7-9816-E9D5437230CA}" type="datetime1">
              <a:rPr lang="en-US"/>
              <a:pPr/>
              <a:t>7/16/2024</a:t>
            </a:fld>
            <a:endParaRPr lang="en-US" dirty="0"/>
          </a:p>
        </p:txBody>
      </p:sp>
      <p:sp>
        <p:nvSpPr>
          <p:cNvPr id="4101" name="Rectangle 5"/>
          <p:cNvSpPr>
            <a:spLocks noGrp="1" noChangeArrowheads="1"/>
          </p:cNvSpPr>
          <p:nvPr>
            <p:ph type="ftr" sz="quarter" idx="3"/>
          </p:nvPr>
        </p:nvSpPr>
        <p:spPr>
          <a:xfrm>
            <a:off x="3124200" y="6245225"/>
            <a:ext cx="2895600" cy="476250"/>
          </a:xfrm>
        </p:spPr>
        <p:txBody>
          <a:bodyPr/>
          <a:lstStyle>
            <a:lvl1pPr>
              <a:defRPr sz="1600"/>
            </a:lvl1pPr>
          </a:lstStyle>
          <a:p>
            <a:r>
              <a:rPr lang="en-US" dirty="0"/>
              <a:t>copyright 2006 www.brainybetty.com ALL RIGHTS RESERVED.</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600"/>
            </a:lvl1pPr>
          </a:lstStyle>
          <a:p>
            <a:fld id="{0F6C46D2-EAA6-4420-A921-CB001D19062C}" type="slidenum">
              <a:rPr lang="en-US"/>
              <a:pPr/>
              <a:t>‹#›</a:t>
            </a:fld>
            <a:endParaRPr lang="en-US" dirty="0"/>
          </a:p>
        </p:txBody>
      </p:sp>
    </p:spTree>
  </p:cSld>
  <p:clrMapOvr>
    <a:masterClrMapping/>
  </p:clrMapOvr>
  <p:transition spd="slow">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013ACF2F-F01B-4A42-BDDD-665991A853FA}"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70AC817B-AF5B-4258-A168-674B1598A30A}" type="slidenum">
              <a:rPr lang="en-US"/>
              <a:pPr/>
              <a:t>‹#›</a:t>
            </a:fld>
            <a:endParaRPr lang="en-US" dirty="0"/>
          </a:p>
        </p:txBody>
      </p:sp>
    </p:spTree>
  </p:cSld>
  <p:clrMapOvr>
    <a:masterClrMapping/>
  </p:clrMapOvr>
  <p:transition spd="slow">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E609F73E-6EC1-4BF4-A56B-768CAD9AA6F1}"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A4D0F9C3-4E0B-4A3F-ADC0-DE6723110450}" type="slidenum">
              <a:rPr lang="en-US"/>
              <a:pPr/>
              <a:t>‹#›</a:t>
            </a:fld>
            <a:endParaRPr lang="en-US" dirty="0"/>
          </a:p>
        </p:txBody>
      </p:sp>
    </p:spTree>
  </p:cSld>
  <p:clrMapOvr>
    <a:masterClrMapping/>
  </p:clrMapOvr>
  <p:transition spd="slow">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4F777B4-21B3-402F-A5D9-B938B3F35E6C}"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BB28CBB1-3DD1-4384-8B77-2280D3E1EADB}" type="slidenum">
              <a:rPr lang="en-US"/>
              <a:pPr/>
              <a:t>‹#›</a:t>
            </a:fld>
            <a:endParaRPr lang="en-US" dirty="0"/>
          </a:p>
        </p:txBody>
      </p:sp>
    </p:spTree>
  </p:cSld>
  <p:clrMapOvr>
    <a:masterClrMapping/>
  </p:clrMapOvr>
  <p:transition spd="slow">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E650E71D-06C8-4638-9863-3F2CDDC615D9}"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8D3C8B30-65FE-402B-BE7B-466BE9F4A534}" type="slidenum">
              <a:rPr lang="en-US"/>
              <a:pPr/>
              <a:t>‹#›</a:t>
            </a:fld>
            <a:endParaRPr lang="en-US" dirty="0"/>
          </a:p>
        </p:txBody>
      </p:sp>
    </p:spTree>
  </p:cSld>
  <p:clrMapOvr>
    <a:masterClrMapping/>
  </p:clrMapOvr>
  <p:transition spd="slow">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60C2327D-0733-4876-95AA-25A0A2AA341C}"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2758EF49-978D-436F-B7C1-8F0D78733D18}" type="slidenum">
              <a:rPr lang="en-US"/>
              <a:pPr/>
              <a:t>‹#›</a:t>
            </a:fld>
            <a:endParaRPr lang="en-US" dirty="0"/>
          </a:p>
        </p:txBody>
      </p:sp>
    </p:spTree>
  </p:cSld>
  <p:clrMapOvr>
    <a:masterClrMapping/>
  </p:clrMapOvr>
  <p:transition spd="slow">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065771D2-15D3-47D8-AA72-927FB9C16B10}" type="datetime1">
              <a:rPr lang="en-US"/>
              <a:pPr/>
              <a:t>7/16/2024</a:t>
            </a:fld>
            <a:endParaRPr lang="en-US" dirty="0"/>
          </a:p>
        </p:txBody>
      </p:sp>
      <p:sp>
        <p:nvSpPr>
          <p:cNvPr id="8" name="7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9" name="8 - Θέση αριθμού διαφάνειας"/>
          <p:cNvSpPr>
            <a:spLocks noGrp="1"/>
          </p:cNvSpPr>
          <p:nvPr>
            <p:ph type="sldNum" sz="quarter" idx="12"/>
          </p:nvPr>
        </p:nvSpPr>
        <p:spPr/>
        <p:txBody>
          <a:bodyPr/>
          <a:lstStyle>
            <a:lvl1pPr>
              <a:defRPr/>
            </a:lvl1pPr>
          </a:lstStyle>
          <a:p>
            <a:fld id="{00AE1877-0268-477A-A78E-EF89BB963F97}" type="slidenum">
              <a:rPr lang="en-US"/>
              <a:pPr/>
              <a:t>‹#›</a:t>
            </a:fld>
            <a:endParaRPr lang="en-US" dirty="0"/>
          </a:p>
        </p:txBody>
      </p:sp>
    </p:spTree>
  </p:cSld>
  <p:clrMapOvr>
    <a:masterClrMapping/>
  </p:clrMapOvr>
  <p:transition spd="slow">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69D25A6-9107-41F8-8CE3-9616A1EE1C16}" type="datetime1">
              <a:rPr lang="en-US"/>
              <a:pPr/>
              <a:t>7/16/2024</a:t>
            </a:fld>
            <a:endParaRPr lang="en-US" dirty="0"/>
          </a:p>
        </p:txBody>
      </p:sp>
      <p:sp>
        <p:nvSpPr>
          <p:cNvPr id="4" name="3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5" name="4 - Θέση αριθμού διαφάνειας"/>
          <p:cNvSpPr>
            <a:spLocks noGrp="1"/>
          </p:cNvSpPr>
          <p:nvPr>
            <p:ph type="sldNum" sz="quarter" idx="12"/>
          </p:nvPr>
        </p:nvSpPr>
        <p:spPr/>
        <p:txBody>
          <a:bodyPr/>
          <a:lstStyle>
            <a:lvl1pPr>
              <a:defRPr/>
            </a:lvl1pPr>
          </a:lstStyle>
          <a:p>
            <a:fld id="{54CB344F-1FBC-4029-9821-575EFFCD70D4}" type="slidenum">
              <a:rPr lang="en-US"/>
              <a:pPr/>
              <a:t>‹#›</a:t>
            </a:fld>
            <a:endParaRPr lang="en-US" dirty="0"/>
          </a:p>
        </p:txBody>
      </p:sp>
    </p:spTree>
  </p:cSld>
  <p:clrMapOvr>
    <a:masterClrMapping/>
  </p:clrMapOvr>
  <p:transition spd="slow">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43A66B06-9146-46E0-8C91-B60FB7907220}" type="datetime1">
              <a:rPr lang="en-US"/>
              <a:pPr/>
              <a:t>7/16/2024</a:t>
            </a:fld>
            <a:endParaRPr lang="en-US" dirty="0"/>
          </a:p>
        </p:txBody>
      </p:sp>
      <p:sp>
        <p:nvSpPr>
          <p:cNvPr id="3" name="2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4" name="3 - Θέση αριθμού διαφάνειας"/>
          <p:cNvSpPr>
            <a:spLocks noGrp="1"/>
          </p:cNvSpPr>
          <p:nvPr>
            <p:ph type="sldNum" sz="quarter" idx="12"/>
          </p:nvPr>
        </p:nvSpPr>
        <p:spPr/>
        <p:txBody>
          <a:bodyPr/>
          <a:lstStyle>
            <a:lvl1pPr>
              <a:defRPr/>
            </a:lvl1pPr>
          </a:lstStyle>
          <a:p>
            <a:fld id="{999A9D40-9489-4FB8-92B5-BCD3D50869B4}" type="slidenum">
              <a:rPr lang="en-US"/>
              <a:pPr/>
              <a:t>‹#›</a:t>
            </a:fld>
            <a:endParaRPr lang="en-US" dirty="0"/>
          </a:p>
        </p:txBody>
      </p:sp>
    </p:spTree>
  </p:cSld>
  <p:clrMapOvr>
    <a:masterClrMapping/>
  </p:clrMapOvr>
  <p:transition spd="slow">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725C64C1-36D7-46E4-A654-C55C409E3C04}"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D6FCF8D8-AB57-42F3-A37A-FABB97828623}" type="slidenum">
              <a:rPr lang="en-US"/>
              <a:pPr/>
              <a:t>‹#›</a:t>
            </a:fld>
            <a:endParaRPr lang="en-US" dirty="0"/>
          </a:p>
        </p:txBody>
      </p:sp>
    </p:spTree>
  </p:cSld>
  <p:clrMapOvr>
    <a:masterClrMapping/>
  </p:clrMapOvr>
  <p:transition spd="slow">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7DF344E-D141-47D2-BBFB-D1DE6912CEC6}"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16056FF9-C4F6-440B-AEEE-C428BC6662EE}" type="slidenum">
              <a:rPr lang="en-US"/>
              <a:pPr/>
              <a:t>‹#›</a:t>
            </a:fld>
            <a:endParaRPr lang="en-US" dirty="0"/>
          </a:p>
        </p:txBody>
      </p:sp>
    </p:spTree>
  </p:cSld>
  <p:clrMapOvr>
    <a:masterClrMapping/>
  </p:clrMapOvr>
  <p:transition spd="slow">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51951F00-B3DC-40C6-A375-F8FA7C38F041}" type="datetime1">
              <a:rPr lang="en-US"/>
              <a:pPr/>
              <a:t>7/16/2024</a:t>
            </a:fld>
            <a:endParaRPr lang="en-US" dirty="0"/>
          </a:p>
        </p:txBody>
      </p:sp>
      <p:sp>
        <p:nvSpPr>
          <p:cNvPr id="1029" name="Rectangle 5"/>
          <p:cNvSpPr>
            <a:spLocks noGrp="1" noChangeArrowheads="1"/>
          </p:cNvSpPr>
          <p:nvPr>
            <p:ph type="ftr" sz="quarter" idx="3"/>
          </p:nvPr>
        </p:nvSpPr>
        <p:spPr bwMode="auto">
          <a:xfrm>
            <a:off x="2209800" y="6629400"/>
            <a:ext cx="510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dirty="0"/>
              <a:t>copyright 2006 www.brainybetty.com ALL RIGHTS RESERVED.</a:t>
            </a: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1440633-1D41-42B0-AF0A-28E2F173D96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hecker dir="vert"/>
  </p:transition>
  <p:hf hdr="0"/>
  <p:txStyles>
    <p:titleStyle>
      <a:lvl1pPr algn="ctr" rtl="0" eaLnBrk="1" fontAlgn="base" hangingPunct="1">
        <a:spcBef>
          <a:spcPct val="0"/>
        </a:spcBef>
        <a:spcAft>
          <a:spcPct val="0"/>
        </a:spcAft>
        <a:defRPr sz="4800">
          <a:solidFill>
            <a:schemeClr val="tx2"/>
          </a:solidFill>
          <a:latin typeface="+mj-lt"/>
          <a:ea typeface="+mj-ea"/>
          <a:cs typeface="+mj-cs"/>
        </a:defRPr>
      </a:lvl1pPr>
      <a:lvl2pPr algn="ctr" rtl="0" eaLnBrk="1" fontAlgn="base" hangingPunct="1">
        <a:spcBef>
          <a:spcPct val="0"/>
        </a:spcBef>
        <a:spcAft>
          <a:spcPct val="0"/>
        </a:spcAft>
        <a:defRPr sz="4800">
          <a:solidFill>
            <a:schemeClr val="tx2"/>
          </a:solidFill>
          <a:latin typeface="Andy" pitchFamily="66" charset="0"/>
        </a:defRPr>
      </a:lvl2pPr>
      <a:lvl3pPr algn="ctr" rtl="0" eaLnBrk="1" fontAlgn="base" hangingPunct="1">
        <a:spcBef>
          <a:spcPct val="0"/>
        </a:spcBef>
        <a:spcAft>
          <a:spcPct val="0"/>
        </a:spcAft>
        <a:defRPr sz="4800">
          <a:solidFill>
            <a:schemeClr val="tx2"/>
          </a:solidFill>
          <a:latin typeface="Andy" pitchFamily="66" charset="0"/>
        </a:defRPr>
      </a:lvl3pPr>
      <a:lvl4pPr algn="ctr" rtl="0" eaLnBrk="1" fontAlgn="base" hangingPunct="1">
        <a:spcBef>
          <a:spcPct val="0"/>
        </a:spcBef>
        <a:spcAft>
          <a:spcPct val="0"/>
        </a:spcAft>
        <a:defRPr sz="4800">
          <a:solidFill>
            <a:schemeClr val="tx2"/>
          </a:solidFill>
          <a:latin typeface="Andy" pitchFamily="66" charset="0"/>
        </a:defRPr>
      </a:lvl4pPr>
      <a:lvl5pPr algn="ctr" rtl="0" eaLnBrk="1" fontAlgn="base" hangingPunct="1">
        <a:spcBef>
          <a:spcPct val="0"/>
        </a:spcBef>
        <a:spcAft>
          <a:spcPct val="0"/>
        </a:spcAft>
        <a:defRPr sz="4800">
          <a:solidFill>
            <a:schemeClr val="tx2"/>
          </a:solidFill>
          <a:latin typeface="Andy" pitchFamily="66" charset="0"/>
        </a:defRPr>
      </a:lvl5pPr>
      <a:lvl6pPr marL="457200" algn="ctr" rtl="0" eaLnBrk="1" fontAlgn="base" hangingPunct="1">
        <a:spcBef>
          <a:spcPct val="0"/>
        </a:spcBef>
        <a:spcAft>
          <a:spcPct val="0"/>
        </a:spcAft>
        <a:defRPr sz="4800">
          <a:solidFill>
            <a:schemeClr val="tx2"/>
          </a:solidFill>
          <a:latin typeface="Andy" pitchFamily="66" charset="0"/>
        </a:defRPr>
      </a:lvl6pPr>
      <a:lvl7pPr marL="914400" algn="ctr" rtl="0" eaLnBrk="1" fontAlgn="base" hangingPunct="1">
        <a:spcBef>
          <a:spcPct val="0"/>
        </a:spcBef>
        <a:spcAft>
          <a:spcPct val="0"/>
        </a:spcAft>
        <a:defRPr sz="4800">
          <a:solidFill>
            <a:schemeClr val="tx2"/>
          </a:solidFill>
          <a:latin typeface="Andy" pitchFamily="66" charset="0"/>
        </a:defRPr>
      </a:lvl7pPr>
      <a:lvl8pPr marL="1371600" algn="ctr" rtl="0" eaLnBrk="1" fontAlgn="base" hangingPunct="1">
        <a:spcBef>
          <a:spcPct val="0"/>
        </a:spcBef>
        <a:spcAft>
          <a:spcPct val="0"/>
        </a:spcAft>
        <a:defRPr sz="4800">
          <a:solidFill>
            <a:schemeClr val="tx2"/>
          </a:solidFill>
          <a:latin typeface="Andy" pitchFamily="66" charset="0"/>
        </a:defRPr>
      </a:lvl8pPr>
      <a:lvl9pPr marL="1828800" algn="ctr" rtl="0" eaLnBrk="1" fontAlgn="base" hangingPunct="1">
        <a:spcBef>
          <a:spcPct val="0"/>
        </a:spcBef>
        <a:spcAft>
          <a:spcPct val="0"/>
        </a:spcAft>
        <a:defRPr sz="4800">
          <a:solidFill>
            <a:schemeClr val="tx2"/>
          </a:solidFill>
          <a:latin typeface="Andy" pitchFamily="66"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371600" y="548680"/>
            <a:ext cx="7304856" cy="5090120"/>
          </a:xfrm>
        </p:spPr>
        <p:txBody>
          <a:bodyPr/>
          <a:lstStyle/>
          <a:p>
            <a:r>
              <a:rPr lang="en-US" sz="8000" b="1" dirty="0" smtClean="0">
                <a:solidFill>
                  <a:srgbClr val="C00000"/>
                </a:solidFill>
                <a:effectLst>
                  <a:outerShdw blurRad="38100" dist="38100" dir="2700000" algn="tl">
                    <a:srgbClr val="000000">
                      <a:alpha val="43137"/>
                    </a:srgbClr>
                  </a:outerShdw>
                </a:effectLst>
                <a:latin typeface="+mj-lt"/>
              </a:rPr>
              <a:t>46. </a:t>
            </a:r>
          </a:p>
          <a:p>
            <a:r>
              <a:rPr lang="en-US" sz="9600" b="1" dirty="0" smtClean="0">
                <a:solidFill>
                  <a:srgbClr val="C00000"/>
                </a:solidFill>
                <a:effectLst>
                  <a:outerShdw blurRad="38100" dist="38100" dir="2700000" algn="tl">
                    <a:srgbClr val="000000">
                      <a:alpha val="43137"/>
                    </a:srgbClr>
                  </a:outerShdw>
                </a:effectLst>
                <a:latin typeface="+mj-lt"/>
              </a:rPr>
              <a:t>L’article</a:t>
            </a:r>
            <a:r>
              <a:rPr lang="en-US" sz="8000" b="1" dirty="0" smtClean="0">
                <a:solidFill>
                  <a:srgbClr val="C00000"/>
                </a:solidFill>
                <a:effectLst>
                  <a:outerShdw blurRad="38100" dist="38100" dir="2700000" algn="tl">
                    <a:srgbClr val="000000">
                      <a:alpha val="43137"/>
                    </a:srgbClr>
                  </a:outerShdw>
                </a:effectLst>
                <a:latin typeface="+mj-lt"/>
              </a:rPr>
              <a:t> </a:t>
            </a:r>
            <a:r>
              <a:rPr lang="en-US" sz="11500" b="1" dirty="0" smtClean="0">
                <a:solidFill>
                  <a:srgbClr val="C00000"/>
                </a:solidFill>
                <a:effectLst>
                  <a:outerShdw blurRad="38100" dist="38100" dir="2700000" algn="tl">
                    <a:srgbClr val="000000">
                      <a:alpha val="43137"/>
                    </a:srgbClr>
                  </a:outerShdw>
                </a:effectLst>
                <a:latin typeface="+mj-lt"/>
              </a:rPr>
              <a:t>partitif</a:t>
            </a:r>
            <a:endParaRPr lang="en-US" sz="8000" b="1" dirty="0">
              <a:solidFill>
                <a:srgbClr val="C00000"/>
              </a:solidFill>
              <a:effectLst>
                <a:outerShdw blurRad="38100" dist="38100" dir="2700000" algn="tl">
                  <a:srgbClr val="000000">
                    <a:alpha val="43137"/>
                  </a:srgbClr>
                </a:outerShdw>
              </a:effectLst>
              <a:latin typeface="+mj-lt"/>
            </a:endParaRPr>
          </a:p>
        </p:txBody>
      </p:sp>
    </p:spTree>
  </p:cSld>
  <p:clrMapOvr>
    <a:masterClrMapping/>
  </p:clrMapOvr>
  <p:transition spd="slow">
    <p:checke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pPr algn="just"/>
            <a:r>
              <a:rPr lang="fr-FR" sz="3600" dirty="0" smtClean="0">
                <a:solidFill>
                  <a:schemeClr val="accent2">
                    <a:lumMod val="50000"/>
                  </a:schemeClr>
                </a:solidFill>
                <a:latin typeface="+mj-lt"/>
              </a:rPr>
              <a:t>1. Veux-tu ……riz? Non, je n’aime pas le riz. </a:t>
            </a:r>
          </a:p>
          <a:p>
            <a:pPr algn="just"/>
            <a:r>
              <a:rPr lang="fr-FR" sz="3600" dirty="0" smtClean="0">
                <a:solidFill>
                  <a:schemeClr val="accent2">
                    <a:lumMod val="50000"/>
                  </a:schemeClr>
                </a:solidFill>
                <a:latin typeface="+mj-lt"/>
              </a:rPr>
              <a:t>2. Veux-tu ……frittes? Non, je n’aime pas les frittes. </a:t>
            </a:r>
          </a:p>
          <a:p>
            <a:pPr algn="just"/>
            <a:r>
              <a:rPr lang="fr-FR" sz="3600" dirty="0" smtClean="0">
                <a:solidFill>
                  <a:schemeClr val="accent2">
                    <a:lumMod val="50000"/>
                  </a:schemeClr>
                </a:solidFill>
                <a:latin typeface="+mj-lt"/>
              </a:rPr>
              <a:t>3. Veux-tu ……légumes? Non, je n’aime pas les légumes. </a:t>
            </a:r>
          </a:p>
          <a:p>
            <a:pPr algn="just"/>
            <a:r>
              <a:rPr lang="fr-FR" sz="3600" dirty="0" smtClean="0">
                <a:solidFill>
                  <a:schemeClr val="accent2">
                    <a:lumMod val="50000"/>
                  </a:schemeClr>
                </a:solidFill>
                <a:latin typeface="+mj-lt"/>
              </a:rPr>
              <a:t>4. Veux-tu …...limonade? Non, je n’aime pas la limonade.</a:t>
            </a:r>
          </a:p>
          <a:p>
            <a:pPr algn="just"/>
            <a:r>
              <a:rPr lang="fr-FR" sz="3600" dirty="0" smtClean="0">
                <a:solidFill>
                  <a:schemeClr val="accent2">
                    <a:lumMod val="50000"/>
                  </a:schemeClr>
                </a:solidFill>
                <a:latin typeface="+mj-lt"/>
              </a:rPr>
              <a:t>5. Veux-tu ……eau? Non, je n’aime pas l’eau. </a:t>
            </a:r>
            <a:r>
              <a:rPr lang="fr-FR" sz="3600" dirty="0" smtClean="0">
                <a:solidFill>
                  <a:schemeClr val="accent2">
                    <a:lumMod val="50000"/>
                  </a:schemeClr>
                </a:solidFill>
                <a:latin typeface="+mj-lt"/>
              </a:rPr>
              <a:t>                                                    </a:t>
            </a:r>
            <a:r>
              <a:rPr lang="fr-FR" sz="3600" dirty="0" smtClean="0">
                <a:solidFill>
                  <a:schemeClr val="accent2">
                    <a:lumMod val="50000"/>
                  </a:schemeClr>
                </a:solidFill>
              </a:rPr>
              <a:t>(</a:t>
            </a:r>
            <a:r>
              <a:rPr lang="fr-FR" sz="3600" dirty="0" smtClean="0">
                <a:solidFill>
                  <a:schemeClr val="accent2">
                    <a:lumMod val="50000"/>
                  </a:schemeClr>
                </a:solidFill>
              </a:rPr>
              <a:t>f)</a:t>
            </a:r>
            <a:endParaRPr lang="fr-FR" sz="3600" dirty="0" smtClean="0">
              <a:solidFill>
                <a:schemeClr val="accent2">
                  <a:lumMod val="50000"/>
                </a:schemeClr>
              </a:solidFill>
              <a:latin typeface="+mj-lt"/>
            </a:endParaRPr>
          </a:p>
          <a:p>
            <a:pPr algn="just"/>
            <a:endParaRPr lang="fr-FR" sz="3600" dirty="0" smtClean="0">
              <a:solidFill>
                <a:schemeClr val="accent2">
                  <a:lumMod val="50000"/>
                </a:schemeClr>
              </a:solidFill>
              <a:latin typeface="+mj-lt"/>
            </a:endParaRPr>
          </a:p>
          <a:p>
            <a:pPr algn="just"/>
            <a:endParaRPr lang="fr-FR" sz="3600" dirty="0" smtClean="0">
              <a:solidFill>
                <a:schemeClr val="accent2">
                  <a:lumMod val="50000"/>
                </a:schemeClr>
              </a:solidFill>
              <a:latin typeface="+mj-lt"/>
            </a:endParaRPr>
          </a:p>
        </p:txBody>
      </p:sp>
    </p:spTree>
  </p:cSld>
  <p:clrMapOvr>
    <a:masterClrMapping/>
  </p:clrMapOvr>
  <p:transition spd="slow">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9632" y="260648"/>
            <a:ext cx="7056784" cy="6192688"/>
          </a:xfrm>
        </p:spPr>
        <p:txBody>
          <a:bodyPr/>
          <a:lstStyle/>
          <a:p>
            <a:r>
              <a:rPr lang="fr-FR" sz="5400" dirty="0" smtClean="0">
                <a:solidFill>
                  <a:schemeClr val="accent2">
                    <a:lumMod val="50000"/>
                  </a:schemeClr>
                </a:solidFill>
                <a:latin typeface="+mj-lt"/>
              </a:rPr>
              <a:t>Dans le </a:t>
            </a:r>
            <a:r>
              <a:rPr lang="el-GR" sz="5400" dirty="0" smtClean="0">
                <a:solidFill>
                  <a:schemeClr val="accent2">
                    <a:lumMod val="50000"/>
                  </a:schemeClr>
                </a:solidFill>
                <a:latin typeface="+mj-lt"/>
              </a:rPr>
              <a:t>«</a:t>
            </a:r>
            <a:r>
              <a:rPr lang="fr-FR" sz="5400" i="1" dirty="0" smtClean="0">
                <a:solidFill>
                  <a:schemeClr val="accent2">
                    <a:lumMod val="50000"/>
                  </a:schemeClr>
                </a:solidFill>
                <a:latin typeface="+mj-lt"/>
              </a:rPr>
              <a:t>Maxi Mac</a:t>
            </a:r>
            <a:r>
              <a:rPr lang="el-GR" sz="5400" dirty="0" smtClean="0">
                <a:solidFill>
                  <a:schemeClr val="accent2">
                    <a:lumMod val="50000"/>
                  </a:schemeClr>
                </a:solidFill>
                <a:latin typeface="+mj-lt"/>
              </a:rPr>
              <a:t>»</a:t>
            </a:r>
            <a:r>
              <a:rPr lang="fr-FR" sz="5400" dirty="0" smtClean="0">
                <a:solidFill>
                  <a:schemeClr val="accent2">
                    <a:lumMod val="50000"/>
                  </a:schemeClr>
                </a:solidFill>
                <a:latin typeface="+mj-lt"/>
              </a:rPr>
              <a:t> </a:t>
            </a:r>
            <a:endParaRPr lang="el-GR" sz="5400" dirty="0" smtClean="0">
              <a:solidFill>
                <a:schemeClr val="accent2">
                  <a:lumMod val="50000"/>
                </a:schemeClr>
              </a:solidFill>
              <a:latin typeface="+mj-lt"/>
            </a:endParaRPr>
          </a:p>
          <a:p>
            <a:r>
              <a:rPr lang="fr-FR" sz="5400" dirty="0" smtClean="0">
                <a:solidFill>
                  <a:schemeClr val="accent2">
                    <a:lumMod val="50000"/>
                  </a:schemeClr>
                </a:solidFill>
                <a:latin typeface="+mj-lt"/>
              </a:rPr>
              <a:t>il n’y a pas </a:t>
            </a:r>
            <a:r>
              <a:rPr lang="fr-FR" sz="5400" dirty="0" smtClean="0">
                <a:solidFill>
                  <a:schemeClr val="accent2">
                    <a:lumMod val="50000"/>
                  </a:schemeClr>
                </a:solidFill>
                <a:effectLst>
                  <a:outerShdw blurRad="38100" dist="38100" dir="2700000" algn="tl">
                    <a:srgbClr val="000000">
                      <a:alpha val="43137"/>
                    </a:srgbClr>
                  </a:outerShdw>
                </a:effectLst>
                <a:latin typeface="+mj-lt"/>
              </a:rPr>
              <a:t>de</a:t>
            </a:r>
            <a:r>
              <a:rPr lang="fr-FR" sz="5400" dirty="0" smtClean="0">
                <a:solidFill>
                  <a:schemeClr val="accent2">
                    <a:lumMod val="50000"/>
                  </a:schemeClr>
                </a:solidFill>
                <a:latin typeface="+mj-lt"/>
              </a:rPr>
              <a:t> poisson, il n’y a pas </a:t>
            </a:r>
            <a:r>
              <a:rPr lang="fr-FR" sz="5400" dirty="0" smtClean="0">
                <a:solidFill>
                  <a:schemeClr val="accent2">
                    <a:lumMod val="50000"/>
                  </a:schemeClr>
                </a:solidFill>
                <a:effectLst>
                  <a:outerShdw blurRad="38100" dist="38100" dir="2700000" algn="tl">
                    <a:srgbClr val="000000">
                      <a:alpha val="43137"/>
                    </a:srgbClr>
                  </a:outerShdw>
                </a:effectLst>
                <a:latin typeface="+mj-lt"/>
              </a:rPr>
              <a:t>de</a:t>
            </a:r>
            <a:r>
              <a:rPr lang="fr-FR" sz="5400" dirty="0" smtClean="0">
                <a:solidFill>
                  <a:schemeClr val="accent2">
                    <a:lumMod val="50000"/>
                  </a:schemeClr>
                </a:solidFill>
                <a:latin typeface="+mj-lt"/>
              </a:rPr>
              <a:t> riz, </a:t>
            </a:r>
          </a:p>
          <a:p>
            <a:r>
              <a:rPr lang="fr-FR" sz="5400" dirty="0" smtClean="0">
                <a:solidFill>
                  <a:schemeClr val="accent2">
                    <a:lumMod val="50000"/>
                  </a:schemeClr>
                </a:solidFill>
                <a:latin typeface="+mj-lt"/>
              </a:rPr>
              <a:t>il n’y a pas </a:t>
            </a:r>
            <a:r>
              <a:rPr lang="fr-FR" sz="5400" dirty="0" smtClean="0">
                <a:solidFill>
                  <a:schemeClr val="accent2">
                    <a:lumMod val="50000"/>
                  </a:schemeClr>
                </a:solidFill>
                <a:effectLst>
                  <a:outerShdw blurRad="38100" dist="38100" dir="2700000" algn="tl">
                    <a:srgbClr val="000000">
                      <a:alpha val="43137"/>
                    </a:srgbClr>
                  </a:outerShdw>
                </a:effectLst>
                <a:latin typeface="+mj-lt"/>
              </a:rPr>
              <a:t>de</a:t>
            </a:r>
            <a:r>
              <a:rPr lang="fr-FR" sz="5400" dirty="0" smtClean="0">
                <a:solidFill>
                  <a:schemeClr val="accent2">
                    <a:lumMod val="50000"/>
                  </a:schemeClr>
                </a:solidFill>
                <a:latin typeface="+mj-lt"/>
              </a:rPr>
              <a:t> bacon, </a:t>
            </a:r>
            <a:r>
              <a:rPr lang="fr-FR" sz="5400" dirty="0" smtClean="0">
                <a:solidFill>
                  <a:schemeClr val="accent2">
                    <a:lumMod val="50000"/>
                  </a:schemeClr>
                </a:solidFill>
                <a:effectLst>
                  <a:outerShdw blurRad="38100" dist="38100" dir="2700000" algn="tl">
                    <a:srgbClr val="000000">
                      <a:alpha val="43137"/>
                    </a:srgbClr>
                  </a:outerShdw>
                </a:effectLst>
                <a:latin typeface="+mj-lt"/>
              </a:rPr>
              <a:t>de</a:t>
            </a:r>
            <a:r>
              <a:rPr lang="fr-FR" sz="5400" dirty="0" smtClean="0">
                <a:solidFill>
                  <a:schemeClr val="accent2">
                    <a:lumMod val="50000"/>
                  </a:schemeClr>
                </a:solidFill>
                <a:latin typeface="+mj-lt"/>
              </a:rPr>
              <a:t> citron, </a:t>
            </a:r>
            <a:r>
              <a:rPr lang="fr-FR" sz="5400" dirty="0" smtClean="0">
                <a:solidFill>
                  <a:schemeClr val="accent2">
                    <a:lumMod val="50000"/>
                  </a:schemeClr>
                </a:solidFill>
                <a:effectLst>
                  <a:outerShdw blurRad="38100" dist="38100" dir="2700000" algn="tl">
                    <a:srgbClr val="000000">
                      <a:alpha val="43137"/>
                    </a:srgbClr>
                  </a:outerShdw>
                </a:effectLst>
                <a:latin typeface="+mj-lt"/>
              </a:rPr>
              <a:t>de</a:t>
            </a:r>
            <a:r>
              <a:rPr lang="fr-FR" sz="5400" dirty="0" smtClean="0">
                <a:solidFill>
                  <a:schemeClr val="accent2">
                    <a:lumMod val="50000"/>
                  </a:schemeClr>
                </a:solidFill>
                <a:latin typeface="+mj-lt"/>
              </a:rPr>
              <a:t> pâtes. </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el-GR" sz="4800" b="1" dirty="0" smtClean="0">
                <a:solidFill>
                  <a:srgbClr val="C00000"/>
                </a:solidFill>
                <a:effectLst>
                  <a:outerShdw blurRad="38100" dist="38100" dir="2700000" algn="tl">
                    <a:srgbClr val="000000">
                      <a:alpha val="43137"/>
                    </a:srgbClr>
                  </a:outerShdw>
                </a:effectLst>
                <a:latin typeface="+mj-lt"/>
              </a:rPr>
              <a:t>Στον αρνητικό τύπο, το μεριστικό άρθρο μετατρέπεται σε </a:t>
            </a:r>
            <a:r>
              <a:rPr lang="fr-FR" sz="4800" b="1" dirty="0" smtClean="0">
                <a:solidFill>
                  <a:srgbClr val="C00000"/>
                </a:solidFill>
                <a:effectLst>
                  <a:outerShdw blurRad="38100" dist="38100" dir="2700000" algn="tl">
                    <a:srgbClr val="000000">
                      <a:alpha val="43137"/>
                    </a:srgbClr>
                  </a:outerShdw>
                </a:effectLst>
                <a:latin typeface="+mj-lt"/>
              </a:rPr>
              <a:t>de (d’). </a:t>
            </a:r>
            <a:r>
              <a:rPr lang="el-GR" sz="4800" b="1" dirty="0" smtClean="0">
                <a:solidFill>
                  <a:srgbClr val="C00000"/>
                </a:solidFill>
                <a:effectLst>
                  <a:outerShdw blurRad="38100" dist="38100" dir="2700000" algn="tl">
                    <a:srgbClr val="000000">
                      <a:alpha val="43137"/>
                    </a:srgbClr>
                  </a:outerShdw>
                </a:effectLst>
                <a:latin typeface="+mj-lt"/>
              </a:rPr>
              <a:t>Το ίδιο και το αόριστο</a:t>
            </a:r>
            <a:endParaRPr lang="fr-FR" sz="4800" b="1" dirty="0" smtClean="0">
              <a:solidFill>
                <a:srgbClr val="C00000"/>
              </a:solidFill>
              <a:effectLst>
                <a:outerShdw blurRad="38100" dist="38100" dir="2700000" algn="tl">
                  <a:srgbClr val="000000">
                    <a:alpha val="43137"/>
                  </a:srgbClr>
                </a:outerShdw>
              </a:effectLst>
              <a:latin typeface="+mj-lt"/>
            </a:endParaRPr>
          </a:p>
          <a:p>
            <a:r>
              <a:rPr lang="el-GR" sz="4800" dirty="0" smtClean="0">
                <a:solidFill>
                  <a:schemeClr val="accent2">
                    <a:lumMod val="50000"/>
                  </a:schemeClr>
                </a:solidFill>
                <a:latin typeface="+mj-lt"/>
              </a:rPr>
              <a:t>ΠΡΟΣΟΧΗ: όχι το οριστικό!!!</a:t>
            </a:r>
          </a:p>
          <a:p>
            <a:r>
              <a:rPr lang="fr-FR" sz="4800" dirty="0" smtClean="0">
                <a:solidFill>
                  <a:schemeClr val="accent2">
                    <a:lumMod val="50000"/>
                  </a:schemeClr>
                </a:solidFill>
                <a:latin typeface="+mj-lt"/>
              </a:rPr>
              <a:t>Je ne mange pas de frites, je n’aime pas les frites. </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por\OneDrive\Υπολογιστής\partitifs-et-negation.jpg"/>
          <p:cNvPicPr>
            <a:picLocks noChangeAspect="1" noChangeArrowheads="1"/>
          </p:cNvPicPr>
          <p:nvPr/>
        </p:nvPicPr>
        <p:blipFill>
          <a:blip r:embed="rId2" cstate="print"/>
          <a:srcRect/>
          <a:stretch>
            <a:fillRect/>
          </a:stretch>
        </p:blipFill>
        <p:spPr bwMode="auto">
          <a:xfrm>
            <a:off x="971600" y="0"/>
            <a:ext cx="7776864" cy="6900938"/>
          </a:xfrm>
          <a:prstGeom prst="rect">
            <a:avLst/>
          </a:prstGeom>
          <a:noFill/>
        </p:spPr>
      </p:pic>
    </p:spTree>
  </p:cSld>
  <p:clrMapOvr>
    <a:masterClrMapping/>
  </p:clrMapOvr>
  <p:transition spd="slow">
    <p:checke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800" u="sng" dirty="0" smtClean="0">
                <a:solidFill>
                  <a:schemeClr val="accent2">
                    <a:lumMod val="50000"/>
                  </a:schemeClr>
                </a:solidFill>
                <a:latin typeface="+mj-lt"/>
              </a:rPr>
              <a:t>Complète avec un </a:t>
            </a:r>
            <a:r>
              <a:rPr lang="fr-FR" sz="4800" u="sng" smtClean="0">
                <a:solidFill>
                  <a:schemeClr val="accent2">
                    <a:lumMod val="50000"/>
                  </a:schemeClr>
                </a:solidFill>
                <a:latin typeface="+mj-lt"/>
              </a:rPr>
              <a:t>article </a:t>
            </a:r>
            <a:r>
              <a:rPr lang="fr-FR" sz="4800" u="sng" smtClean="0">
                <a:solidFill>
                  <a:schemeClr val="accent2">
                    <a:lumMod val="50000"/>
                  </a:schemeClr>
                </a:solidFill>
                <a:latin typeface="+mj-lt"/>
              </a:rPr>
              <a:t> </a:t>
            </a:r>
            <a:r>
              <a:rPr lang="fr-FR" sz="4800" smtClean="0">
                <a:solidFill>
                  <a:schemeClr val="accent2">
                    <a:lumMod val="50000"/>
                  </a:schemeClr>
                </a:solidFill>
              </a:rPr>
              <a:t>(f)</a:t>
            </a:r>
            <a:endParaRPr lang="fr-FR" sz="4800" u="sng" dirty="0" smtClean="0">
              <a:solidFill>
                <a:schemeClr val="accent2">
                  <a:lumMod val="50000"/>
                </a:schemeClr>
              </a:solidFill>
              <a:latin typeface="+mj-lt"/>
            </a:endParaRPr>
          </a:p>
          <a:p>
            <a:pPr marL="914400" indent="-914400" algn="l"/>
            <a:r>
              <a:rPr lang="en-US" sz="4400" dirty="0" smtClean="0">
                <a:solidFill>
                  <a:schemeClr val="accent2">
                    <a:lumMod val="50000"/>
                  </a:schemeClr>
                </a:solidFill>
                <a:latin typeface="+mj-lt"/>
              </a:rPr>
              <a:t>Dans la salade grecque il y a …… feta, …… tomates, …… poivrons, …… concombres, …… oignons, …… huile et ……sel. Il n’y a pas ……citron, …… persil, …… poisson, ……..ail. </a:t>
            </a:r>
            <a:endParaRPr lang="en-US" sz="4400" dirty="0">
              <a:solidFill>
                <a:schemeClr val="accent2">
                  <a:lumMod val="50000"/>
                </a:schemeClr>
              </a:solidFill>
              <a:latin typeface="+mj-lt"/>
            </a:endParaRPr>
          </a:p>
        </p:txBody>
      </p:sp>
    </p:spTree>
  </p:cSld>
  <p:clrMapOvr>
    <a:masterClrMapping/>
  </p:clrMapOvr>
  <p:transition spd="slow">
    <p:checke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800" u="sng" dirty="0" smtClean="0">
                <a:solidFill>
                  <a:schemeClr val="accent2">
                    <a:lumMod val="50000"/>
                  </a:schemeClr>
                </a:solidFill>
                <a:latin typeface="+mj-lt"/>
              </a:rPr>
              <a:t>Mets à la forme négative</a:t>
            </a:r>
          </a:p>
          <a:p>
            <a:pPr marL="742950" indent="-742950" algn="l">
              <a:buAutoNum type="arabicPeriod"/>
            </a:pPr>
            <a:r>
              <a:rPr lang="fr-FR" sz="4400" dirty="0" smtClean="0">
                <a:solidFill>
                  <a:schemeClr val="accent2">
                    <a:lumMod val="50000"/>
                  </a:schemeClr>
                </a:solidFill>
                <a:latin typeface="+mj-lt"/>
              </a:rPr>
              <a:t>Il y a du sel dans le placard</a:t>
            </a:r>
          </a:p>
          <a:p>
            <a:pPr marL="742950" indent="-742950" algn="l">
              <a:buAutoNum type="arabicPeriod"/>
            </a:pPr>
            <a:r>
              <a:rPr lang="fr-FR" sz="4400" dirty="0" smtClean="0">
                <a:solidFill>
                  <a:schemeClr val="accent2">
                    <a:lumMod val="50000"/>
                  </a:schemeClr>
                </a:solidFill>
                <a:latin typeface="+mj-lt"/>
              </a:rPr>
              <a:t>Vous servez de l’ouzo</a:t>
            </a:r>
          </a:p>
          <a:p>
            <a:pPr marL="742950" indent="-742950" algn="l">
              <a:buAutoNum type="arabicPeriod"/>
            </a:pPr>
            <a:r>
              <a:rPr lang="fr-FR" sz="4400" dirty="0" smtClean="0">
                <a:solidFill>
                  <a:schemeClr val="accent2">
                    <a:lumMod val="50000"/>
                  </a:schemeClr>
                </a:solidFill>
                <a:latin typeface="+mj-lt"/>
              </a:rPr>
              <a:t>Je mange des céréales</a:t>
            </a:r>
          </a:p>
          <a:p>
            <a:pPr marL="742950" indent="-742950" algn="l">
              <a:buAutoNum type="arabicPeriod"/>
            </a:pPr>
            <a:r>
              <a:rPr lang="fr-FR" sz="4400" dirty="0" smtClean="0">
                <a:solidFill>
                  <a:schemeClr val="accent2">
                    <a:lumMod val="50000"/>
                  </a:schemeClr>
                </a:solidFill>
                <a:latin typeface="+mj-lt"/>
              </a:rPr>
              <a:t>On déteste les biscuits</a:t>
            </a:r>
          </a:p>
          <a:p>
            <a:pPr marL="742950" indent="-742950" algn="l">
              <a:buAutoNum type="arabicPeriod"/>
            </a:pPr>
            <a:r>
              <a:rPr lang="fr-FR" sz="4400" dirty="0" smtClean="0">
                <a:solidFill>
                  <a:schemeClr val="accent2">
                    <a:lumMod val="50000"/>
                  </a:schemeClr>
                </a:solidFill>
                <a:latin typeface="+mj-lt"/>
              </a:rPr>
              <a:t>Je prends un sandwich</a:t>
            </a:r>
          </a:p>
          <a:p>
            <a:pPr marL="742950" indent="-742950" algn="l">
              <a:buAutoNum type="arabicPeriod"/>
            </a:pPr>
            <a:r>
              <a:rPr lang="fr-FR" sz="4400" dirty="0" smtClean="0">
                <a:solidFill>
                  <a:schemeClr val="accent2">
                    <a:lumMod val="50000"/>
                  </a:schemeClr>
                </a:solidFill>
                <a:latin typeface="+mj-lt"/>
              </a:rPr>
              <a:t>Nous buvons de la bière</a:t>
            </a:r>
          </a:p>
          <a:p>
            <a:pPr marL="742950" indent="-742950" algn="l">
              <a:buAutoNum type="arabicPeriod"/>
            </a:pPr>
            <a:r>
              <a:rPr lang="fr-FR" sz="4400" dirty="0" smtClean="0">
                <a:solidFill>
                  <a:schemeClr val="accent2">
                    <a:lumMod val="50000"/>
                  </a:schemeClr>
                </a:solidFill>
                <a:latin typeface="+mj-lt"/>
              </a:rPr>
              <a:t>Ils aiment le riz</a:t>
            </a:r>
            <a:endParaRPr lang="en-US" dirty="0">
              <a:solidFill>
                <a:schemeClr val="accent2">
                  <a:lumMod val="50000"/>
                </a:schemeClr>
              </a:solidFill>
              <a:latin typeface="+mj-lt"/>
            </a:endParaRPr>
          </a:p>
        </p:txBody>
      </p:sp>
    </p:spTree>
  </p:cSld>
  <p:clrMapOvr>
    <a:masterClrMapping/>
  </p:clrMapOvr>
  <p:transition spd="slow">
    <p:checke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23528" y="260648"/>
            <a:ext cx="8568952" cy="6192688"/>
          </a:xfrm>
        </p:spPr>
        <p:txBody>
          <a:bodyPr/>
          <a:lstStyle/>
          <a:p>
            <a:r>
              <a:rPr lang="fr-FR" sz="4800" u="sng" dirty="0" smtClean="0">
                <a:solidFill>
                  <a:schemeClr val="accent2">
                    <a:lumMod val="50000"/>
                  </a:schemeClr>
                </a:solidFill>
                <a:latin typeface="+mj-lt"/>
              </a:rPr>
              <a:t>Complète avec un </a:t>
            </a:r>
            <a:r>
              <a:rPr lang="fr-FR" sz="4800" u="sng" dirty="0" smtClean="0">
                <a:solidFill>
                  <a:schemeClr val="accent2">
                    <a:lumMod val="50000"/>
                  </a:schemeClr>
                </a:solidFill>
                <a:latin typeface="+mj-lt"/>
              </a:rPr>
              <a:t>article   </a:t>
            </a:r>
            <a:r>
              <a:rPr lang="fr-FR" sz="4800" dirty="0" smtClean="0">
                <a:solidFill>
                  <a:schemeClr val="accent2">
                    <a:lumMod val="50000"/>
                  </a:schemeClr>
                </a:solidFill>
              </a:rPr>
              <a:t>(f)</a:t>
            </a:r>
            <a:endParaRPr lang="fr-FR" sz="4800" u="sng" dirty="0" smtClean="0">
              <a:solidFill>
                <a:schemeClr val="accent2">
                  <a:lumMod val="50000"/>
                </a:schemeClr>
              </a:solidFill>
              <a:latin typeface="+mj-lt"/>
            </a:endParaRPr>
          </a:p>
          <a:p>
            <a:pPr marL="914400" indent="-914400" algn="just"/>
            <a:r>
              <a:rPr lang="en-US" dirty="0" smtClean="0">
                <a:solidFill>
                  <a:schemeClr val="accent2">
                    <a:lumMod val="50000"/>
                  </a:schemeClr>
                </a:solidFill>
                <a:latin typeface="+mj-lt"/>
              </a:rPr>
              <a:t>       Tous les matins, Pauline va au marché pour acheter …… fruits. En hiver elle achète …… oranges, ……bananes, …… pommes. En été, elle achète …… fraises, …… abricots, …… tomates. Elle n’achète pas …….cerises, elle déteste ………cerises.</a:t>
            </a:r>
            <a:r>
              <a:rPr lang="en-US" sz="4400" dirty="0" smtClean="0">
                <a:solidFill>
                  <a:schemeClr val="accent2">
                    <a:lumMod val="50000"/>
                  </a:schemeClr>
                </a:solidFill>
                <a:latin typeface="+mj-lt"/>
              </a:rPr>
              <a:t> </a:t>
            </a:r>
            <a:endParaRPr lang="en-US" sz="4400" dirty="0">
              <a:solidFill>
                <a:schemeClr val="accent2">
                  <a:lumMod val="50000"/>
                </a:schemeClr>
              </a:solidFill>
              <a:latin typeface="+mj-lt"/>
            </a:endParaRPr>
          </a:p>
        </p:txBody>
      </p:sp>
    </p:spTree>
  </p:cSld>
  <p:clrMapOvr>
    <a:masterClrMapping/>
  </p:clrMapOvr>
  <p:transition spd="slow">
    <p:checke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800" u="sng" dirty="0" smtClean="0">
                <a:solidFill>
                  <a:schemeClr val="accent2">
                    <a:lumMod val="50000"/>
                  </a:schemeClr>
                </a:solidFill>
                <a:latin typeface="+mj-lt"/>
              </a:rPr>
              <a:t>Complète avec un article </a:t>
            </a:r>
          </a:p>
          <a:p>
            <a:pPr marL="914400" indent="-914400" algn="l">
              <a:buAutoNum type="arabicPeriod"/>
            </a:pPr>
            <a:r>
              <a:rPr lang="en-US" dirty="0" smtClean="0">
                <a:solidFill>
                  <a:schemeClr val="accent2">
                    <a:lumMod val="50000"/>
                  </a:schemeClr>
                </a:solidFill>
                <a:latin typeface="+mj-lt"/>
              </a:rPr>
              <a:t>Je prends ……pain. </a:t>
            </a:r>
          </a:p>
          <a:p>
            <a:pPr marL="914400" indent="-914400" algn="l">
              <a:buAutoNum type="arabicPeriod"/>
            </a:pPr>
            <a:r>
              <a:rPr lang="en-US" dirty="0" smtClean="0">
                <a:solidFill>
                  <a:schemeClr val="accent2">
                    <a:lumMod val="50000"/>
                  </a:schemeClr>
                </a:solidFill>
                <a:latin typeface="+mj-lt"/>
              </a:rPr>
              <a:t>Je bois ……eau. </a:t>
            </a:r>
          </a:p>
          <a:p>
            <a:pPr marL="914400" indent="-914400" algn="l">
              <a:buAutoNum type="arabicPeriod"/>
            </a:pPr>
            <a:r>
              <a:rPr lang="en-US" dirty="0" smtClean="0">
                <a:solidFill>
                  <a:schemeClr val="accent2">
                    <a:lumMod val="50000"/>
                  </a:schemeClr>
                </a:solidFill>
                <a:latin typeface="+mj-lt"/>
              </a:rPr>
              <a:t>Tu ne veux pas ……eau. </a:t>
            </a:r>
          </a:p>
          <a:p>
            <a:pPr marL="914400" indent="-914400" algn="l">
              <a:buAutoNum type="arabicPeriod"/>
            </a:pPr>
            <a:r>
              <a:rPr lang="en-US" dirty="0" smtClean="0">
                <a:solidFill>
                  <a:schemeClr val="accent2">
                    <a:lumMod val="50000"/>
                  </a:schemeClr>
                </a:solidFill>
                <a:latin typeface="+mj-lt"/>
              </a:rPr>
              <a:t>Nous aimons ……bière. </a:t>
            </a:r>
          </a:p>
          <a:p>
            <a:pPr marL="914400" indent="-914400" algn="l">
              <a:buAutoNum type="arabicPeriod"/>
            </a:pPr>
            <a:r>
              <a:rPr lang="en-US" dirty="0" smtClean="0">
                <a:solidFill>
                  <a:schemeClr val="accent2">
                    <a:lumMod val="50000"/>
                  </a:schemeClr>
                </a:solidFill>
                <a:latin typeface="+mj-lt"/>
              </a:rPr>
              <a:t>Vous détestez ……oeufs. </a:t>
            </a:r>
          </a:p>
          <a:p>
            <a:pPr marL="914400" indent="-914400" algn="l">
              <a:buAutoNum type="arabicPeriod"/>
            </a:pPr>
            <a:r>
              <a:rPr lang="en-US" dirty="0" smtClean="0">
                <a:solidFill>
                  <a:schemeClr val="accent2">
                    <a:lumMod val="50000"/>
                  </a:schemeClr>
                </a:solidFill>
                <a:latin typeface="+mj-lt"/>
              </a:rPr>
              <a:t>Ils mangent ……biscuits. </a:t>
            </a:r>
          </a:p>
          <a:p>
            <a:pPr marL="914400" indent="-914400" algn="l">
              <a:buAutoNum type="arabicPeriod"/>
            </a:pPr>
            <a:r>
              <a:rPr lang="en-US" dirty="0" smtClean="0">
                <a:solidFill>
                  <a:schemeClr val="accent2">
                    <a:lumMod val="50000"/>
                  </a:schemeClr>
                </a:solidFill>
                <a:latin typeface="+mj-lt"/>
              </a:rPr>
              <a:t>Tu ne prends pas ……lait. </a:t>
            </a:r>
          </a:p>
          <a:p>
            <a:pPr marL="914400" indent="-914400" algn="l">
              <a:buAutoNum type="arabicPeriod"/>
            </a:pPr>
            <a:endParaRPr lang="en-US" sz="4400" dirty="0">
              <a:solidFill>
                <a:schemeClr val="accent2">
                  <a:lumMod val="50000"/>
                </a:schemeClr>
              </a:solidFill>
              <a:latin typeface="+mj-lt"/>
            </a:endParaRPr>
          </a:p>
        </p:txBody>
      </p:sp>
    </p:spTree>
  </p:cSld>
  <p:clrMapOvr>
    <a:masterClrMapping/>
  </p:clrMapOvr>
  <p:transition spd="slow">
    <p:checke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pPr marL="914400" indent="-914400" algn="l"/>
            <a:r>
              <a:rPr lang="en-US" dirty="0" smtClean="0">
                <a:solidFill>
                  <a:schemeClr val="accent2">
                    <a:lumMod val="50000"/>
                  </a:schemeClr>
                </a:solidFill>
                <a:latin typeface="+mj-lt"/>
              </a:rPr>
              <a:t>7.   Tu n’aimes pas ……lait </a:t>
            </a:r>
          </a:p>
          <a:p>
            <a:pPr marL="914400" indent="-914400" algn="l">
              <a:buAutoNum type="arabicPeriod" startAt="8"/>
            </a:pPr>
            <a:r>
              <a:rPr lang="en-US" dirty="0" smtClean="0">
                <a:solidFill>
                  <a:schemeClr val="accent2">
                    <a:lumMod val="50000"/>
                  </a:schemeClr>
                </a:solidFill>
                <a:latin typeface="+mj-lt"/>
              </a:rPr>
              <a:t>Il boit ……jus d’orange. </a:t>
            </a:r>
          </a:p>
          <a:p>
            <a:pPr marL="914400" indent="-914400" algn="l">
              <a:buAutoNum type="arabicPeriod" startAt="8"/>
            </a:pPr>
            <a:r>
              <a:rPr lang="en-US" dirty="0" smtClean="0">
                <a:solidFill>
                  <a:schemeClr val="accent2">
                    <a:lumMod val="50000"/>
                  </a:schemeClr>
                </a:solidFill>
                <a:latin typeface="+mj-lt"/>
              </a:rPr>
              <a:t>Ils aiment ……confiture. </a:t>
            </a:r>
          </a:p>
          <a:p>
            <a:pPr marL="914400" indent="-914400" algn="l">
              <a:buAutoNum type="arabicPeriod" startAt="8"/>
            </a:pPr>
            <a:r>
              <a:rPr lang="en-US" dirty="0" smtClean="0">
                <a:solidFill>
                  <a:schemeClr val="accent2">
                    <a:lumMod val="50000"/>
                  </a:schemeClr>
                </a:solidFill>
                <a:latin typeface="+mj-lt"/>
              </a:rPr>
              <a:t>Je prends ……sandwich avec ……beurre et ……jambon. </a:t>
            </a:r>
          </a:p>
          <a:p>
            <a:pPr marL="914400" indent="-914400" algn="l">
              <a:buAutoNum type="arabicPeriod" startAt="8"/>
            </a:pPr>
            <a:r>
              <a:rPr lang="en-US" dirty="0" smtClean="0">
                <a:solidFill>
                  <a:schemeClr val="accent2">
                    <a:lumMod val="50000"/>
                  </a:schemeClr>
                </a:solidFill>
                <a:latin typeface="+mj-lt"/>
              </a:rPr>
              <a:t>Ils prennent ….lait avec …sucre</a:t>
            </a:r>
          </a:p>
          <a:p>
            <a:pPr marL="914400" indent="-914400" algn="l">
              <a:buAutoNum type="arabicPeriod" startAt="8"/>
            </a:pPr>
            <a:r>
              <a:rPr lang="en-US" dirty="0" smtClean="0">
                <a:solidFill>
                  <a:schemeClr val="accent2">
                    <a:lumMod val="50000"/>
                  </a:schemeClr>
                </a:solidFill>
                <a:latin typeface="+mj-lt"/>
              </a:rPr>
              <a:t>Ils aiment ……croissants .</a:t>
            </a:r>
          </a:p>
          <a:p>
            <a:pPr marL="914400" indent="-914400" algn="l">
              <a:buAutoNum type="arabicPeriod" startAt="8"/>
            </a:pPr>
            <a:r>
              <a:rPr lang="en-US" dirty="0" smtClean="0">
                <a:solidFill>
                  <a:schemeClr val="accent2">
                    <a:lumMod val="50000"/>
                  </a:schemeClr>
                </a:solidFill>
                <a:latin typeface="+mj-lt"/>
              </a:rPr>
              <a:t>Ils ne prennent pas ……croissants. </a:t>
            </a:r>
          </a:p>
          <a:p>
            <a:pPr marL="914400" indent="-914400" algn="l">
              <a:buAutoNum type="arabicPeriod"/>
            </a:pPr>
            <a:endParaRPr lang="en-US" sz="4400" dirty="0">
              <a:solidFill>
                <a:schemeClr val="accent2">
                  <a:lumMod val="50000"/>
                </a:schemeClr>
              </a:solidFill>
              <a:latin typeface="+mj-lt"/>
            </a:endParaRPr>
          </a:p>
        </p:txBody>
      </p:sp>
    </p:spTree>
  </p:cSld>
  <p:clrMapOvr>
    <a:masterClrMapping/>
  </p:clrMapOvr>
  <p:transition spd="slow">
    <p:checke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8136904" cy="6192688"/>
          </a:xfrm>
        </p:spPr>
        <p:txBody>
          <a:bodyPr/>
          <a:lstStyle/>
          <a:p>
            <a:r>
              <a:rPr lang="fr-FR" sz="4800" u="sng" dirty="0" smtClean="0">
                <a:solidFill>
                  <a:schemeClr val="accent2">
                    <a:lumMod val="50000"/>
                  </a:schemeClr>
                </a:solidFill>
                <a:latin typeface="+mj-lt"/>
              </a:rPr>
              <a:t>Complète avec un article </a:t>
            </a:r>
            <a:r>
              <a:rPr lang="fr-FR" sz="4800" u="sng" dirty="0" smtClean="0">
                <a:solidFill>
                  <a:schemeClr val="accent2">
                    <a:lumMod val="50000"/>
                  </a:schemeClr>
                </a:solidFill>
                <a:latin typeface="+mj-lt"/>
              </a:rPr>
              <a:t> </a:t>
            </a:r>
            <a:r>
              <a:rPr lang="fr-FR" sz="4800" dirty="0" smtClean="0">
                <a:solidFill>
                  <a:schemeClr val="accent2">
                    <a:lumMod val="50000"/>
                  </a:schemeClr>
                </a:solidFill>
              </a:rPr>
              <a:t>(f)</a:t>
            </a:r>
            <a:endParaRPr lang="fr-FR" sz="4800" u="sng" dirty="0" smtClean="0">
              <a:solidFill>
                <a:schemeClr val="accent2">
                  <a:lumMod val="50000"/>
                </a:schemeClr>
              </a:solidFill>
              <a:latin typeface="+mj-lt"/>
            </a:endParaRPr>
          </a:p>
          <a:p>
            <a:pPr marL="914400" indent="-914400" algn="l">
              <a:buAutoNum type="arabicPeriod"/>
            </a:pPr>
            <a:r>
              <a:rPr lang="en-US" dirty="0" smtClean="0">
                <a:solidFill>
                  <a:schemeClr val="accent2">
                    <a:lumMod val="50000"/>
                  </a:schemeClr>
                </a:solidFill>
                <a:latin typeface="+mj-lt"/>
              </a:rPr>
              <a:t>Je voudrais ……jambon, ……huile, ……poivrons et ……sel.</a:t>
            </a:r>
          </a:p>
          <a:p>
            <a:pPr marL="914400" indent="-914400" algn="l">
              <a:buAutoNum type="arabicPeriod"/>
            </a:pPr>
            <a:r>
              <a:rPr lang="en-US" dirty="0" smtClean="0">
                <a:solidFill>
                  <a:schemeClr val="accent2">
                    <a:lumMod val="50000"/>
                  </a:schemeClr>
                </a:solidFill>
                <a:latin typeface="+mj-lt"/>
              </a:rPr>
              <a:t>Vous avez ……poulet? Non, mais j’ai ……pâtes et ……viande. </a:t>
            </a:r>
          </a:p>
          <a:p>
            <a:pPr marL="914400" indent="-914400" algn="l">
              <a:buAutoNum type="arabicPeriod"/>
            </a:pPr>
            <a:r>
              <a:rPr lang="en-US" dirty="0" smtClean="0">
                <a:solidFill>
                  <a:schemeClr val="accent2">
                    <a:lumMod val="50000"/>
                  </a:schemeClr>
                </a:solidFill>
                <a:latin typeface="+mj-lt"/>
              </a:rPr>
              <a:t>Pour faire des crêpes, vous prenez ……farine, ……sucre, ……oeufs, …..lait, ……miel et ……confiture.  </a:t>
            </a:r>
          </a:p>
          <a:p>
            <a:pPr marL="914400" indent="-914400" algn="l">
              <a:buAutoNum type="arabicPeriod"/>
            </a:pPr>
            <a:endParaRPr lang="en-US" sz="4400" dirty="0">
              <a:solidFill>
                <a:schemeClr val="accent2">
                  <a:lumMod val="50000"/>
                </a:schemeClr>
              </a:solidFill>
              <a:latin typeface="+mj-lt"/>
            </a:endParaRPr>
          </a:p>
        </p:txBody>
      </p:sp>
    </p:spTree>
  </p:cSld>
  <p:clrMapOvr>
    <a:masterClrMapping/>
  </p:clrMapOvr>
  <p:transition spd="slow">
    <p:checke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por\OneDrive\Υπολογιστής\Καταγραφή.PNG"/>
          <p:cNvPicPr>
            <a:picLocks noChangeAspect="1" noChangeArrowheads="1"/>
          </p:cNvPicPr>
          <p:nvPr/>
        </p:nvPicPr>
        <p:blipFill>
          <a:blip r:embed="rId2" cstate="print"/>
          <a:srcRect/>
          <a:stretch>
            <a:fillRect/>
          </a:stretch>
        </p:blipFill>
        <p:spPr bwMode="auto">
          <a:xfrm>
            <a:off x="899592" y="260648"/>
            <a:ext cx="7907788" cy="6336704"/>
          </a:xfrm>
          <a:prstGeom prst="rect">
            <a:avLst/>
          </a:prstGeom>
          <a:noFill/>
        </p:spPr>
      </p:pic>
    </p:spTree>
  </p:cSld>
  <p:clrMapOvr>
    <a:masterClrMapping/>
  </p:clrMapOvr>
  <p:transition spd="slow">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por\OneDrive\Υπολογιστής\1.GIF"/>
          <p:cNvPicPr>
            <a:picLocks noChangeAspect="1" noChangeArrowheads="1"/>
          </p:cNvPicPr>
          <p:nvPr/>
        </p:nvPicPr>
        <p:blipFill>
          <a:blip r:embed="rId2" cstate="print"/>
          <a:srcRect/>
          <a:stretch>
            <a:fillRect/>
          </a:stretch>
        </p:blipFill>
        <p:spPr bwMode="auto">
          <a:xfrm>
            <a:off x="755576" y="188640"/>
            <a:ext cx="8394582" cy="6480720"/>
          </a:xfrm>
          <a:prstGeom prst="rect">
            <a:avLst/>
          </a:prstGeom>
          <a:noFill/>
        </p:spPr>
      </p:pic>
    </p:spTree>
  </p:cSld>
  <p:clrMapOvr>
    <a:masterClrMapping/>
  </p:clrMapOvr>
  <p:transition spd="slow">
    <p:checke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por\OneDrive\Υπολογιστής\2.GIF"/>
          <p:cNvPicPr>
            <a:picLocks noChangeAspect="1" noChangeArrowheads="1"/>
          </p:cNvPicPr>
          <p:nvPr/>
        </p:nvPicPr>
        <p:blipFill>
          <a:blip r:embed="rId2" cstate="print"/>
          <a:srcRect/>
          <a:stretch>
            <a:fillRect/>
          </a:stretch>
        </p:blipFill>
        <p:spPr bwMode="auto">
          <a:xfrm>
            <a:off x="1041423" y="260648"/>
            <a:ext cx="8102577" cy="6597352"/>
          </a:xfrm>
          <a:prstGeom prst="rect">
            <a:avLst/>
          </a:prstGeom>
          <a:noFill/>
        </p:spPr>
      </p:pic>
    </p:spTree>
  </p:cSld>
  <p:clrMapOvr>
    <a:masterClrMapping/>
  </p:clrMapOvr>
  <p:transition spd="slow">
    <p:checke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por\OneDrive\Υπολογιστής\3.GIF"/>
          <p:cNvPicPr>
            <a:picLocks noChangeAspect="1" noChangeArrowheads="1"/>
          </p:cNvPicPr>
          <p:nvPr/>
        </p:nvPicPr>
        <p:blipFill>
          <a:blip r:embed="rId2" cstate="print"/>
          <a:srcRect/>
          <a:stretch>
            <a:fillRect/>
          </a:stretch>
        </p:blipFill>
        <p:spPr bwMode="auto">
          <a:xfrm>
            <a:off x="557396" y="260648"/>
            <a:ext cx="8586604" cy="6408712"/>
          </a:xfrm>
          <a:prstGeom prst="rect">
            <a:avLst/>
          </a:prstGeom>
          <a:noFill/>
        </p:spPr>
      </p:pic>
      <p:sp>
        <p:nvSpPr>
          <p:cNvPr id="3" name="2 - Ορθογώνιο"/>
          <p:cNvSpPr/>
          <p:nvPr/>
        </p:nvSpPr>
        <p:spPr>
          <a:xfrm>
            <a:off x="8028384" y="476672"/>
            <a:ext cx="402674" cy="369332"/>
          </a:xfrm>
          <a:prstGeom prst="rect">
            <a:avLst/>
          </a:prstGeom>
        </p:spPr>
        <p:txBody>
          <a:bodyPr wrap="square">
            <a:spAutoFit/>
          </a:bodyPr>
          <a:lstStyle/>
          <a:p>
            <a:r>
              <a:rPr lang="fr-FR" dirty="0" smtClean="0">
                <a:solidFill>
                  <a:schemeClr val="accent2">
                    <a:lumMod val="50000"/>
                  </a:schemeClr>
                </a:solidFill>
              </a:rPr>
              <a:t>(f)</a:t>
            </a:r>
            <a:endParaRPr lang="el-GR" dirty="0"/>
          </a:p>
        </p:txBody>
      </p:sp>
    </p:spTree>
  </p:cSld>
  <p:clrMapOvr>
    <a:masterClrMapping/>
  </p:clrMapOvr>
  <p:transition spd="slow">
    <p:checke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9632" y="260648"/>
            <a:ext cx="7056784" cy="6192688"/>
          </a:xfrm>
        </p:spPr>
        <p:txBody>
          <a:bodyPr/>
          <a:lstStyle/>
          <a:p>
            <a:r>
              <a:rPr lang="fr-FR" sz="5400" dirty="0" smtClean="0">
                <a:solidFill>
                  <a:schemeClr val="accent2">
                    <a:lumMod val="50000"/>
                  </a:schemeClr>
                </a:solidFill>
                <a:latin typeface="+mj-lt"/>
              </a:rPr>
              <a:t>Dans le </a:t>
            </a:r>
            <a:r>
              <a:rPr lang="el-GR" sz="5400" dirty="0" smtClean="0">
                <a:solidFill>
                  <a:schemeClr val="accent2">
                    <a:lumMod val="50000"/>
                  </a:schemeClr>
                </a:solidFill>
                <a:latin typeface="+mj-lt"/>
              </a:rPr>
              <a:t>«</a:t>
            </a:r>
            <a:r>
              <a:rPr lang="fr-FR" sz="5400" i="1" dirty="0" smtClean="0">
                <a:solidFill>
                  <a:schemeClr val="accent2">
                    <a:lumMod val="50000"/>
                  </a:schemeClr>
                </a:solidFill>
                <a:latin typeface="+mj-lt"/>
              </a:rPr>
              <a:t>Maxi Mac</a:t>
            </a:r>
            <a:r>
              <a:rPr lang="el-GR" sz="5400" dirty="0" smtClean="0">
                <a:solidFill>
                  <a:schemeClr val="accent2">
                    <a:lumMod val="50000"/>
                  </a:schemeClr>
                </a:solidFill>
                <a:latin typeface="+mj-lt"/>
              </a:rPr>
              <a:t>»</a:t>
            </a:r>
            <a:r>
              <a:rPr lang="fr-FR" sz="5400" dirty="0" smtClean="0">
                <a:solidFill>
                  <a:schemeClr val="accent2">
                    <a:lumMod val="50000"/>
                  </a:schemeClr>
                </a:solidFill>
                <a:latin typeface="+mj-lt"/>
              </a:rPr>
              <a:t> </a:t>
            </a:r>
            <a:endParaRPr lang="el-GR" sz="5400" dirty="0" smtClean="0">
              <a:solidFill>
                <a:schemeClr val="accent2">
                  <a:lumMod val="50000"/>
                </a:schemeClr>
              </a:solidFill>
              <a:latin typeface="+mj-lt"/>
            </a:endParaRPr>
          </a:p>
          <a:p>
            <a:r>
              <a:rPr lang="fr-FR" sz="5400" dirty="0" smtClean="0">
                <a:solidFill>
                  <a:schemeClr val="accent2">
                    <a:lumMod val="50000"/>
                  </a:schemeClr>
                </a:solidFill>
                <a:latin typeface="+mj-lt"/>
              </a:rPr>
              <a:t>il y a </a:t>
            </a:r>
            <a:r>
              <a:rPr lang="fr-FR" sz="5400" b="1" dirty="0" smtClean="0">
                <a:solidFill>
                  <a:srgbClr val="C00000"/>
                </a:solidFill>
                <a:latin typeface="+mj-lt"/>
              </a:rPr>
              <a:t>du</a:t>
            </a:r>
            <a:r>
              <a:rPr lang="fr-FR" sz="5400" dirty="0" smtClean="0">
                <a:solidFill>
                  <a:schemeClr val="accent2">
                    <a:lumMod val="50000"/>
                  </a:schemeClr>
                </a:solidFill>
                <a:latin typeface="+mj-lt"/>
              </a:rPr>
              <a:t> pain, </a:t>
            </a:r>
            <a:r>
              <a:rPr lang="fr-FR" sz="5400" b="1" dirty="0" smtClean="0">
                <a:solidFill>
                  <a:srgbClr val="C00000"/>
                </a:solidFill>
                <a:latin typeface="+mj-lt"/>
              </a:rPr>
              <a:t>de la </a:t>
            </a:r>
            <a:r>
              <a:rPr lang="fr-FR" sz="5400" dirty="0" smtClean="0">
                <a:solidFill>
                  <a:schemeClr val="accent2">
                    <a:lumMod val="50000"/>
                  </a:schemeClr>
                </a:solidFill>
                <a:latin typeface="+mj-lt"/>
              </a:rPr>
              <a:t>viande, </a:t>
            </a:r>
            <a:r>
              <a:rPr lang="fr-FR" sz="5400" b="1" dirty="0" smtClean="0">
                <a:solidFill>
                  <a:srgbClr val="C00000"/>
                </a:solidFill>
                <a:latin typeface="+mj-lt"/>
              </a:rPr>
              <a:t>des</a:t>
            </a:r>
            <a:r>
              <a:rPr lang="fr-FR" sz="5400" dirty="0" smtClean="0">
                <a:solidFill>
                  <a:schemeClr val="accent2">
                    <a:lumMod val="50000"/>
                  </a:schemeClr>
                </a:solidFill>
                <a:latin typeface="+mj-lt"/>
              </a:rPr>
              <a:t> tranches d’oignon, </a:t>
            </a:r>
            <a:r>
              <a:rPr lang="fr-FR" sz="5400" b="1" dirty="0" smtClean="0">
                <a:solidFill>
                  <a:srgbClr val="C00000"/>
                </a:solidFill>
                <a:latin typeface="+mj-lt"/>
              </a:rPr>
              <a:t>du</a:t>
            </a:r>
            <a:r>
              <a:rPr lang="fr-FR" sz="5400" dirty="0" smtClean="0">
                <a:solidFill>
                  <a:schemeClr val="accent2">
                    <a:lumMod val="50000"/>
                  </a:schemeClr>
                </a:solidFill>
                <a:latin typeface="+mj-lt"/>
              </a:rPr>
              <a:t> fromage, </a:t>
            </a:r>
            <a:r>
              <a:rPr lang="fr-FR" sz="5400" b="1" dirty="0" smtClean="0">
                <a:solidFill>
                  <a:srgbClr val="C00000"/>
                </a:solidFill>
                <a:latin typeface="+mj-lt"/>
              </a:rPr>
              <a:t>de la </a:t>
            </a:r>
            <a:r>
              <a:rPr lang="fr-FR" sz="5400" dirty="0" smtClean="0">
                <a:solidFill>
                  <a:schemeClr val="accent2">
                    <a:lumMod val="50000"/>
                  </a:schemeClr>
                </a:solidFill>
                <a:latin typeface="+mj-lt"/>
              </a:rPr>
              <a:t>mayonnaise et </a:t>
            </a:r>
            <a:r>
              <a:rPr lang="fr-FR" sz="5400" b="1" dirty="0" smtClean="0">
                <a:solidFill>
                  <a:srgbClr val="C00000"/>
                </a:solidFill>
                <a:latin typeface="+mj-lt"/>
              </a:rPr>
              <a:t>du</a:t>
            </a:r>
            <a:r>
              <a:rPr lang="fr-FR" sz="5400" dirty="0" smtClean="0">
                <a:solidFill>
                  <a:schemeClr val="accent2">
                    <a:lumMod val="50000"/>
                  </a:schemeClr>
                </a:solidFill>
                <a:latin typeface="+mj-lt"/>
              </a:rPr>
              <a:t> ketchup. </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en-US" sz="4800" dirty="0" smtClean="0">
                <a:solidFill>
                  <a:schemeClr val="accent2">
                    <a:lumMod val="50000"/>
                  </a:schemeClr>
                </a:solidFill>
                <a:latin typeface="+mj-lt"/>
              </a:rPr>
              <a:t>O</a:t>
            </a:r>
            <a:r>
              <a:rPr lang="el-GR" sz="4800" dirty="0" smtClean="0">
                <a:solidFill>
                  <a:schemeClr val="accent2">
                    <a:lumMod val="50000"/>
                  </a:schemeClr>
                </a:solidFill>
                <a:latin typeface="+mj-lt"/>
              </a:rPr>
              <a:t>ι λέξεις </a:t>
            </a:r>
            <a:r>
              <a:rPr lang="fr-FR" sz="4800" b="1" dirty="0" smtClean="0">
                <a:solidFill>
                  <a:srgbClr val="C00000"/>
                </a:solidFill>
                <a:effectLst>
                  <a:outerShdw blurRad="38100" dist="38100" dir="2700000" algn="tl">
                    <a:srgbClr val="000000">
                      <a:alpha val="43137"/>
                    </a:srgbClr>
                  </a:outerShdw>
                </a:effectLst>
                <a:latin typeface="+mj-lt"/>
              </a:rPr>
              <a:t>du – de la – de l’ - des</a:t>
            </a:r>
            <a:r>
              <a:rPr lang="el-GR" sz="4800" dirty="0" smtClean="0">
                <a:solidFill>
                  <a:schemeClr val="accent2">
                    <a:lumMod val="50000"/>
                  </a:schemeClr>
                </a:solidFill>
                <a:latin typeface="+mj-lt"/>
              </a:rPr>
              <a:t>   είναι μεριστικά άρθρα. </a:t>
            </a:r>
          </a:p>
          <a:p>
            <a:r>
              <a:rPr lang="el-GR" sz="4800" dirty="0" smtClean="0">
                <a:solidFill>
                  <a:schemeClr val="accent2">
                    <a:lumMod val="50000"/>
                  </a:schemeClr>
                </a:solidFill>
                <a:latin typeface="+mj-lt"/>
              </a:rPr>
              <a:t>Εκφράζουν μια ποσότητα που δεν μπορεί να καθοριστεί με ακρίβεια, κάτι δηλαδή που δεν μπορεί να μετρηθεί ακριβώς</a:t>
            </a:r>
            <a:r>
              <a:rPr lang="el-GR" sz="5400" dirty="0" smtClean="0">
                <a:solidFill>
                  <a:schemeClr val="accent2">
                    <a:lumMod val="50000"/>
                  </a:schemeClr>
                </a:solidFill>
                <a:latin typeface="+mj-lt"/>
              </a:rPr>
              <a:t>.</a:t>
            </a:r>
          </a:p>
          <a:p>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el-GR" sz="4800" dirty="0" smtClean="0">
                <a:solidFill>
                  <a:schemeClr val="accent2">
                    <a:lumMod val="50000"/>
                  </a:schemeClr>
                </a:solidFill>
                <a:latin typeface="+mj-lt"/>
              </a:rPr>
              <a:t>Χρησιμοποιούνται κυρίως με φαγητά, ποτά, αφηρημένες έννοιες: </a:t>
            </a:r>
          </a:p>
          <a:p>
            <a:r>
              <a:rPr lang="fr-FR" sz="4800" dirty="0" smtClean="0">
                <a:solidFill>
                  <a:schemeClr val="accent2">
                    <a:lumMod val="50000"/>
                  </a:schemeClr>
                </a:solidFill>
                <a:latin typeface="+mj-lt"/>
              </a:rPr>
              <a:t>Il boit du lait</a:t>
            </a:r>
          </a:p>
          <a:p>
            <a:r>
              <a:rPr lang="fr-FR" sz="4800" dirty="0" smtClean="0">
                <a:solidFill>
                  <a:schemeClr val="accent2">
                    <a:lumMod val="50000"/>
                  </a:schemeClr>
                </a:solidFill>
                <a:latin typeface="+mj-lt"/>
              </a:rPr>
              <a:t>Tu as de l’énergie</a:t>
            </a:r>
          </a:p>
          <a:p>
            <a:r>
              <a:rPr lang="fr-FR" sz="4800" dirty="0" smtClean="0">
                <a:solidFill>
                  <a:schemeClr val="accent2">
                    <a:lumMod val="50000"/>
                  </a:schemeClr>
                </a:solidFill>
                <a:latin typeface="+mj-lt"/>
              </a:rPr>
              <a:t>J’ai de l’argent</a:t>
            </a:r>
            <a:r>
              <a:rPr lang="el-GR" sz="4800" dirty="0" smtClean="0">
                <a:solidFill>
                  <a:schemeClr val="accent2">
                    <a:lumMod val="50000"/>
                  </a:schemeClr>
                </a:solidFill>
                <a:latin typeface="+mj-lt"/>
              </a:rPr>
              <a:t> </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el-GR" sz="4800" dirty="0" smtClean="0">
                <a:solidFill>
                  <a:schemeClr val="accent2">
                    <a:lumMod val="50000"/>
                  </a:schemeClr>
                </a:solidFill>
                <a:latin typeface="+mj-lt"/>
              </a:rPr>
              <a:t>Χρησιμοποιούνται κυρίως με φαγητά, ποτά, αφηρημένες έννοιες: </a:t>
            </a:r>
          </a:p>
          <a:p>
            <a:r>
              <a:rPr lang="fr-FR" sz="4800" dirty="0" smtClean="0">
                <a:solidFill>
                  <a:schemeClr val="accent2">
                    <a:lumMod val="50000"/>
                  </a:schemeClr>
                </a:solidFill>
                <a:latin typeface="+mj-lt"/>
              </a:rPr>
              <a:t>Il boit du lait</a:t>
            </a:r>
          </a:p>
          <a:p>
            <a:r>
              <a:rPr lang="fr-FR" sz="4800" dirty="0" smtClean="0">
                <a:solidFill>
                  <a:schemeClr val="accent2">
                    <a:lumMod val="50000"/>
                  </a:schemeClr>
                </a:solidFill>
                <a:latin typeface="+mj-lt"/>
              </a:rPr>
              <a:t>Tu as de l’énergie</a:t>
            </a:r>
          </a:p>
          <a:p>
            <a:r>
              <a:rPr lang="fr-FR" sz="4800" dirty="0" smtClean="0">
                <a:solidFill>
                  <a:schemeClr val="accent2">
                    <a:lumMod val="50000"/>
                  </a:schemeClr>
                </a:solidFill>
                <a:latin typeface="+mj-lt"/>
              </a:rPr>
              <a:t>J’ai de l’argent</a:t>
            </a:r>
            <a:r>
              <a:rPr lang="el-GR" sz="4800" dirty="0" smtClean="0">
                <a:solidFill>
                  <a:schemeClr val="accent2">
                    <a:lumMod val="50000"/>
                  </a:schemeClr>
                </a:solidFill>
                <a:latin typeface="+mj-lt"/>
              </a:rPr>
              <a:t> </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por\OneDrive\Υπολογιστής\UN POULET.GIF"/>
          <p:cNvPicPr>
            <a:picLocks noChangeAspect="1" noChangeArrowheads="1"/>
          </p:cNvPicPr>
          <p:nvPr/>
        </p:nvPicPr>
        <p:blipFill>
          <a:blip r:embed="rId2" cstate="print"/>
          <a:srcRect/>
          <a:stretch>
            <a:fillRect/>
          </a:stretch>
        </p:blipFill>
        <p:spPr bwMode="auto">
          <a:xfrm>
            <a:off x="611560" y="188640"/>
            <a:ext cx="8407347" cy="6480720"/>
          </a:xfrm>
          <a:prstGeom prst="rect">
            <a:avLst/>
          </a:prstGeom>
          <a:noFill/>
        </p:spPr>
      </p:pic>
    </p:spTree>
  </p:cSld>
  <p:clrMapOvr>
    <a:masterClrMapping/>
  </p:clrMapOvr>
  <p:transition spd="slow">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el-GR" sz="4800" dirty="0" smtClean="0">
                <a:solidFill>
                  <a:schemeClr val="accent2">
                    <a:lumMod val="50000"/>
                  </a:schemeClr>
                </a:solidFill>
                <a:latin typeface="+mj-lt"/>
              </a:rPr>
              <a:t>Με τα ρήματα  </a:t>
            </a:r>
            <a:r>
              <a:rPr lang="fr-FR" sz="4800" dirty="0" smtClean="0">
                <a:solidFill>
                  <a:schemeClr val="accent2">
                    <a:lumMod val="50000"/>
                  </a:schemeClr>
                </a:solidFill>
                <a:effectLst>
                  <a:outerShdw blurRad="38100" dist="38100" dir="2700000" algn="tl">
                    <a:srgbClr val="000000">
                      <a:alpha val="43137"/>
                    </a:srgbClr>
                  </a:outerShdw>
                </a:effectLst>
                <a:latin typeface="+mj-lt"/>
              </a:rPr>
              <a:t>aimer</a:t>
            </a:r>
            <a:r>
              <a:rPr lang="fr-FR" sz="4800" dirty="0" smtClean="0">
                <a:solidFill>
                  <a:schemeClr val="accent2">
                    <a:lumMod val="50000"/>
                  </a:schemeClr>
                </a:solidFill>
                <a:latin typeface="+mj-lt"/>
              </a:rPr>
              <a:t> – </a:t>
            </a:r>
            <a:r>
              <a:rPr lang="fr-FR" sz="4800" dirty="0" smtClean="0">
                <a:solidFill>
                  <a:schemeClr val="accent2">
                    <a:lumMod val="50000"/>
                  </a:schemeClr>
                </a:solidFill>
                <a:effectLst>
                  <a:outerShdw blurRad="38100" dist="38100" dir="2700000" algn="tl">
                    <a:srgbClr val="000000">
                      <a:alpha val="43137"/>
                    </a:srgbClr>
                  </a:outerShdw>
                </a:effectLst>
                <a:latin typeface="+mj-lt"/>
              </a:rPr>
              <a:t>adorer</a:t>
            </a:r>
            <a:r>
              <a:rPr lang="fr-FR" sz="4800" dirty="0" smtClean="0">
                <a:solidFill>
                  <a:schemeClr val="accent2">
                    <a:lumMod val="50000"/>
                  </a:schemeClr>
                </a:solidFill>
                <a:latin typeface="+mj-lt"/>
              </a:rPr>
              <a:t> – </a:t>
            </a:r>
            <a:r>
              <a:rPr lang="fr-FR" sz="4800" dirty="0" smtClean="0">
                <a:solidFill>
                  <a:schemeClr val="accent2">
                    <a:lumMod val="50000"/>
                  </a:schemeClr>
                </a:solidFill>
                <a:effectLst>
                  <a:outerShdw blurRad="38100" dist="38100" dir="2700000" algn="tl">
                    <a:srgbClr val="000000">
                      <a:alpha val="43137"/>
                    </a:srgbClr>
                  </a:outerShdw>
                </a:effectLst>
                <a:latin typeface="+mj-lt"/>
              </a:rPr>
              <a:t>préférer</a:t>
            </a:r>
            <a:r>
              <a:rPr lang="fr-FR" sz="4800" dirty="0" smtClean="0">
                <a:solidFill>
                  <a:schemeClr val="accent2">
                    <a:lumMod val="50000"/>
                  </a:schemeClr>
                </a:solidFill>
                <a:latin typeface="+mj-lt"/>
              </a:rPr>
              <a:t> – </a:t>
            </a:r>
            <a:r>
              <a:rPr lang="fr-FR" sz="4800" dirty="0" smtClean="0">
                <a:solidFill>
                  <a:schemeClr val="accent2">
                    <a:lumMod val="50000"/>
                  </a:schemeClr>
                </a:solidFill>
                <a:effectLst>
                  <a:outerShdw blurRad="38100" dist="38100" dir="2700000" algn="tl">
                    <a:srgbClr val="000000">
                      <a:alpha val="43137"/>
                    </a:srgbClr>
                  </a:outerShdw>
                </a:effectLst>
                <a:latin typeface="+mj-lt"/>
              </a:rPr>
              <a:t>détester</a:t>
            </a:r>
            <a:r>
              <a:rPr lang="fr-FR" sz="4800" dirty="0" smtClean="0">
                <a:solidFill>
                  <a:schemeClr val="accent2">
                    <a:lumMod val="50000"/>
                  </a:schemeClr>
                </a:solidFill>
                <a:latin typeface="+mj-lt"/>
              </a:rPr>
              <a:t> </a:t>
            </a:r>
            <a:r>
              <a:rPr lang="el-GR" sz="4800" dirty="0" smtClean="0">
                <a:solidFill>
                  <a:schemeClr val="accent2">
                    <a:lumMod val="50000"/>
                  </a:schemeClr>
                </a:solidFill>
                <a:latin typeface="+mj-lt"/>
              </a:rPr>
              <a:t>χρησιμοποιούμε το οριστικό άρθρο </a:t>
            </a:r>
            <a:r>
              <a:rPr lang="fr-FR" sz="4800" dirty="0" smtClean="0">
                <a:solidFill>
                  <a:schemeClr val="accent2">
                    <a:lumMod val="50000"/>
                  </a:schemeClr>
                </a:solidFill>
                <a:effectLst>
                  <a:outerShdw blurRad="38100" dist="38100" dir="2700000" algn="tl">
                    <a:srgbClr val="000000">
                      <a:alpha val="43137"/>
                    </a:srgbClr>
                  </a:outerShdw>
                </a:effectLst>
                <a:latin typeface="+mj-lt"/>
              </a:rPr>
              <a:t>le – la – les </a:t>
            </a:r>
            <a:r>
              <a:rPr lang="fr-FR" sz="4800" dirty="0" smtClean="0">
                <a:solidFill>
                  <a:schemeClr val="accent2">
                    <a:lumMod val="50000"/>
                  </a:schemeClr>
                </a:solidFill>
                <a:latin typeface="+mj-lt"/>
              </a:rPr>
              <a:t>:</a:t>
            </a:r>
          </a:p>
          <a:p>
            <a:r>
              <a:rPr lang="fr-FR" sz="4800" dirty="0" smtClean="0">
                <a:solidFill>
                  <a:schemeClr val="accent2">
                    <a:lumMod val="50000"/>
                  </a:schemeClr>
                </a:solidFill>
                <a:latin typeface="+mj-lt"/>
              </a:rPr>
              <a:t>J’aime la glace – je mange de la glace</a:t>
            </a:r>
          </a:p>
          <a:p>
            <a:r>
              <a:rPr lang="fr-FR" sz="4800" dirty="0" smtClean="0">
                <a:solidFill>
                  <a:schemeClr val="accent2">
                    <a:lumMod val="50000"/>
                  </a:schemeClr>
                </a:solidFill>
                <a:latin typeface="+mj-lt"/>
              </a:rPr>
              <a:t>Tu détestes le thé – tu bois du thé</a:t>
            </a: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800" u="sng" dirty="0" smtClean="0">
                <a:solidFill>
                  <a:schemeClr val="accent2">
                    <a:lumMod val="50000"/>
                  </a:schemeClr>
                </a:solidFill>
                <a:latin typeface="+mj-lt"/>
              </a:rPr>
              <a:t>Complète avec un </a:t>
            </a:r>
            <a:r>
              <a:rPr lang="fr-FR" sz="4800" u="sng" dirty="0" smtClean="0">
                <a:solidFill>
                  <a:schemeClr val="accent2">
                    <a:lumMod val="50000"/>
                  </a:schemeClr>
                </a:solidFill>
                <a:latin typeface="+mj-lt"/>
              </a:rPr>
              <a:t>article </a:t>
            </a:r>
            <a:r>
              <a:rPr lang="fr-FR" sz="4800" dirty="0" smtClean="0">
                <a:solidFill>
                  <a:schemeClr val="accent2">
                    <a:lumMod val="50000"/>
                  </a:schemeClr>
                </a:solidFill>
              </a:rPr>
              <a:t>(f)</a:t>
            </a:r>
            <a:r>
              <a:rPr lang="fr-FR" sz="4800" u="sng" dirty="0" smtClean="0">
                <a:solidFill>
                  <a:schemeClr val="accent2">
                    <a:lumMod val="50000"/>
                  </a:schemeClr>
                </a:solidFill>
                <a:latin typeface="+mj-lt"/>
              </a:rPr>
              <a:t> </a:t>
            </a:r>
            <a:endParaRPr lang="fr-FR" sz="4800" u="sng" dirty="0" smtClean="0">
              <a:solidFill>
                <a:schemeClr val="accent2">
                  <a:lumMod val="50000"/>
                </a:schemeClr>
              </a:solidFill>
              <a:latin typeface="+mj-lt"/>
            </a:endParaRPr>
          </a:p>
          <a:p>
            <a:pPr marL="914400" indent="-914400" algn="l">
              <a:buAutoNum type="arabicPeriod"/>
            </a:pPr>
            <a:r>
              <a:rPr lang="fr-FR" sz="4400" dirty="0" smtClean="0">
                <a:solidFill>
                  <a:schemeClr val="accent2">
                    <a:lumMod val="50000"/>
                  </a:schemeClr>
                </a:solidFill>
                <a:latin typeface="+mj-lt"/>
              </a:rPr>
              <a:t>Il met …… sucre sur le pain</a:t>
            </a:r>
          </a:p>
          <a:p>
            <a:pPr marL="914400" indent="-914400" algn="l">
              <a:buAutoNum type="arabicPeriod"/>
            </a:pPr>
            <a:r>
              <a:rPr lang="fr-FR" sz="4400" dirty="0" smtClean="0">
                <a:solidFill>
                  <a:schemeClr val="accent2">
                    <a:lumMod val="50000"/>
                  </a:schemeClr>
                </a:solidFill>
                <a:latin typeface="+mj-lt"/>
              </a:rPr>
              <a:t>J’adore …… citrons</a:t>
            </a:r>
          </a:p>
          <a:p>
            <a:pPr marL="914400" indent="-914400" algn="l">
              <a:buAutoNum type="arabicPeriod"/>
            </a:pPr>
            <a:r>
              <a:rPr lang="fr-FR" sz="4400" dirty="0" smtClean="0">
                <a:solidFill>
                  <a:schemeClr val="accent2">
                    <a:lumMod val="50000"/>
                  </a:schemeClr>
                </a:solidFill>
                <a:latin typeface="+mj-lt"/>
              </a:rPr>
              <a:t>Il prend …… confiture. </a:t>
            </a:r>
          </a:p>
          <a:p>
            <a:pPr marL="914400" indent="-914400" algn="l">
              <a:buAutoNum type="arabicPeriod"/>
            </a:pPr>
            <a:r>
              <a:rPr lang="fr-FR" sz="4400" dirty="0" smtClean="0">
                <a:solidFill>
                  <a:schemeClr val="accent2">
                    <a:lumMod val="50000"/>
                  </a:schemeClr>
                </a:solidFill>
                <a:latin typeface="+mj-lt"/>
              </a:rPr>
              <a:t>Elle achète …… poulet, elle déteste …… poisson. </a:t>
            </a:r>
          </a:p>
          <a:p>
            <a:pPr marL="914400" indent="-914400" algn="l">
              <a:buAutoNum type="arabicPeriod"/>
            </a:pPr>
            <a:r>
              <a:rPr lang="fr-FR" sz="4400" dirty="0" smtClean="0">
                <a:solidFill>
                  <a:schemeClr val="accent2">
                    <a:lumMod val="50000"/>
                  </a:schemeClr>
                </a:solidFill>
                <a:latin typeface="+mj-lt"/>
              </a:rPr>
              <a:t>Vous aimez …… pâtes? </a:t>
            </a:r>
          </a:p>
          <a:p>
            <a:pPr marL="914400" indent="-914400" algn="l">
              <a:buAutoNum type="arabicPeriod"/>
            </a:pPr>
            <a:endParaRPr lang="en-US" sz="5400" dirty="0">
              <a:solidFill>
                <a:schemeClr val="accent2">
                  <a:lumMod val="50000"/>
                </a:schemeClr>
              </a:solidFill>
              <a:latin typeface="+mj-lt"/>
            </a:endParaRPr>
          </a:p>
        </p:txBody>
      </p:sp>
    </p:spTree>
  </p:cSld>
  <p:clrMapOvr>
    <a:masterClrMapping/>
  </p:clrMapOvr>
  <p:transition spd="slow">
    <p:checker dir="vert"/>
  </p:transition>
</p:sld>
</file>

<file path=ppt/theme/theme1.xml><?xml version="1.0" encoding="utf-8"?>
<a:theme xmlns:a="http://schemas.openxmlformats.org/drawingml/2006/main" name="Notebook7">
  <a:themeElements>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Notebook7</Template>
  <TotalTime>116</TotalTime>
  <Words>633</Words>
  <Application>Microsoft Office PowerPoint</Application>
  <PresentationFormat>Προβολή στην οθόνη (4:3)</PresentationFormat>
  <Paragraphs>66</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Notebook7</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DE KERATEA</dc:title>
  <dc:creator>Δέσποινα Ορφανίδου</dc:creator>
  <cp:lastModifiedBy>Δέσποινα Ορφανίδου</cp:lastModifiedBy>
  <cp:revision>24</cp:revision>
  <dcterms:created xsi:type="dcterms:W3CDTF">2024-06-05T15:41:21Z</dcterms:created>
  <dcterms:modified xsi:type="dcterms:W3CDTF">2024-07-16T15:47:33Z</dcterms:modified>
</cp:coreProperties>
</file>