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8" r:id="rId4"/>
    <p:sldId id="264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1CDE9-C1D2-4AE3-B756-34CC1696425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 verbe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être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408712"/>
          </a:xfrm>
        </p:spPr>
        <p:txBody>
          <a:bodyPr/>
          <a:lstStyle/>
          <a:p>
            <a:r>
              <a:rPr lang="el-GR" sz="5400" dirty="0" smtClean="0">
                <a:solidFill>
                  <a:srgbClr val="7030A0"/>
                </a:solidFill>
                <a:latin typeface="+mj-lt"/>
              </a:rPr>
              <a:t>Συμπλήρωσε με </a:t>
            </a:r>
            <a:r>
              <a:rPr lang="fr-FR" sz="54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fr-FR" sz="5400" dirty="0" smtClean="0">
                <a:solidFill>
                  <a:srgbClr val="7030A0"/>
                </a:solidFill>
                <a:latin typeface="+mj-lt"/>
              </a:rPr>
              <a:t>être  (f)</a:t>
            </a:r>
            <a:endParaRPr lang="fr-FR" sz="5400" dirty="0" smtClean="0">
              <a:solidFill>
                <a:srgbClr val="7030A0"/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M. Bardot ……le nouveau professeur de français?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Oui, je ……un de ses élèves.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……dans la même classe que Stéphanie et Michel.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……tous parisiens?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Non, Michel ……lyonnais, Paul et Stéphanie ……canadiens et je ……toulousain</a:t>
            </a:r>
          </a:p>
          <a:p>
            <a:pPr marL="914400" indent="-914400" algn="l">
              <a:buAutoNum type="arabicPeriod"/>
            </a:pP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408712"/>
          </a:xfrm>
        </p:spPr>
        <p:txBody>
          <a:bodyPr/>
          <a:lstStyle/>
          <a:p>
            <a:pPr marL="914400" indent="-914400" algn="l"/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et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8136904" cy="63978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6984776" cy="6818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Μην ξεχνάς πως στη γαλλική γλώσσα υπάρχουν μόνο </a:t>
            </a:r>
            <a:r>
              <a:rPr lang="el-GR" sz="5400" dirty="0" smtClean="0">
                <a:solidFill>
                  <a:srgbClr val="FF0000"/>
                </a:solidFill>
                <a:latin typeface="+mj-lt"/>
              </a:rPr>
              <a:t>2 γένη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</a:t>
            </a:r>
            <a:r>
              <a:rPr lang="el-GR" sz="5400" dirty="0" smtClean="0">
                <a:solidFill>
                  <a:srgbClr val="FF0000"/>
                </a:solidFill>
                <a:latin typeface="+mj-lt"/>
              </a:rPr>
              <a:t>αρσενικό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και το </a:t>
            </a:r>
            <a:r>
              <a:rPr lang="el-GR" sz="5400" dirty="0" smtClean="0">
                <a:solidFill>
                  <a:srgbClr val="FF0000"/>
                </a:solidFill>
                <a:latin typeface="+mj-lt"/>
              </a:rPr>
              <a:t>θηλυκό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Ουδέτερο </a:t>
            </a:r>
            <a:r>
              <a:rPr lang="el-GR" sz="5400" dirty="0" smtClean="0">
                <a:solidFill>
                  <a:srgbClr val="FF0000"/>
                </a:solidFill>
                <a:latin typeface="+mj-lt"/>
              </a:rPr>
              <a:t>ΔΕΝ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υπάρχει.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Επίσης πρέπει να θυμάσαι πως πρέπει να βάζεις οπωσδήποτε την </a:t>
            </a:r>
            <a:r>
              <a:rPr lang="el-GR" sz="5400" dirty="0" smtClean="0">
                <a:solidFill>
                  <a:srgbClr val="FF0000"/>
                </a:solidFill>
                <a:latin typeface="+mj-lt"/>
              </a:rPr>
              <a:t>αντωνυμία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πριν το ρήμα: όχι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suis, es…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Αλλά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suis, tu es…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rgbClr val="7030A0"/>
                </a:solidFill>
                <a:latin typeface="+mj-lt"/>
              </a:rPr>
              <a:t>Συμπλήρωσε με το ρήμα </a:t>
            </a:r>
            <a:r>
              <a:rPr lang="fr-FR" sz="5400" dirty="0" smtClean="0">
                <a:solidFill>
                  <a:srgbClr val="7030A0"/>
                </a:solidFill>
                <a:latin typeface="+mj-lt"/>
              </a:rPr>
              <a:t>être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………grec.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………français.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………italien.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………russe.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………polonais. </a:t>
            </a:r>
          </a:p>
          <a:p>
            <a:pPr marL="914400" indent="-914400" algn="l">
              <a:buAutoNum type="arabicPeriod"/>
            </a:pP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48680"/>
            <a:ext cx="7704856" cy="5904656"/>
          </a:xfrm>
        </p:spPr>
        <p:txBody>
          <a:bodyPr/>
          <a:lstStyle/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6. Ils ………anglais.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7. Tu ………italien. </a:t>
            </a:r>
          </a:p>
          <a:p>
            <a:pPr marL="914400" indent="-914400" algn="l">
              <a:buAutoNum type="arabicPeriod" startAt="8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………albanaise. </a:t>
            </a:r>
          </a:p>
          <a:p>
            <a:pPr marL="914400" indent="-914400" algn="l">
              <a:buAutoNum type="arabicPeriod" startAt="8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………cypriotes. </a:t>
            </a:r>
          </a:p>
          <a:p>
            <a:pPr marL="914400" indent="-914400"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10. Ils ………chinois.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rgbClr val="7030A0"/>
                </a:solidFill>
                <a:latin typeface="+mj-lt"/>
              </a:rPr>
              <a:t>Συμπλήρωσε με την κατάλληλη αντωνυμία</a:t>
            </a:r>
            <a:endParaRPr lang="fr-FR" sz="5400" dirty="0" smtClean="0">
              <a:solidFill>
                <a:srgbClr val="7030A0"/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………es roumain?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………sommes albanais.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………suis belge.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………êtes grecs.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………est russe. </a:t>
            </a:r>
          </a:p>
          <a:p>
            <a:pPr marL="914400" indent="-914400" algn="l">
              <a:buAutoNum type="arabicPeriod"/>
            </a:pP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48680"/>
            <a:ext cx="7704856" cy="5904656"/>
          </a:xfrm>
        </p:spPr>
        <p:txBody>
          <a:bodyPr/>
          <a:lstStyle/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6. ………sont polonais.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7. ………est allemand.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8. ………est italienne.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9. ………française.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10……….êtes japonais.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04664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rgbClr val="7030A0"/>
                </a:solidFill>
                <a:latin typeface="+mj-lt"/>
              </a:rPr>
              <a:t>Αντιστοίχισε</a:t>
            </a:r>
            <a:endParaRPr lang="fr-FR" sz="5400" dirty="0" smtClean="0">
              <a:solidFill>
                <a:srgbClr val="7030A0"/>
              </a:solidFill>
              <a:latin typeface="+mj-lt"/>
            </a:endParaRPr>
          </a:p>
          <a:p>
            <a:pPr marL="914400" indent="-914400" algn="l"/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755576" y="1397000"/>
          <a:ext cx="7992888" cy="4907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44216"/>
                <a:gridCol w="604867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Il 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êtes</a:t>
                      </a:r>
                      <a:r>
                        <a:rPr lang="fr-FR" sz="4000" b="0" baseline="0" dirty="0" smtClean="0">
                          <a:latin typeface="+mj-lt"/>
                        </a:rPr>
                        <a:t> journalistes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Tu 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sommes professeurs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Nous 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est étudiante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Vous 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est étudiant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Je 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sont marchands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Elle 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es jolie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</a:tr>
              <a:tr h="383024"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ils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b="0" dirty="0" smtClean="0">
                          <a:latin typeface="+mj-lt"/>
                        </a:rPr>
                        <a:t>suis</a:t>
                      </a:r>
                      <a:r>
                        <a:rPr lang="fr-FR" sz="4000" b="0" baseline="0" dirty="0" smtClean="0">
                          <a:latin typeface="+mj-lt"/>
                        </a:rPr>
                        <a:t> belge</a:t>
                      </a:r>
                      <a:endParaRPr lang="el-GR" sz="4000" b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62</TotalTime>
  <Words>236</Words>
  <Application>Microsoft Office PowerPoint</Application>
  <PresentationFormat>Προβολή στην οθόνη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19</cp:revision>
  <dcterms:created xsi:type="dcterms:W3CDTF">2024-06-05T15:41:21Z</dcterms:created>
  <dcterms:modified xsi:type="dcterms:W3CDTF">2024-07-16T14:50:38Z</dcterms:modified>
</cp:coreProperties>
</file>